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3.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5" r:id="rId5"/>
  </p:sldMasterIdLst>
  <p:notesMasterIdLst>
    <p:notesMasterId r:id="rId41"/>
  </p:notesMasterIdLst>
  <p:handoutMasterIdLst>
    <p:handoutMasterId r:id="rId42"/>
  </p:handoutMasterIdLst>
  <p:sldIdLst>
    <p:sldId id="377" r:id="rId6"/>
    <p:sldId id="391" r:id="rId7"/>
    <p:sldId id="348" r:id="rId8"/>
    <p:sldId id="482" r:id="rId9"/>
    <p:sldId id="483" r:id="rId10"/>
    <p:sldId id="535" r:id="rId11"/>
    <p:sldId id="485" r:id="rId12"/>
    <p:sldId id="484" r:id="rId13"/>
    <p:sldId id="486" r:id="rId14"/>
    <p:sldId id="494" r:id="rId15"/>
    <p:sldId id="495" r:id="rId16"/>
    <p:sldId id="527" r:id="rId17"/>
    <p:sldId id="536" r:id="rId18"/>
    <p:sldId id="958" r:id="rId19"/>
    <p:sldId id="534" r:id="rId20"/>
    <p:sldId id="537" r:id="rId21"/>
    <p:sldId id="574" r:id="rId22"/>
    <p:sldId id="543" r:id="rId23"/>
    <p:sldId id="579" r:id="rId24"/>
    <p:sldId id="581" r:id="rId25"/>
    <p:sldId id="584" r:id="rId26"/>
    <p:sldId id="573" r:id="rId27"/>
    <p:sldId id="583" r:id="rId28"/>
    <p:sldId id="559" r:id="rId29"/>
    <p:sldId id="570" r:id="rId30"/>
    <p:sldId id="571" r:id="rId31"/>
    <p:sldId id="542" r:id="rId32"/>
    <p:sldId id="572" r:id="rId33"/>
    <p:sldId id="544" r:id="rId34"/>
    <p:sldId id="545" r:id="rId35"/>
    <p:sldId id="524" r:id="rId36"/>
    <p:sldId id="525" r:id="rId37"/>
    <p:sldId id="441" r:id="rId38"/>
    <p:sldId id="957" r:id="rId39"/>
    <p:sldId id="526"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enderson , Turi (US - Seattle)" initials="" lastIdx="4" clrIdx="0"/>
  <p:cmAuthor id="1" name="Kim, Josh (US - Arlington)" initials="KJ(-A" lastIdx="6" clrIdx="1">
    <p:extLst>
      <p:ext uri="{19B8F6BF-5375-455C-9EA6-DF929625EA0E}">
        <p15:presenceInfo xmlns:p15="http://schemas.microsoft.com/office/powerpoint/2012/main" userId="S::joshkim@deloitte.com::ffbcdcb6-ff9c-4a27-a2d6-158792a967c3" providerId="AD"/>
      </p:ext>
    </p:extLst>
  </p:cmAuthor>
  <p:cmAuthor id="2" name="Microsoft Office User" initials="MOU" lastIdx="7" clrIdx="2">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A9A9A9"/>
    <a:srgbClr val="757575"/>
    <a:srgbClr val="B8B8B8"/>
    <a:srgbClr val="D9D9D9"/>
    <a:srgbClr val="5A5A5A"/>
    <a:srgbClr val="75C82D"/>
    <a:srgbClr val="FFFFFD"/>
    <a:srgbClr val="FFAE1D"/>
    <a:srgbClr val="FFC90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91" autoAdjust="0"/>
    <p:restoredTop sz="88462" autoAdjust="0"/>
  </p:normalViewPr>
  <p:slideViewPr>
    <p:cSldViewPr snapToGrid="0" snapToObjects="1" showGuides="1">
      <p:cViewPr varScale="1">
        <p:scale>
          <a:sx n="122" d="100"/>
          <a:sy n="122" d="100"/>
        </p:scale>
        <p:origin x="1136" y="200"/>
      </p:cViewPr>
      <p:guideLst/>
    </p:cSldViewPr>
  </p:slideViewPr>
  <p:outlineViewPr>
    <p:cViewPr>
      <p:scale>
        <a:sx n="33" d="100"/>
        <a:sy n="33" d="100"/>
      </p:scale>
      <p:origin x="0" y="0"/>
    </p:cViewPr>
  </p:outlineViewPr>
  <p:notesTextViewPr>
    <p:cViewPr>
      <p:scale>
        <a:sx n="33" d="100"/>
        <a:sy n="33" d="100"/>
      </p:scale>
      <p:origin x="0" y="0"/>
    </p:cViewPr>
  </p:notesTextViewPr>
  <p:sorterViewPr>
    <p:cViewPr>
      <p:scale>
        <a:sx n="190" d="100"/>
        <a:sy n="190" d="100"/>
      </p:scale>
      <p:origin x="0" y="-3288"/>
    </p:cViewPr>
  </p:sorterViewPr>
  <p:notesViewPr>
    <p:cSldViewPr snapToGrid="0" snapToObjects="1">
      <p:cViewPr varScale="1">
        <p:scale>
          <a:sx n="117" d="100"/>
          <a:sy n="117" d="100"/>
        </p:scale>
        <p:origin x="2992" y="1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commentAuthors" Target="commentAuthor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4-12T14:29:20.041" idx="2">
    <p:pos x="10" y="10"/>
    <p:text>Should we include this? I think it would be cool to introduce students to so many new career paths that they can explore. If so, could you circle the areas you specialize in?</p:text>
    <p:extLst>
      <p:ext uri="{C676402C-5697-4E1C-873F-D02D1690AC5C}">
        <p15:threadingInfo xmlns:p15="http://schemas.microsoft.com/office/powerpoint/2012/main" timeZoneBias="240"/>
      </p:ext>
    </p:extLst>
  </p:cm>
  <p:cm authorId="2" dt="2019-04-12T23:23:02.972" idx="1">
    <p:pos x="10" y="106"/>
    <p:text>I like it. Does Pat's circle come into play?</p:text>
    <p:extLst>
      <p:ext uri="{C676402C-5697-4E1C-873F-D02D1690AC5C}">
        <p15:threadingInfo xmlns:p15="http://schemas.microsoft.com/office/powerpoint/2012/main" timeZoneBias="240">
          <p15:parentCm authorId="1" idx="2"/>
        </p15:threadingInfo>
      </p:ext>
    </p:extLst>
  </p:cm>
  <p:cm authorId="2" dt="2019-04-12T23:23:50.036" idx="2">
    <p:pos x="10" y="202"/>
    <p:text>Visual, maybe interaction and content</p:text>
    <p:extLst>
      <p:ext uri="{C676402C-5697-4E1C-873F-D02D1690AC5C}">
        <p15:threadingInfo xmlns:p15="http://schemas.microsoft.com/office/powerpoint/2012/main" timeZoneBias="240">
          <p15:parentCm authorId="1" idx="2"/>
        </p15:threadingInfo>
      </p:ext>
    </p:extLst>
  </p:cm>
  <p:cm authorId="1" dt="2019-04-14T13:04:35.764" idx="4">
    <p:pos x="10" y="298"/>
    <p:text>Pat will not be with us during this presentation, but maybe we can wrap in Mandy or the others?</p:text>
    <p:extLst>
      <p:ext uri="{C676402C-5697-4E1C-873F-D02D1690AC5C}">
        <p15:threadingInfo xmlns:p15="http://schemas.microsoft.com/office/powerpoint/2012/main" timeZoneBias="240">
          <p15:parentCm authorId="1" idx="2"/>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4-12T14:29:20.041" idx="2">
    <p:pos x="10" y="10"/>
    <p:text>Should we include this? I think it would be cool to introduce students to so many new career paths that they can explore. If so, could you circle the areas you specialize in?</p:text>
    <p:extLst>
      <p:ext uri="{C676402C-5697-4E1C-873F-D02D1690AC5C}">
        <p15:threadingInfo xmlns:p15="http://schemas.microsoft.com/office/powerpoint/2012/main" timeZoneBias="240"/>
      </p:ext>
    </p:extLst>
  </p:cm>
  <p:cm authorId="2" dt="2019-04-12T23:23:02.972" idx="1">
    <p:pos x="10" y="106"/>
    <p:text>I like it. Does Pat's circle come into play?</p:text>
    <p:extLst>
      <p:ext uri="{C676402C-5697-4E1C-873F-D02D1690AC5C}">
        <p15:threadingInfo xmlns:p15="http://schemas.microsoft.com/office/powerpoint/2012/main" timeZoneBias="240">
          <p15:parentCm authorId="1" idx="2"/>
        </p15:threadingInfo>
      </p:ext>
    </p:extLst>
  </p:cm>
  <p:cm authorId="2" dt="2019-04-12T23:23:50.036" idx="2">
    <p:pos x="10" y="202"/>
    <p:text>Visual, maybe interaction and content</p:text>
    <p:extLst>
      <p:ext uri="{C676402C-5697-4E1C-873F-D02D1690AC5C}">
        <p15:threadingInfo xmlns:p15="http://schemas.microsoft.com/office/powerpoint/2012/main" timeZoneBias="240">
          <p15:parentCm authorId="1" idx="2"/>
        </p15:threadingInfo>
      </p:ext>
    </p:extLst>
  </p:cm>
  <p:cm authorId="1" dt="2019-04-14T13:04:35.764" idx="4">
    <p:pos x="10" y="298"/>
    <p:text>Pat will not be with us during this presentation, but maybe we can wrap in Mandy or the others?</p:text>
    <p:extLst>
      <p:ext uri="{C676402C-5697-4E1C-873F-D02D1690AC5C}">
        <p15:threadingInfo xmlns:p15="http://schemas.microsoft.com/office/powerpoint/2012/main" timeZoneBias="240">
          <p15:parentCm authorId="1" idx="2"/>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04-12T15:51:13.166" idx="3">
    <p:pos x="6119" y="1599"/>
    <p:text>Still need to determine a case prompt for ideation exercise</p:text>
    <p:extLst>
      <p:ext uri="{C676402C-5697-4E1C-873F-D02D1690AC5C}">
        <p15:threadingInfo xmlns:p15="http://schemas.microsoft.com/office/powerpoint/2012/main" timeZoneBias="240"/>
      </p:ext>
    </p:extLst>
  </p:cm>
  <p:cm authorId="2" dt="2019-04-12T23:26:51.512" idx="3">
    <p:pos x="6119" y="1695"/>
    <p:text>Create an app to find local events/entertainment</p:text>
    <p:extLst>
      <p:ext uri="{C676402C-5697-4E1C-873F-D02D1690AC5C}">
        <p15:threadingInfo xmlns:p15="http://schemas.microsoft.com/office/powerpoint/2012/main" timeZoneBias="240">
          <p15:parentCm authorId="1" idx="3"/>
        </p15:threadingInfo>
      </p:ext>
    </p:extLst>
  </p:cm>
  <p:cm authorId="2" dt="2019-04-12T23:29:17.034" idx="4">
    <p:pos x="6119" y="1791"/>
    <p:text>stretch: a new social media app</p:text>
    <p:extLst>
      <p:ext uri="{C676402C-5697-4E1C-873F-D02D1690AC5C}">
        <p15:threadingInfo xmlns:p15="http://schemas.microsoft.com/office/powerpoint/2012/main" timeZoneBias="240">
          <p15:parentCm authorId="1" idx="3"/>
        </p15:threadingInfo>
      </p:ext>
    </p:extLst>
  </p:cm>
  <p:cm authorId="2" dt="2019-04-12T23:31:31.328" idx="5">
    <p:pos x="6119" y="1887"/>
    <p:text>app to find subs for college/intramural sports</p:text>
    <p:extLst>
      <p:ext uri="{C676402C-5697-4E1C-873F-D02D1690AC5C}">
        <p15:threadingInfo xmlns:p15="http://schemas.microsoft.com/office/powerpoint/2012/main" timeZoneBias="240">
          <p15:parentCm authorId="1" idx="3"/>
        </p15:threadingInfo>
      </p:ext>
    </p:extLst>
  </p:cm>
  <p:cm authorId="2" dt="2019-04-12T23:32:16.061" idx="6">
    <p:pos x="6119" y="1983"/>
    <p:text>dinning hall app to help students avoid lines</p:text>
    <p:extLst>
      <p:ext uri="{C676402C-5697-4E1C-873F-D02D1690AC5C}">
        <p15:threadingInfo xmlns:p15="http://schemas.microsoft.com/office/powerpoint/2012/main" timeZoneBias="240">
          <p15:parentCm authorId="1" idx="3"/>
        </p15:threadingInfo>
      </p:ext>
    </p:extLst>
  </p:cm>
  <p:cm authorId="1" dt="2019-04-14T13:13:38.038" idx="5">
    <p:pos x="10" y="10"/>
    <p:text>Let's go with the local events, it's actually a similar case study that was done by Dr. Rex Hartson in the UX Book. I'm going to keep it super open-ended, so I'm hoping students will go out of the box from just a "mobile app" by means of discussion.</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53EEADE-084D-EF46-9E06-49157D51E4F3}" type="datetimeFigureOut">
              <a:rPr lang="en-US" smtClean="0"/>
              <a:t>4/23/19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25D719-9150-F743-805E-17E4DF1A376C}" type="slidenum">
              <a:rPr lang="en-US" smtClean="0"/>
              <a:t>‹#›</a:t>
            </a:fld>
            <a:endParaRPr lang="en-US"/>
          </a:p>
        </p:txBody>
      </p:sp>
    </p:spTree>
    <p:extLst>
      <p:ext uri="{BB962C8B-B14F-4D97-AF65-F5344CB8AC3E}">
        <p14:creationId xmlns:p14="http://schemas.microsoft.com/office/powerpoint/2010/main" val="3343850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E03A04-0626-44D4-B6D6-43B9D98023FD}" type="datetimeFigureOut">
              <a:rPr lang="en-US" smtClean="0"/>
              <a:t>4/23/19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A34052-12FB-4B01-8A2E-D87AD7371E95}" type="slidenum">
              <a:rPr lang="en-US" smtClean="0"/>
              <a:t>‹#›</a:t>
            </a:fld>
            <a:endParaRPr lang="en-US"/>
          </a:p>
        </p:txBody>
      </p:sp>
    </p:spTree>
    <p:extLst>
      <p:ext uri="{BB962C8B-B14F-4D97-AF65-F5344CB8AC3E}">
        <p14:creationId xmlns:p14="http://schemas.microsoft.com/office/powerpoint/2010/main" val="4902105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A34052-12FB-4B01-8A2E-D87AD7371E95}" type="slidenum">
              <a:rPr lang="en-US" smtClean="0"/>
              <a:t>3</a:t>
            </a:fld>
            <a:endParaRPr lang="en-US"/>
          </a:p>
        </p:txBody>
      </p:sp>
    </p:spTree>
    <p:extLst>
      <p:ext uri="{BB962C8B-B14F-4D97-AF65-F5344CB8AC3E}">
        <p14:creationId xmlns:p14="http://schemas.microsoft.com/office/powerpoint/2010/main" val="1407754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a product that must satisfy a diverse audience of users is to design for specific types of individuals with specific needs. It is not to make its functionality as broad as possible to accommodate the most people.</a:t>
            </a:r>
          </a:p>
          <a:p>
            <a:endParaRPr lang="en-US" dirty="0"/>
          </a:p>
          <a:p>
            <a:r>
              <a:rPr lang="en-US" dirty="0"/>
              <a:t>Elastic-user: conveniently bending and stretching to fit the opinions and presuppositions of whoever is talking.</a:t>
            </a:r>
          </a:p>
          <a:p>
            <a:endParaRPr lang="en-US" dirty="0"/>
          </a:p>
          <a:p>
            <a:r>
              <a:rPr lang="en-US" dirty="0"/>
              <a:t>Our goal should be to design products that appropriately meet the needs of real users.</a:t>
            </a:r>
          </a:p>
          <a:p>
            <a:endParaRPr lang="en-US" dirty="0"/>
          </a:p>
          <a:p>
            <a:r>
              <a:rPr lang="en-US" dirty="0"/>
              <a:t>The audience doesn’t extend beyond people like the designer. Self-referential design makes implementation-model products. They understand how it works, but few non-developers will concur.</a:t>
            </a:r>
          </a:p>
          <a:p>
            <a:endParaRPr lang="en-US" dirty="0"/>
          </a:p>
          <a:p>
            <a:r>
              <a:rPr lang="en-US" dirty="0"/>
              <a:t>Edge cases must be designed and programmed for, but they shouldn’t be the design focus. Let us ask “will Julie want to perform this operation very often? Will she ever?” with this we can prioritize functions with great clarity.</a:t>
            </a:r>
          </a:p>
        </p:txBody>
      </p:sp>
      <p:sp>
        <p:nvSpPr>
          <p:cNvPr id="4" name="Slide Number Placeholder 3"/>
          <p:cNvSpPr>
            <a:spLocks noGrp="1"/>
          </p:cNvSpPr>
          <p:nvPr>
            <p:ph type="sldNum" sz="quarter" idx="10"/>
          </p:nvPr>
        </p:nvSpPr>
        <p:spPr/>
        <p:txBody>
          <a:bodyPr/>
          <a:lstStyle/>
          <a:p>
            <a:fld id="{91730B38-99D1-4FB0-BBDF-B6D027FE75D2}"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1527952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a product that must satisfy a diverse audience of users is to design for specific types of individuals with specific needs. It is not to make its functionality as broad as possible to accommodate the most people.</a:t>
            </a:r>
          </a:p>
          <a:p>
            <a:endParaRPr lang="en-US" dirty="0"/>
          </a:p>
          <a:p>
            <a:r>
              <a:rPr lang="en-US" dirty="0"/>
              <a:t>Elastic-user: conveniently bending and stretching to fit the opinions and presuppositions of whoever is talking.</a:t>
            </a:r>
          </a:p>
          <a:p>
            <a:endParaRPr lang="en-US" dirty="0"/>
          </a:p>
          <a:p>
            <a:r>
              <a:rPr lang="en-US" dirty="0"/>
              <a:t>Our goal should be to design products that appropriately meet the needs of real users.</a:t>
            </a:r>
          </a:p>
          <a:p>
            <a:endParaRPr lang="en-US" dirty="0"/>
          </a:p>
          <a:p>
            <a:r>
              <a:rPr lang="en-US" dirty="0"/>
              <a:t>The audience doesn’t extend beyond people like the designer. Self-referential design makes implementation-model products. They understand how it works, but few non-developers will concur.</a:t>
            </a:r>
          </a:p>
          <a:p>
            <a:endParaRPr lang="en-US" dirty="0"/>
          </a:p>
          <a:p>
            <a:r>
              <a:rPr lang="en-US" dirty="0"/>
              <a:t>Edge cases must be designed and programmed for, but they shouldn’t be the design focus. Let us ask “will Julie want to perform this operation very often? Will she ever?” with this we can prioritize functions with great clarity.</a:t>
            </a:r>
          </a:p>
        </p:txBody>
      </p:sp>
      <p:sp>
        <p:nvSpPr>
          <p:cNvPr id="4" name="Slide Number Placeholder 3"/>
          <p:cNvSpPr>
            <a:spLocks noGrp="1"/>
          </p:cNvSpPr>
          <p:nvPr>
            <p:ph type="sldNum" sz="quarter" idx="10"/>
          </p:nvPr>
        </p:nvSpPr>
        <p:spPr/>
        <p:txBody>
          <a:bodyPr/>
          <a:lstStyle/>
          <a:p>
            <a:fld id="{91730B38-99D1-4FB0-BBDF-B6D027FE75D2}"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1714647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a product that must satisfy a diverse audience of users is to design for specific types of individuals with specific needs. It is not to make its functionality as broad as possible to accommodate the most people.</a:t>
            </a:r>
          </a:p>
          <a:p>
            <a:endParaRPr lang="en-US" dirty="0"/>
          </a:p>
          <a:p>
            <a:r>
              <a:rPr lang="en-US" dirty="0"/>
              <a:t>Elastic-user: conveniently bending and stretching to fit the opinions and presuppositions of whoever is talking.</a:t>
            </a:r>
          </a:p>
          <a:p>
            <a:endParaRPr lang="en-US" dirty="0"/>
          </a:p>
          <a:p>
            <a:r>
              <a:rPr lang="en-US" dirty="0"/>
              <a:t>Our goal should be to design products that appropriately meet the needs of real users.</a:t>
            </a:r>
          </a:p>
          <a:p>
            <a:endParaRPr lang="en-US" dirty="0"/>
          </a:p>
          <a:p>
            <a:r>
              <a:rPr lang="en-US" dirty="0"/>
              <a:t>The audience doesn’t extend beyond people like the designer. Self-referential design makes implementation-model products. They understand how it works, but few non-developers will concur.</a:t>
            </a:r>
          </a:p>
          <a:p>
            <a:endParaRPr lang="en-US" dirty="0"/>
          </a:p>
          <a:p>
            <a:r>
              <a:rPr lang="en-US" dirty="0"/>
              <a:t>Edge cases must be designed and programmed for, but they shouldn’t be the design focus. Let us ask “will Julie want to perform this operation very often? Will she ever?” with this we can prioritize functions with great clarity.</a:t>
            </a:r>
          </a:p>
        </p:txBody>
      </p:sp>
      <p:sp>
        <p:nvSpPr>
          <p:cNvPr id="4" name="Slide Number Placeholder 3"/>
          <p:cNvSpPr>
            <a:spLocks noGrp="1"/>
          </p:cNvSpPr>
          <p:nvPr>
            <p:ph type="sldNum" sz="quarter" idx="10"/>
          </p:nvPr>
        </p:nvSpPr>
        <p:spPr/>
        <p:txBody>
          <a:bodyPr/>
          <a:lstStyle/>
          <a:p>
            <a:fld id="{91730B38-99D1-4FB0-BBDF-B6D027FE75D2}"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2237032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ousine" panose="02070409020205020404" pitchFamily="49" charset="0"/>
                <a:cs typeface="Cousine" panose="02070409020205020404" pitchFamily="49" charset="0"/>
              </a:rPr>
              <a:t>Thorough systems thinking considers </a:t>
            </a:r>
            <a:r>
              <a:rPr lang="en-US" b="1" dirty="0">
                <a:latin typeface="Cousine" panose="02070409020205020404" pitchFamily="49" charset="0"/>
                <a:cs typeface="Cousine" panose="02070409020205020404" pitchFamily="49" charset="0"/>
              </a:rPr>
              <a:t>Interconnection</a:t>
            </a:r>
            <a:r>
              <a:rPr lang="en-US" dirty="0">
                <a:latin typeface="Cousine" panose="02070409020205020404" pitchFamily="49" charset="0"/>
                <a:cs typeface="Cousine" panose="02070409020205020404" pitchFamily="49" charset="0"/>
              </a:rPr>
              <a:t>, </a:t>
            </a:r>
            <a:r>
              <a:rPr lang="en-US" b="1" dirty="0">
                <a:latin typeface="Cousine" panose="02070409020205020404" pitchFamily="49" charset="0"/>
                <a:cs typeface="Cousine" panose="02070409020205020404" pitchFamily="49" charset="0"/>
              </a:rPr>
              <a:t>Adaptation</a:t>
            </a:r>
            <a:r>
              <a:rPr lang="en-US" dirty="0">
                <a:latin typeface="Cousine" panose="02070409020205020404" pitchFamily="49" charset="0"/>
                <a:cs typeface="Cousine" panose="02070409020205020404" pitchFamily="49" charset="0"/>
              </a:rPr>
              <a:t>, and </a:t>
            </a:r>
            <a:r>
              <a:rPr lang="en-US" b="1" dirty="0">
                <a:latin typeface="Cousine" panose="02070409020205020404" pitchFamily="49" charset="0"/>
                <a:cs typeface="Cousine" panose="02070409020205020404" pitchFamily="49" charset="0"/>
              </a:rPr>
              <a:t>Environment</a:t>
            </a:r>
            <a:r>
              <a:rPr lang="en-US" dirty="0">
                <a:latin typeface="Cousine" panose="02070409020205020404" pitchFamily="49" charset="0"/>
                <a:cs typeface="Cousine" panose="02070409020205020404" pitchFamily="49" charset="0"/>
              </a:rPr>
              <a:t> in the final solution</a:t>
            </a:r>
            <a:endParaRPr lang="en-US" dirty="0"/>
          </a:p>
        </p:txBody>
      </p:sp>
      <p:sp>
        <p:nvSpPr>
          <p:cNvPr id="4" name="Slide Number Placeholder 3"/>
          <p:cNvSpPr>
            <a:spLocks noGrp="1"/>
          </p:cNvSpPr>
          <p:nvPr>
            <p:ph type="sldNum" sz="quarter" idx="5"/>
          </p:nvPr>
        </p:nvSpPr>
        <p:spPr/>
        <p:txBody>
          <a:bodyPr/>
          <a:lstStyle/>
          <a:p>
            <a:fld id="{08A34052-12FB-4B01-8A2E-D87AD7371E95}" type="slidenum">
              <a:rPr lang="en-US" smtClean="0"/>
              <a:t>15</a:t>
            </a:fld>
            <a:endParaRPr lang="en-US"/>
          </a:p>
        </p:txBody>
      </p:sp>
    </p:spTree>
    <p:extLst>
      <p:ext uri="{BB962C8B-B14F-4D97-AF65-F5344CB8AC3E}">
        <p14:creationId xmlns:p14="http://schemas.microsoft.com/office/powerpoint/2010/main" val="1979013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A34052-12FB-4B01-8A2E-D87AD7371E95}" type="slidenum">
              <a:rPr lang="en-US" smtClean="0"/>
              <a:t>16</a:t>
            </a:fld>
            <a:endParaRPr lang="en-US"/>
          </a:p>
        </p:txBody>
      </p:sp>
    </p:spTree>
    <p:extLst>
      <p:ext uri="{BB962C8B-B14F-4D97-AF65-F5344CB8AC3E}">
        <p14:creationId xmlns:p14="http://schemas.microsoft.com/office/powerpoint/2010/main" val="1580694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A34052-12FB-4B01-8A2E-D87AD7371E95}" type="slidenum">
              <a:rPr lang="en-US" smtClean="0"/>
              <a:t>20</a:t>
            </a:fld>
            <a:endParaRPr lang="en-US"/>
          </a:p>
        </p:txBody>
      </p:sp>
    </p:spTree>
    <p:extLst>
      <p:ext uri="{BB962C8B-B14F-4D97-AF65-F5344CB8AC3E}">
        <p14:creationId xmlns:p14="http://schemas.microsoft.com/office/powerpoint/2010/main" val="1284865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A34052-12FB-4B01-8A2E-D87AD7371E95}" type="slidenum">
              <a:rPr lang="en-US" smtClean="0"/>
              <a:t>21</a:t>
            </a:fld>
            <a:endParaRPr lang="en-US"/>
          </a:p>
        </p:txBody>
      </p:sp>
    </p:spTree>
    <p:extLst>
      <p:ext uri="{BB962C8B-B14F-4D97-AF65-F5344CB8AC3E}">
        <p14:creationId xmlns:p14="http://schemas.microsoft.com/office/powerpoint/2010/main" val="738720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A34052-12FB-4B01-8A2E-D87AD7371E95}" type="slidenum">
              <a:rPr lang="en-US" smtClean="0"/>
              <a:t>22</a:t>
            </a:fld>
            <a:endParaRPr lang="en-US"/>
          </a:p>
        </p:txBody>
      </p:sp>
    </p:spTree>
    <p:extLst>
      <p:ext uri="{BB962C8B-B14F-4D97-AF65-F5344CB8AC3E}">
        <p14:creationId xmlns:p14="http://schemas.microsoft.com/office/powerpoint/2010/main" val="1426329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A34052-12FB-4B01-8A2E-D87AD7371E95}" type="slidenum">
              <a:rPr lang="en-US" smtClean="0"/>
              <a:t>23</a:t>
            </a:fld>
            <a:endParaRPr lang="en-US"/>
          </a:p>
        </p:txBody>
      </p:sp>
    </p:spTree>
    <p:extLst>
      <p:ext uri="{BB962C8B-B14F-4D97-AF65-F5344CB8AC3E}">
        <p14:creationId xmlns:p14="http://schemas.microsoft.com/office/powerpoint/2010/main" val="1741434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a product that must satisfy a diverse audience of users is to design for specific types of individuals with specific needs. It is not to make its functionality as broad as possible to accommodate the most people.</a:t>
            </a:r>
          </a:p>
          <a:p>
            <a:endParaRPr lang="en-US" dirty="0"/>
          </a:p>
          <a:p>
            <a:r>
              <a:rPr lang="en-US" dirty="0"/>
              <a:t>Elastic-user: conveniently bending and stretching to fit the opinions and presuppositions of whoever is talking.</a:t>
            </a:r>
          </a:p>
          <a:p>
            <a:endParaRPr lang="en-US" dirty="0"/>
          </a:p>
          <a:p>
            <a:r>
              <a:rPr lang="en-US" dirty="0"/>
              <a:t>Our goal should be to design products that appropriately meet the needs of real users.</a:t>
            </a:r>
          </a:p>
          <a:p>
            <a:endParaRPr lang="en-US" dirty="0"/>
          </a:p>
          <a:p>
            <a:r>
              <a:rPr lang="en-US" dirty="0"/>
              <a:t>The audience doesn’t extend beyond people like the designer. Self-referential design makes implementation-model products. They understand how it works, but few non-developers will concur.</a:t>
            </a:r>
          </a:p>
          <a:p>
            <a:endParaRPr lang="en-US" dirty="0"/>
          </a:p>
          <a:p>
            <a:r>
              <a:rPr lang="en-US" dirty="0"/>
              <a:t>Edge cases must be designed and programmed for, but they shouldn’t be the design focus. Let us ask “will Julie want to perform this operation very often? Will she ever?” with this we can prioritize functions with great clarity.</a:t>
            </a:r>
          </a:p>
        </p:txBody>
      </p:sp>
      <p:sp>
        <p:nvSpPr>
          <p:cNvPr id="4" name="Slide Number Placeholder 3"/>
          <p:cNvSpPr>
            <a:spLocks noGrp="1"/>
          </p:cNvSpPr>
          <p:nvPr>
            <p:ph type="sldNum" sz="quarter" idx="10"/>
          </p:nvPr>
        </p:nvSpPr>
        <p:spPr/>
        <p:txBody>
          <a:bodyPr/>
          <a:lstStyle/>
          <a:p>
            <a:fld id="{91730B38-99D1-4FB0-BBDF-B6D027FE75D2}"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685741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a product that must satisfy a diverse audience of users is to design for specific types of individuals with specific needs. It is not to make its functionality as broad as possible to accommodate the most people.</a:t>
            </a:r>
          </a:p>
          <a:p>
            <a:endParaRPr lang="en-US" dirty="0"/>
          </a:p>
          <a:p>
            <a:r>
              <a:rPr lang="en-US" dirty="0"/>
              <a:t>Elastic-user: conveniently bending and stretching to fit the opinions and presuppositions of whoever is talking.</a:t>
            </a:r>
          </a:p>
          <a:p>
            <a:endParaRPr lang="en-US" dirty="0"/>
          </a:p>
          <a:p>
            <a:r>
              <a:rPr lang="en-US" dirty="0"/>
              <a:t>Our goal should be to design products that appropriately meet the needs of real users.</a:t>
            </a:r>
          </a:p>
          <a:p>
            <a:endParaRPr lang="en-US" dirty="0"/>
          </a:p>
          <a:p>
            <a:r>
              <a:rPr lang="en-US" dirty="0"/>
              <a:t>The audience doesn’t extend beyond people like the designer. Self-referential design makes implementation-model products. They understand how it works, but few non-developers will concur.</a:t>
            </a:r>
          </a:p>
          <a:p>
            <a:endParaRPr lang="en-US" dirty="0"/>
          </a:p>
          <a:p>
            <a:r>
              <a:rPr lang="en-US" dirty="0"/>
              <a:t>Edge cases must be designed and programmed for, but they shouldn’t be the design focus. Let us ask “will Julie want to perform this operation very often? Will she ever?” with this we can prioritize functions with great clarity.</a:t>
            </a:r>
          </a:p>
        </p:txBody>
      </p:sp>
      <p:sp>
        <p:nvSpPr>
          <p:cNvPr id="4" name="Slide Number Placeholder 3"/>
          <p:cNvSpPr>
            <a:spLocks noGrp="1"/>
          </p:cNvSpPr>
          <p:nvPr>
            <p:ph type="sldNum" sz="quarter" idx="10"/>
          </p:nvPr>
        </p:nvSpPr>
        <p:spPr/>
        <p:txBody>
          <a:bodyPr/>
          <a:lstStyle/>
          <a:p>
            <a:fld id="{91730B38-99D1-4FB0-BBDF-B6D027FE75D2}"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27032490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2" y="4965303"/>
            <a:ext cx="4407673" cy="897983"/>
          </a:xfrm>
        </p:spPr>
        <p:txBody>
          <a:bodyPr anchor="b" anchorCtr="0"/>
          <a:lstStyle>
            <a:lvl1pPr>
              <a:lnSpc>
                <a:spcPct val="85000"/>
              </a:lnSpc>
              <a:defRPr sz="2800" b="1" baseline="0">
                <a:latin typeface="+mn-lt"/>
              </a:defRPr>
            </a:lvl1pPr>
          </a:lstStyle>
          <a:p>
            <a:r>
              <a:rPr lang="en-US" dirty="0"/>
              <a:t>Click to edit Title</a:t>
            </a:r>
          </a:p>
        </p:txBody>
      </p:sp>
      <p:sp>
        <p:nvSpPr>
          <p:cNvPr id="6" name="Text Placeholder 9"/>
          <p:cNvSpPr>
            <a:spLocks noGrp="1"/>
          </p:cNvSpPr>
          <p:nvPr>
            <p:ph type="body" sz="quarter" idx="16" hasCustomPrompt="1"/>
          </p:nvPr>
        </p:nvSpPr>
        <p:spPr>
          <a:xfrm>
            <a:off x="914402" y="5940663"/>
            <a:ext cx="4407673" cy="478209"/>
          </a:xfrm>
        </p:spPr>
        <p:txBody>
          <a:bodyPr vert="horz" lIns="0" tIns="0" rIns="0" bIns="0" rtlCol="0">
            <a:noAutofit/>
          </a:bodyPr>
          <a:lstStyle>
            <a:lvl1pPr marL="0" indent="0">
              <a:buNone/>
              <a:defRPr lang="en-US" sz="1200" dirty="0"/>
            </a:lvl1pPr>
          </a:lstStyle>
          <a:p>
            <a:pPr marL="228600" lvl="0" indent="-228600">
              <a:lnSpc>
                <a:spcPct val="130000"/>
              </a:lnSpc>
            </a:pPr>
            <a:r>
              <a:rPr lang="en-US" dirty="0"/>
              <a:t>Click to edit Subtitle</a:t>
            </a:r>
          </a:p>
        </p:txBody>
      </p:sp>
      <p:sp>
        <p:nvSpPr>
          <p:cNvPr id="7" name="Text Placeholder 9"/>
          <p:cNvSpPr>
            <a:spLocks noGrp="1"/>
          </p:cNvSpPr>
          <p:nvPr>
            <p:ph type="body" sz="quarter" idx="17" hasCustomPrompt="1"/>
          </p:nvPr>
        </p:nvSpPr>
        <p:spPr>
          <a:xfrm>
            <a:off x="914402" y="4585210"/>
            <a:ext cx="4407673" cy="348286"/>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dirty="0"/>
              <a:t>Date</a:t>
            </a: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4400" y="762001"/>
            <a:ext cx="1788289" cy="828260"/>
          </a:xfrm>
          <a:prstGeom prst="rect">
            <a:avLst/>
          </a:prstGeom>
        </p:spPr>
      </p:pic>
      <p:sp>
        <p:nvSpPr>
          <p:cNvPr id="8" name="Picture Placeholder 7"/>
          <p:cNvSpPr>
            <a:spLocks noGrp="1"/>
          </p:cNvSpPr>
          <p:nvPr>
            <p:ph type="pic" sz="quarter" idx="19" hasCustomPrompt="1"/>
          </p:nvPr>
        </p:nvSpPr>
        <p:spPr>
          <a:xfrm>
            <a:off x="5322074" y="0"/>
            <a:ext cx="6869925" cy="6858000"/>
          </a:xfrm>
        </p:spPr>
        <p:txBody>
          <a:bodyPr anchor="ctr"/>
          <a:lstStyle>
            <a:lvl1pPr marL="0" indent="0" algn="ctr">
              <a:buNone/>
              <a:defRPr/>
            </a:lvl1pPr>
          </a:lstStyle>
          <a:p>
            <a:r>
              <a:rPr lang="en-US" dirty="0"/>
              <a:t>Click to insert picture</a:t>
            </a:r>
          </a:p>
        </p:txBody>
      </p:sp>
    </p:spTree>
    <p:extLst>
      <p:ext uri="{BB962C8B-B14F-4D97-AF65-F5344CB8AC3E}">
        <p14:creationId xmlns:p14="http://schemas.microsoft.com/office/powerpoint/2010/main" val="48871170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b="0" spc="-75" dirty="0">
                <a:latin typeface="+mj-lt"/>
              </a:defRPr>
            </a:lvl1pPr>
          </a:lstStyle>
          <a:p>
            <a:pPr lvl="0" defTabSz="685800">
              <a:lnSpc>
                <a:spcPct val="85000"/>
              </a:lnSpc>
            </a:pPr>
            <a:r>
              <a:rPr lang="en-US"/>
              <a:t>Click to edit Master title style</a:t>
            </a:r>
            <a:endParaRPr lang="en-US" dirty="0"/>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Tree>
    <p:extLst>
      <p:ext uri="{BB962C8B-B14F-4D97-AF65-F5344CB8AC3E}">
        <p14:creationId xmlns:p14="http://schemas.microsoft.com/office/powerpoint/2010/main" val="2469911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endParaRPr lang="en-US" dirty="0"/>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dirty="0"/>
              <a:t>BREADCRUMBS</a:t>
            </a:r>
          </a:p>
        </p:txBody>
      </p:sp>
    </p:spTree>
    <p:extLst>
      <p:ext uri="{BB962C8B-B14F-4D97-AF65-F5344CB8AC3E}">
        <p14:creationId xmlns:p14="http://schemas.microsoft.com/office/powerpoint/2010/main" val="4092428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Left, Subhead">
    <p:spTree>
      <p:nvGrpSpPr>
        <p:cNvPr id="1" name=""/>
        <p:cNvGrpSpPr/>
        <p:nvPr/>
      </p:nvGrpSpPr>
      <p:grpSpPr>
        <a:xfrm>
          <a:off x="0" y="0"/>
          <a:ext cx="0" cy="0"/>
          <a:chOff x="0" y="0"/>
          <a:chExt cx="0" cy="0"/>
        </a:xfrm>
      </p:grpSpPr>
      <p:sp>
        <p:nvSpPr>
          <p:cNvPr id="2" name="Title 1"/>
          <p:cNvSpPr>
            <a:spLocks noGrp="1"/>
          </p:cNvSpPr>
          <p:nvPr>
            <p:ph type="title"/>
          </p:nvPr>
        </p:nvSpPr>
        <p:spPr>
          <a:xfrm>
            <a:off x="914400" y="804672"/>
            <a:ext cx="3347390" cy="1995802"/>
          </a:xfrm>
        </p:spPr>
        <p:txBody>
          <a:bodyPr vert="horz" lIns="0" tIns="45720" rIns="0" bIns="0" rtlCol="0" anchor="t" anchorCtr="0">
            <a:noAutofit/>
          </a:bodyPr>
          <a:lstStyle>
            <a:lvl1pPr>
              <a:defRPr lang="en-US" sz="3600" spc="-75" dirty="0">
                <a:latin typeface="+mj-lt"/>
              </a:defRPr>
            </a:lvl1pPr>
          </a:lstStyle>
          <a:p>
            <a:pPr lvl="0" defTabSz="685800">
              <a:lnSpc>
                <a:spcPct val="85000"/>
              </a:lnSpc>
            </a:pPr>
            <a:r>
              <a:rPr lang="en-US"/>
              <a:t>Click to edit Master title style</a:t>
            </a:r>
            <a:endParaRPr lang="en-US" dirty="0"/>
          </a:p>
        </p:txBody>
      </p:sp>
      <p:sp>
        <p:nvSpPr>
          <p:cNvPr id="4" name="Text Placeholder 4"/>
          <p:cNvSpPr>
            <a:spLocks noGrp="1"/>
          </p:cNvSpPr>
          <p:nvPr>
            <p:ph type="body" sz="quarter" idx="16" hasCustomPrompt="1"/>
          </p:nvPr>
        </p:nvSpPr>
        <p:spPr>
          <a:xfrm>
            <a:off x="914400" y="2743200"/>
            <a:ext cx="3355975" cy="1169988"/>
          </a:xfrm>
        </p:spPr>
        <p:txBody>
          <a:bodyPr/>
          <a:lstStyle>
            <a:lvl1pPr marL="0" indent="0">
              <a:lnSpc>
                <a:spcPct val="130000"/>
              </a:lnSpc>
              <a:buNone/>
              <a:defRPr sz="1200" baseline="0"/>
            </a:lvl1pPr>
          </a:lstStyle>
          <a:p>
            <a:pPr lvl="0"/>
            <a:r>
              <a:rPr lang="en-US" dirty="0"/>
              <a:t>Click to edit Master text styles</a:t>
            </a:r>
          </a:p>
        </p:txBody>
      </p:sp>
    </p:spTree>
    <p:extLst>
      <p:ext uri="{BB962C8B-B14F-4D97-AF65-F5344CB8AC3E}">
        <p14:creationId xmlns:p14="http://schemas.microsoft.com/office/powerpoint/2010/main" val="3951846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Left,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804672"/>
            <a:ext cx="3352800" cy="1993390"/>
          </a:xfrm>
        </p:spPr>
        <p:txBody>
          <a:bodyPr vert="horz" lIns="0" tIns="45720" rIns="0" bIns="0" rtlCol="0" anchor="t" anchorCtr="0">
            <a:noAutofit/>
          </a:bodyPr>
          <a:lstStyle>
            <a:lvl1pPr>
              <a:defRPr lang="en-US" sz="3600" spc="-75" dirty="0">
                <a:latin typeface="+mj-lt"/>
              </a:defRPr>
            </a:lvl1pPr>
          </a:lstStyle>
          <a:p>
            <a:pPr lvl="0" defTabSz="685800">
              <a:lnSpc>
                <a:spcPct val="85000"/>
              </a:lnSpc>
            </a:pPr>
            <a:r>
              <a:rPr lang="en-US"/>
              <a:t>Click to edit Master title style</a:t>
            </a:r>
            <a:endParaRPr lang="en-US" dirty="0"/>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dirty="0"/>
              <a:t>BREADCRUMBS</a:t>
            </a:r>
          </a:p>
        </p:txBody>
      </p:sp>
      <p:sp>
        <p:nvSpPr>
          <p:cNvPr id="5" name="Text Placeholder 4"/>
          <p:cNvSpPr>
            <a:spLocks noGrp="1"/>
          </p:cNvSpPr>
          <p:nvPr>
            <p:ph type="body" sz="quarter" idx="16" hasCustomPrompt="1"/>
          </p:nvPr>
        </p:nvSpPr>
        <p:spPr>
          <a:xfrm>
            <a:off x="914400" y="2743200"/>
            <a:ext cx="3355975" cy="1169988"/>
          </a:xfrm>
        </p:spPr>
        <p:txBody>
          <a:bodyPr/>
          <a:lstStyle>
            <a:lvl1pPr marL="0" indent="0">
              <a:lnSpc>
                <a:spcPct val="130000"/>
              </a:lnSpc>
              <a:buNone/>
              <a:defRPr sz="1200" baseline="0"/>
            </a:lvl1pPr>
          </a:lstStyle>
          <a:p>
            <a:pPr lvl="0"/>
            <a:r>
              <a:rPr lang="en-US" dirty="0"/>
              <a:t>Click to edit Master text styles</a:t>
            </a:r>
          </a:p>
        </p:txBody>
      </p:sp>
    </p:spTree>
    <p:extLst>
      <p:ext uri="{BB962C8B-B14F-4D97-AF65-F5344CB8AC3E}">
        <p14:creationId xmlns:p14="http://schemas.microsoft.com/office/powerpoint/2010/main" val="2173107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9696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Clos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91001" y="1961812"/>
            <a:ext cx="8001000" cy="2921731"/>
          </a:xfrm>
        </p:spPr>
        <p:txBody>
          <a:bodyPr anchor="b" anchorCtr="0"/>
          <a:lstStyle>
            <a:lvl1pPr>
              <a:lnSpc>
                <a:spcPct val="85000"/>
              </a:lnSpc>
              <a:defRPr sz="5400" b="1" baseline="0">
                <a:latin typeface="+mn-lt"/>
              </a:defRPr>
            </a:lvl1pPr>
          </a:lstStyle>
          <a:p>
            <a:r>
              <a:rPr lang="en-US" dirty="0"/>
              <a:t>Thank You </a:t>
            </a:r>
            <a:br>
              <a:rPr lang="en-US" dirty="0"/>
            </a:br>
            <a:r>
              <a:rPr lang="en-US" dirty="0"/>
              <a:t>Goes Here.</a:t>
            </a:r>
          </a:p>
        </p:txBody>
      </p:sp>
      <p:sp>
        <p:nvSpPr>
          <p:cNvPr id="9" name="Rectangle 8"/>
          <p:cNvSpPr/>
          <p:nvPr/>
        </p:nvSpPr>
        <p:spPr>
          <a:xfrm>
            <a:off x="4134012" y="5436072"/>
            <a:ext cx="7143588" cy="1421928"/>
          </a:xfrm>
          <a:prstGeom prst="rect">
            <a:avLst/>
          </a:prstGeom>
        </p:spPr>
        <p:txBody>
          <a:bodyPr wrap="square" numCol="2" spcCol="182880">
            <a:spAutoFit/>
          </a:bodyPr>
          <a:lstStyle/>
          <a:p>
            <a:pPr>
              <a:lnSpc>
                <a:spcPct val="120000"/>
              </a:lnSpc>
            </a:pPr>
            <a:r>
              <a:rPr lang="en-US" sz="700" dirty="0">
                <a:latin typeface="Open Sans" charset="0"/>
                <a:ea typeface="Open Sans" charset="0"/>
                <a:cs typeface="Open Sans" charset="0"/>
              </a:rPr>
              <a:t>This publication contains general information only, and none of the member firms of Deloitte </a:t>
            </a:r>
            <a:r>
              <a:rPr lang="en-US" sz="700" dirty="0" err="1">
                <a:latin typeface="Open Sans" charset="0"/>
                <a:ea typeface="Open Sans" charset="0"/>
                <a:cs typeface="Open Sans" charset="0"/>
              </a:rPr>
              <a:t>Touche</a:t>
            </a:r>
            <a:r>
              <a:rPr lang="en-US" sz="700" dirty="0">
                <a:latin typeface="Open Sans" charset="0"/>
                <a:ea typeface="Open Sans" charset="0"/>
                <a:cs typeface="Open Sans" charset="0"/>
              </a:rPr>
              <a:t> Tohmatsu Limited, its member firms, or their related entities (collective, the “Deloitte Network”) is, by means of this publication, rendering professional advice or services. Before making any decision or taking any action that may affect your business, you should consult a qualified professional adviser. No entity in the Deloitte Network shall be responsible for any loss whatsoever sustained by any person who relies on this publication.</a:t>
            </a:r>
          </a:p>
          <a:p>
            <a:pPr>
              <a:lnSpc>
                <a:spcPct val="120000"/>
              </a:lnSpc>
            </a:pPr>
            <a:br>
              <a:rPr lang="en-US" sz="700" dirty="0">
                <a:latin typeface="Open Sans" charset="0"/>
                <a:ea typeface="Open Sans" charset="0"/>
                <a:cs typeface="Open Sans" charset="0"/>
              </a:rPr>
            </a:br>
            <a:br>
              <a:rPr lang="en-US" sz="700" dirty="0">
                <a:latin typeface="Open Sans" charset="0"/>
                <a:ea typeface="Open Sans" charset="0"/>
                <a:cs typeface="Open Sans" charset="0"/>
              </a:rPr>
            </a:br>
            <a:endParaRPr lang="en-US" sz="700" dirty="0">
              <a:latin typeface="Open Sans" charset="0"/>
              <a:ea typeface="Open Sans" charset="0"/>
              <a:cs typeface="Open Sans" charset="0"/>
            </a:endParaRPr>
          </a:p>
          <a:p>
            <a:pPr>
              <a:lnSpc>
                <a:spcPct val="120000"/>
              </a:lnSpc>
            </a:pPr>
            <a:r>
              <a:rPr lang="en-US" sz="700" dirty="0">
                <a:latin typeface="Open Sans" charset="0"/>
                <a:ea typeface="Open Sans" charset="0"/>
                <a:cs typeface="Open Sans" charset="0"/>
              </a:rPr>
              <a:t>As used in this document, “Deloitte” means Deloitte Consulting LLP, a subsidiary of Deloitte LLP. Please see www.deloitte.com/us/about for a detailed description of the legal structure of Deloitte USA LLP, Deloitte LLP and their respective subsidiaries. Certain services may not be available to attest clients under </a:t>
            </a:r>
            <a:br>
              <a:rPr lang="en-US" sz="700" dirty="0">
                <a:latin typeface="Open Sans" charset="0"/>
                <a:ea typeface="Open Sans" charset="0"/>
                <a:cs typeface="Open Sans" charset="0"/>
              </a:rPr>
            </a:br>
            <a:r>
              <a:rPr lang="en-US" sz="700" dirty="0">
                <a:latin typeface="Open Sans" charset="0"/>
                <a:ea typeface="Open Sans" charset="0"/>
                <a:cs typeface="Open Sans" charset="0"/>
              </a:rPr>
              <a:t>the rules and regulations of public accounting.</a:t>
            </a:r>
          </a:p>
          <a:p>
            <a:endParaRPr lang="en-US" sz="700" dirty="0">
              <a:latin typeface="Open Sans" charset="0"/>
              <a:ea typeface="Open Sans" charset="0"/>
              <a:cs typeface="Open Sans" charset="0"/>
              <a:sym typeface="Frutiger Next Pro Light" charset="0"/>
            </a:endParaRPr>
          </a:p>
          <a:p>
            <a:r>
              <a:rPr lang="en-US" sz="700" b="1" dirty="0">
                <a:latin typeface="Open Sans" charset="0"/>
                <a:ea typeface="Open Sans" charset="0"/>
                <a:cs typeface="Open Sans" charset="0"/>
                <a:sym typeface="Frutiger Next Pro Light" charset="0"/>
              </a:rPr>
              <a:t>Copyright © 2018 Deloitte Development LLC. </a:t>
            </a:r>
            <a:br>
              <a:rPr lang="en-US" sz="700" dirty="0">
                <a:latin typeface="Open Sans" charset="0"/>
                <a:ea typeface="Open Sans" charset="0"/>
                <a:cs typeface="Open Sans" charset="0"/>
                <a:sym typeface="Frutiger Next Pro Light" charset="0"/>
              </a:rPr>
            </a:br>
            <a:r>
              <a:rPr lang="en-US" sz="700" b="1" dirty="0">
                <a:latin typeface="Open Sans" charset="0"/>
                <a:ea typeface="Open Sans" charset="0"/>
                <a:cs typeface="Open Sans" charset="0"/>
                <a:sym typeface="Frutiger Next Pro Light" charset="0"/>
              </a:rPr>
              <a:t>All rights reserved. </a:t>
            </a:r>
            <a:r>
              <a:rPr lang="en-US" sz="700" b="1" dirty="0">
                <a:latin typeface="Open Sans" charset="0"/>
                <a:ea typeface="Open Sans" charset="0"/>
                <a:cs typeface="Open Sans" charset="0"/>
              </a:rPr>
              <a:t>Member of Deloitte </a:t>
            </a:r>
            <a:r>
              <a:rPr lang="en-US" sz="700" b="1" dirty="0" err="1">
                <a:latin typeface="Open Sans" charset="0"/>
                <a:ea typeface="Open Sans" charset="0"/>
                <a:cs typeface="Open Sans" charset="0"/>
              </a:rPr>
              <a:t>Touche</a:t>
            </a:r>
            <a:r>
              <a:rPr lang="en-US" sz="700" b="1" dirty="0">
                <a:latin typeface="Open Sans" charset="0"/>
                <a:ea typeface="Open Sans" charset="0"/>
                <a:cs typeface="Open Sans" charset="0"/>
              </a:rPr>
              <a:t> Tohmatsu Limited</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4400" y="762001"/>
            <a:ext cx="1788289" cy="828260"/>
          </a:xfrm>
          <a:prstGeom prst="rect">
            <a:avLst/>
          </a:prstGeom>
        </p:spPr>
      </p:pic>
    </p:spTree>
    <p:extLst>
      <p:ext uri="{BB962C8B-B14F-4D97-AF65-F5344CB8AC3E}">
        <p14:creationId xmlns:p14="http://schemas.microsoft.com/office/powerpoint/2010/main" val="126712831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Master Blocker">
    <p:bg>
      <p:bgPr>
        <a:solidFill>
          <a:schemeClr val="accent2"/>
        </a:solidFill>
        <a:effectLst/>
      </p:bgPr>
    </p:bg>
    <p:spTree>
      <p:nvGrpSpPr>
        <p:cNvPr id="1" name=""/>
        <p:cNvGrpSpPr/>
        <p:nvPr/>
      </p:nvGrpSpPr>
      <p:grpSpPr>
        <a:xfrm>
          <a:off x="0" y="0"/>
          <a:ext cx="0" cy="0"/>
          <a:chOff x="0" y="0"/>
          <a:chExt cx="0" cy="0"/>
        </a:xfrm>
      </p:grpSpPr>
      <p:sp>
        <p:nvSpPr>
          <p:cNvPr id="3" name="TextBox 2"/>
          <p:cNvSpPr txBox="1"/>
          <p:nvPr userDrawn="1"/>
        </p:nvSpPr>
        <p:spPr>
          <a:xfrm>
            <a:off x="914400" y="1217629"/>
            <a:ext cx="10363200" cy="4616648"/>
          </a:xfrm>
          <a:prstGeom prst="rect">
            <a:avLst/>
          </a:prstGeom>
          <a:noFill/>
        </p:spPr>
        <p:txBody>
          <a:bodyPr wrap="square" rtlCol="0">
            <a:spAutoFit/>
          </a:bodyPr>
          <a:lstStyle/>
          <a:p>
            <a:pPr algn="ctr"/>
            <a:r>
              <a:rPr lang="en-US" sz="11500" b="1" dirty="0"/>
              <a:t>Do not use this</a:t>
            </a:r>
            <a:r>
              <a:rPr lang="en-US" sz="11500" b="1" baseline="0" dirty="0"/>
              <a:t> layout</a:t>
            </a:r>
          </a:p>
          <a:p>
            <a:pPr algn="ctr"/>
            <a:endParaRPr lang="en-US" sz="3200" b="1" baseline="0" dirty="0"/>
          </a:p>
          <a:p>
            <a:pPr algn="ctr"/>
            <a:r>
              <a:rPr lang="en-US" sz="3200" b="0" baseline="0" dirty="0"/>
              <a:t>Delete any master slides that occur after this layout</a:t>
            </a:r>
            <a:endParaRPr lang="en-US" sz="3200" b="0" dirty="0"/>
          </a:p>
        </p:txBody>
      </p:sp>
    </p:spTree>
    <p:extLst>
      <p:ext uri="{BB962C8B-B14F-4D97-AF65-F5344CB8AC3E}">
        <p14:creationId xmlns:p14="http://schemas.microsoft.com/office/powerpoint/2010/main" val="3358896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1828800"/>
            <a:ext cx="10363200" cy="434627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1"/>
          <p:cNvSpPr>
            <a:spLocks noGrp="1"/>
          </p:cNvSpPr>
          <p:nvPr>
            <p:ph type="title"/>
          </p:nvPr>
        </p:nvSpPr>
        <p:spPr>
          <a:xfrm>
            <a:off x="914912" y="718263"/>
            <a:ext cx="10362688" cy="879756"/>
          </a:xfrm>
          <a:prstGeom prst="rect">
            <a:avLst/>
          </a:prstGeom>
        </p:spPr>
        <p:txBody>
          <a:bodyPr vert="horz" lIns="0" tIns="45720" rIns="91440" bIns="0" rtlCol="0" anchor="t" anchorCtr="0">
            <a:noAutofit/>
          </a:bodyPr>
          <a:lstStyle/>
          <a:p>
            <a:r>
              <a:rPr lang="en-US" dirty="0"/>
              <a:t>Click To Edit Master Title</a:t>
            </a:r>
          </a:p>
        </p:txBody>
      </p:sp>
      <p:sp>
        <p:nvSpPr>
          <p:cNvPr id="4" name="Rectangle 2"/>
          <p:cNvSpPr>
            <a:spLocks/>
          </p:cNvSpPr>
          <p:nvPr userDrawn="1"/>
        </p:nvSpPr>
        <p:spPr bwMode="auto">
          <a:xfrm>
            <a:off x="914719" y="6444147"/>
            <a:ext cx="3347070"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smtClean="0">
                <a:solidFill>
                  <a:schemeClr val="accent5">
                    <a:lumMod val="60000"/>
                    <a:lumOff val="40000"/>
                  </a:schemeClr>
                </a:solidFill>
                <a:latin typeface="Open Sans" charset="0"/>
                <a:ea typeface="Open Sans" charset="0"/>
                <a:cs typeface="Open Sans" charset="0"/>
                <a:sym typeface="Frutiger Next Pro Light" charset="0"/>
              </a:rPr>
              <a:t>‹#›</a:t>
            </a:fld>
            <a:r>
              <a:rPr lang="en-US" sz="800" dirty="0">
                <a:solidFill>
                  <a:schemeClr val="accent5">
                    <a:lumMod val="60000"/>
                    <a:lumOff val="40000"/>
                  </a:schemeClr>
                </a:solidFill>
                <a:latin typeface="Open Sans" charset="0"/>
                <a:ea typeface="Open Sans" charset="0"/>
                <a:cs typeface="Open Sans" charset="0"/>
                <a:sym typeface="Frutiger Next Pro Light" charset="0"/>
              </a:rPr>
              <a:t>  |  Copyright © 2018 Deloitte Development LLC. All rights reserved.</a:t>
            </a:r>
          </a:p>
        </p:txBody>
      </p:sp>
    </p:spTree>
    <p:extLst>
      <p:ext uri="{BB962C8B-B14F-4D97-AF65-F5344CB8AC3E}">
        <p14:creationId xmlns:p14="http://schemas.microsoft.com/office/powerpoint/2010/main" val="2052937708"/>
      </p:ext>
    </p:extLst>
  </p:cSld>
  <p:clrMap bg1="lt1" tx1="dk1" bg2="lt2" tx2="dk2" accent1="accent1" accent2="accent2" accent3="accent3" accent4="accent4" accent5="accent5" accent6="accent6" hlink="hlink" folHlink="folHlink"/>
  <p:sldLayoutIdLst>
    <p:sldLayoutId id="2147483817" r:id="rId1"/>
    <p:sldLayoutId id="2147483808" r:id="rId2"/>
    <p:sldLayoutId id="2147483810" r:id="rId3"/>
    <p:sldLayoutId id="2147483809" r:id="rId4"/>
    <p:sldLayoutId id="2147483828" r:id="rId5"/>
    <p:sldLayoutId id="2147483814" r:id="rId6"/>
    <p:sldLayoutId id="2147483815" r:id="rId7"/>
    <p:sldLayoutId id="2147483827" r:id="rId8"/>
  </p:sldLayoutIdLst>
  <p:txStyles>
    <p:titleStyle>
      <a:lvl1pPr algn="l" defTabSz="914400" rtl="0" eaLnBrk="1" latinLnBrk="0" hangingPunct="1">
        <a:lnSpc>
          <a:spcPct val="80000"/>
        </a:lnSpc>
        <a:spcBef>
          <a:spcPct val="0"/>
        </a:spcBef>
        <a:buNone/>
        <a:defRPr sz="4800" b="0" i="0" kern="1200" cap="none" spc="-100" baseline="0">
          <a:solidFill>
            <a:schemeClr val="tx1"/>
          </a:solidFill>
          <a:latin typeface="+mj-lt"/>
          <a:ea typeface="Bebas Neue" charset="0"/>
          <a:cs typeface="Chronicle Display Black"/>
        </a:defRPr>
      </a:lvl1pPr>
    </p:titleStyle>
    <p:body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576">
          <p15:clr>
            <a:srgbClr val="F26B43"/>
          </p15:clr>
        </p15:guide>
        <p15:guide id="4" pos="7104">
          <p15:clr>
            <a:srgbClr val="F26B43"/>
          </p15:clr>
        </p15:guide>
        <p15:guide id="5" pos="2976">
          <p15:clr>
            <a:srgbClr val="F26B43"/>
          </p15:clr>
        </p15:guide>
        <p15:guide id="6" orient="horz" pos="1152">
          <p15:clr>
            <a:srgbClr val="F26B43"/>
          </p15:clr>
        </p15:guide>
        <p15:guide id="7" pos="2688">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microsoft.com/office/2007/relationships/hdphoto" Target="../media/hdphoto4.wdp"/></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6.tif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tiff"/><Relationship Id="rId5" Type="http://schemas.openxmlformats.org/officeDocument/2006/relationships/image" Target="../media/image14.tiff"/><Relationship Id="rId4" Type="http://schemas.openxmlformats.org/officeDocument/2006/relationships/image" Target="../media/image13.tiff"/></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M66ZU2PCIcM" TargetMode="External"/><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jpe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5.png"/><Relationship Id="rId5" Type="http://schemas.microsoft.com/office/2007/relationships/hdphoto" Target="../media/hdphoto2.wdp"/><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bit.ly/D1on1VT2019" TargetMode="External"/><Relationship Id="rId2" Type="http://schemas.openxmlformats.org/officeDocument/2006/relationships/hyperlink" Target="http://bit.ly/VTfeedback" TargetMode="External"/><Relationship Id="rId1" Type="http://schemas.openxmlformats.org/officeDocument/2006/relationships/slideLayout" Target="../slideLayouts/slideLayout3.xml"/><Relationship Id="rId4" Type="http://schemas.openxmlformats.org/officeDocument/2006/relationships/hyperlink" Target="mailto:MKeeler@deloitte.com"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UX and Wireframing 101</a:t>
            </a:r>
          </a:p>
        </p:txBody>
      </p:sp>
      <p:sp>
        <p:nvSpPr>
          <p:cNvPr id="6" name="Text Placeholder 5"/>
          <p:cNvSpPr>
            <a:spLocks noGrp="1"/>
          </p:cNvSpPr>
          <p:nvPr>
            <p:ph type="body" sz="quarter" idx="17"/>
          </p:nvPr>
        </p:nvSpPr>
        <p:spPr>
          <a:xfrm>
            <a:off x="914402" y="5066008"/>
            <a:ext cx="4407673" cy="348286"/>
          </a:xfrm>
        </p:spPr>
        <p:txBody>
          <a:bodyPr/>
          <a:lstStyle/>
          <a:p>
            <a:r>
              <a:rPr lang="en-US" dirty="0"/>
              <a:t>Virginia tech</a:t>
            </a:r>
          </a:p>
        </p:txBody>
      </p:sp>
      <p:pic>
        <p:nvPicPr>
          <p:cNvPr id="8" name="Picture 7">
            <a:extLst>
              <a:ext uri="{FF2B5EF4-FFF2-40B4-BE49-F238E27FC236}">
                <a16:creationId xmlns:a16="http://schemas.microsoft.com/office/drawing/2014/main" id="{67DF3E4F-B6D9-C247-9850-E1A98AE36EF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322075" y="0"/>
            <a:ext cx="6858000" cy="6858000"/>
          </a:xfrm>
          <a:prstGeom prst="rect">
            <a:avLst/>
          </a:prstGeom>
        </p:spPr>
      </p:pic>
    </p:spTree>
    <p:extLst>
      <p:ext uri="{BB962C8B-B14F-4D97-AF65-F5344CB8AC3E}">
        <p14:creationId xmlns:p14="http://schemas.microsoft.com/office/powerpoint/2010/main" val="1433705095"/>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 Placeholder 2"/>
          <p:cNvSpPr>
            <a:spLocks noGrp="1"/>
          </p:cNvSpPr>
          <p:nvPr>
            <p:ph type="body" sz="quarter" idx="14"/>
          </p:nvPr>
        </p:nvSpPr>
        <p:spPr>
          <a:xfrm>
            <a:off x="914720" y="1353312"/>
            <a:ext cx="6123753" cy="475488"/>
          </a:xfrm>
        </p:spPr>
        <p:txBody>
          <a:bodyPr/>
          <a:lstStyle/>
          <a:p>
            <a:r>
              <a:rPr lang="en-US" sz="1000" dirty="0">
                <a:latin typeface="Cousine" panose="02070409020205020404" pitchFamily="49" charset="0"/>
                <a:cs typeface="Cousine" panose="02070409020205020404" pitchFamily="49" charset="0"/>
              </a:rPr>
              <a:t>--</a:t>
            </a:r>
          </a:p>
        </p:txBody>
      </p:sp>
      <p:sp>
        <p:nvSpPr>
          <p:cNvPr id="24" name="Text Placeholder 3">
            <a:extLst>
              <a:ext uri="{FF2B5EF4-FFF2-40B4-BE49-F238E27FC236}">
                <a16:creationId xmlns:a16="http://schemas.microsoft.com/office/drawing/2014/main" id="{919830E7-35E6-B64D-BFC3-49FB1B99EBDD}"/>
              </a:ext>
            </a:extLst>
          </p:cNvPr>
          <p:cNvSpPr txBox="1">
            <a:spLocks/>
          </p:cNvSpPr>
          <p:nvPr/>
        </p:nvSpPr>
        <p:spPr>
          <a:xfrm>
            <a:off x="914401" y="3361745"/>
            <a:ext cx="3255818" cy="1169988"/>
          </a:xfrm>
          <a:prstGeom prst="rect">
            <a:avLst/>
          </a:prstGeom>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5000"/>
              </a:lnSpc>
              <a:spcBef>
                <a:spcPts val="400"/>
              </a:spcBef>
              <a:buNone/>
            </a:pPr>
            <a:r>
              <a:rPr lang="en-US" sz="2400" b="1" i="1" dirty="0">
                <a:solidFill>
                  <a:schemeClr val="tx2"/>
                </a:solidFill>
                <a:latin typeface="+mj-lt"/>
              </a:rPr>
              <a:t>The HCD Approach</a:t>
            </a:r>
          </a:p>
          <a:p>
            <a:pPr marL="0" indent="0">
              <a:lnSpc>
                <a:spcPct val="130000"/>
              </a:lnSpc>
              <a:spcBef>
                <a:spcPts val="400"/>
              </a:spcBef>
              <a:buNone/>
            </a:pPr>
            <a:r>
              <a:rPr lang="en-US" sz="1400" dirty="0">
                <a:solidFill>
                  <a:schemeClr val="tx2"/>
                </a:solidFill>
              </a:rPr>
              <a:t>By approaching challenges through research and evidence, we can better target solutions that are desirable, feasible, and viable. </a:t>
            </a:r>
          </a:p>
          <a:p>
            <a:endParaRPr lang="en-US" dirty="0"/>
          </a:p>
        </p:txBody>
      </p:sp>
      <p:sp>
        <p:nvSpPr>
          <p:cNvPr id="25" name="Oval 24">
            <a:extLst>
              <a:ext uri="{FF2B5EF4-FFF2-40B4-BE49-F238E27FC236}">
                <a16:creationId xmlns:a16="http://schemas.microsoft.com/office/drawing/2014/main" id="{73024E1C-A98D-A24C-96EE-08E803E903EE}"/>
              </a:ext>
            </a:extLst>
          </p:cNvPr>
          <p:cNvSpPr/>
          <p:nvPr/>
        </p:nvSpPr>
        <p:spPr>
          <a:xfrm>
            <a:off x="5995537" y="693672"/>
            <a:ext cx="3162254" cy="3162254"/>
          </a:xfrm>
          <a:prstGeom prst="ellipse">
            <a:avLst/>
          </a:prstGeom>
          <a:noFill/>
          <a:ln w="25400">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6" name="Oval 25">
            <a:extLst>
              <a:ext uri="{FF2B5EF4-FFF2-40B4-BE49-F238E27FC236}">
                <a16:creationId xmlns:a16="http://schemas.microsoft.com/office/drawing/2014/main" id="{B660FC3F-CE4F-A94C-B0F6-8BC0AF6DC845}"/>
              </a:ext>
            </a:extLst>
          </p:cNvPr>
          <p:cNvSpPr/>
          <p:nvPr/>
        </p:nvSpPr>
        <p:spPr>
          <a:xfrm>
            <a:off x="8083868" y="1563730"/>
            <a:ext cx="3162254" cy="3162254"/>
          </a:xfrm>
          <a:prstGeom prst="ellipse">
            <a:avLst/>
          </a:prstGeom>
          <a:noFill/>
          <a:ln w="920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Oval 28">
            <a:extLst>
              <a:ext uri="{FF2B5EF4-FFF2-40B4-BE49-F238E27FC236}">
                <a16:creationId xmlns:a16="http://schemas.microsoft.com/office/drawing/2014/main" id="{AB70C714-F208-034A-BA06-4A9F52E0EC36}"/>
              </a:ext>
            </a:extLst>
          </p:cNvPr>
          <p:cNvSpPr/>
          <p:nvPr/>
        </p:nvSpPr>
        <p:spPr>
          <a:xfrm>
            <a:off x="5995534" y="3098141"/>
            <a:ext cx="3162254" cy="3162254"/>
          </a:xfrm>
          <a:prstGeom prst="ellipse">
            <a:avLst/>
          </a:prstGeom>
          <a:solidFill>
            <a:schemeClr val="bg1">
              <a:alpha val="81000"/>
            </a:schemeClr>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Oval 29">
            <a:extLst>
              <a:ext uri="{FF2B5EF4-FFF2-40B4-BE49-F238E27FC236}">
                <a16:creationId xmlns:a16="http://schemas.microsoft.com/office/drawing/2014/main" id="{095AD0CD-4398-3541-B298-30C20EB05C89}"/>
              </a:ext>
            </a:extLst>
          </p:cNvPr>
          <p:cNvSpPr/>
          <p:nvPr/>
        </p:nvSpPr>
        <p:spPr>
          <a:xfrm>
            <a:off x="5995537" y="3137695"/>
            <a:ext cx="3162254" cy="3162254"/>
          </a:xfrm>
          <a:prstGeom prst="ellipse">
            <a:avLst/>
          </a:prstGeom>
          <a:noFill/>
          <a:ln w="60325" cmpd="dbl">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Text Placeholder 5">
            <a:extLst>
              <a:ext uri="{FF2B5EF4-FFF2-40B4-BE49-F238E27FC236}">
                <a16:creationId xmlns:a16="http://schemas.microsoft.com/office/drawing/2014/main" id="{25D2BCFF-AD0D-7248-9142-E22E505366FD}"/>
              </a:ext>
            </a:extLst>
          </p:cNvPr>
          <p:cNvSpPr txBox="1">
            <a:spLocks/>
          </p:cNvSpPr>
          <p:nvPr/>
        </p:nvSpPr>
        <p:spPr>
          <a:xfrm>
            <a:off x="6781982" y="4861319"/>
            <a:ext cx="1589363" cy="707887"/>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sz="15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a:spcBef>
                <a:spcPts val="0"/>
              </a:spcBef>
            </a:pPr>
            <a:r>
              <a:rPr lang="en-US" sz="2000" b="1" dirty="0">
                <a:ea typeface="Chronicle Display Black" charset="0"/>
                <a:cs typeface="Chronicle Display Black" charset="0"/>
              </a:rPr>
              <a:t>Feasible</a:t>
            </a:r>
          </a:p>
          <a:p>
            <a:pPr algn="ctr">
              <a:spcBef>
                <a:spcPts val="0"/>
              </a:spcBef>
            </a:pPr>
            <a:r>
              <a:rPr lang="en-US" sz="1200" dirty="0">
                <a:latin typeface="+mn-lt"/>
              </a:rPr>
              <a:t>What is technically possible for our technology team?</a:t>
            </a:r>
          </a:p>
        </p:txBody>
      </p:sp>
      <p:sp>
        <p:nvSpPr>
          <p:cNvPr id="32" name="Oval 31">
            <a:extLst>
              <a:ext uri="{FF2B5EF4-FFF2-40B4-BE49-F238E27FC236}">
                <a16:creationId xmlns:a16="http://schemas.microsoft.com/office/drawing/2014/main" id="{FC7467DA-B5F1-0C42-841B-425B57F86F32}"/>
              </a:ext>
            </a:extLst>
          </p:cNvPr>
          <p:cNvSpPr/>
          <p:nvPr/>
        </p:nvSpPr>
        <p:spPr>
          <a:xfrm>
            <a:off x="6033289" y="741349"/>
            <a:ext cx="3078627" cy="3078627"/>
          </a:xfrm>
          <a:prstGeom prst="ellipse">
            <a:avLst/>
          </a:prstGeom>
          <a:solidFill>
            <a:schemeClr val="bg1">
              <a:alpha val="81000"/>
            </a:schemeClr>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Oval 32">
            <a:extLst>
              <a:ext uri="{FF2B5EF4-FFF2-40B4-BE49-F238E27FC236}">
                <a16:creationId xmlns:a16="http://schemas.microsoft.com/office/drawing/2014/main" id="{275FEBC2-EBE5-1F4C-8A60-4A1CAF3E83AC}"/>
              </a:ext>
            </a:extLst>
          </p:cNvPr>
          <p:cNvSpPr/>
          <p:nvPr/>
        </p:nvSpPr>
        <p:spPr>
          <a:xfrm>
            <a:off x="8106753" y="1612542"/>
            <a:ext cx="3070878" cy="3070879"/>
          </a:xfrm>
          <a:prstGeom prst="ellipse">
            <a:avLst/>
          </a:prstGeom>
          <a:solidFill>
            <a:schemeClr val="bg1">
              <a:alpha val="81000"/>
            </a:schemeClr>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4" name="Text Placeholder 5">
            <a:extLst>
              <a:ext uri="{FF2B5EF4-FFF2-40B4-BE49-F238E27FC236}">
                <a16:creationId xmlns:a16="http://schemas.microsoft.com/office/drawing/2014/main" id="{CB0C5C42-59ED-BA42-9676-B8EE2E4529F1}"/>
              </a:ext>
            </a:extLst>
          </p:cNvPr>
          <p:cNvSpPr txBox="1">
            <a:spLocks/>
          </p:cNvSpPr>
          <p:nvPr/>
        </p:nvSpPr>
        <p:spPr>
          <a:xfrm>
            <a:off x="6339988" y="2076726"/>
            <a:ext cx="2326986" cy="707887"/>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sz="15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a:spcBef>
                <a:spcPts val="0"/>
              </a:spcBef>
            </a:pPr>
            <a:r>
              <a:rPr lang="en-US" sz="2000" b="1" dirty="0">
                <a:latin typeface="+mn-lt"/>
                <a:ea typeface="Chronicle Display Black" charset="0"/>
                <a:cs typeface="Chronicle Display Black" charset="0"/>
              </a:rPr>
              <a:t>Desirable</a:t>
            </a:r>
          </a:p>
          <a:p>
            <a:pPr lvl="0" algn="ctr">
              <a:spcBef>
                <a:spcPts val="0"/>
              </a:spcBef>
            </a:pPr>
            <a:r>
              <a:rPr lang="en-US" sz="1200" dirty="0">
                <a:latin typeface="+mn-lt"/>
              </a:rPr>
              <a:t>What do our users </a:t>
            </a:r>
          </a:p>
          <a:p>
            <a:pPr lvl="0" algn="ctr">
              <a:spcBef>
                <a:spcPts val="0"/>
              </a:spcBef>
            </a:pPr>
            <a:r>
              <a:rPr lang="en-US" sz="1200" dirty="0">
                <a:latin typeface="+mn-lt"/>
              </a:rPr>
              <a:t>want and/or need?</a:t>
            </a:r>
          </a:p>
        </p:txBody>
      </p:sp>
      <p:sp>
        <p:nvSpPr>
          <p:cNvPr id="35" name="Text Placeholder 5">
            <a:extLst>
              <a:ext uri="{FF2B5EF4-FFF2-40B4-BE49-F238E27FC236}">
                <a16:creationId xmlns:a16="http://schemas.microsoft.com/office/drawing/2014/main" id="{E71DA1E4-EB3A-BB4B-9F7C-3222C2441D18}"/>
              </a:ext>
            </a:extLst>
          </p:cNvPr>
          <p:cNvSpPr txBox="1">
            <a:spLocks/>
          </p:cNvSpPr>
          <p:nvPr/>
        </p:nvSpPr>
        <p:spPr>
          <a:xfrm>
            <a:off x="8838603" y="3212025"/>
            <a:ext cx="1923128" cy="707887"/>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sz="15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a:spcBef>
                <a:spcPts val="0"/>
              </a:spcBef>
            </a:pPr>
            <a:r>
              <a:rPr lang="en-US" sz="2000" b="1" dirty="0">
                <a:ea typeface="Chronicle Display Black" charset="0"/>
                <a:cs typeface="Chronicle Display Black" charset="0"/>
              </a:rPr>
              <a:t>Viable</a:t>
            </a:r>
          </a:p>
          <a:p>
            <a:pPr algn="ctr">
              <a:spcBef>
                <a:spcPts val="0"/>
              </a:spcBef>
            </a:pPr>
            <a:r>
              <a:rPr lang="en-US" sz="1200" dirty="0">
                <a:latin typeface="+mn-lt"/>
              </a:rPr>
              <a:t>What is practical for </a:t>
            </a:r>
          </a:p>
          <a:p>
            <a:pPr algn="ctr">
              <a:spcBef>
                <a:spcPts val="0"/>
              </a:spcBef>
            </a:pPr>
            <a:r>
              <a:rPr lang="en-US" sz="1200" dirty="0">
                <a:latin typeface="+mn-lt"/>
              </a:rPr>
              <a:t>our business?</a:t>
            </a:r>
          </a:p>
        </p:txBody>
      </p:sp>
      <p:sp>
        <p:nvSpPr>
          <p:cNvPr id="46" name="Freeform 26">
            <a:extLst>
              <a:ext uri="{FF2B5EF4-FFF2-40B4-BE49-F238E27FC236}">
                <a16:creationId xmlns:a16="http://schemas.microsoft.com/office/drawing/2014/main" id="{3EF2BAF0-C236-4944-BE3C-6F4F43231620}"/>
              </a:ext>
            </a:extLst>
          </p:cNvPr>
          <p:cNvSpPr/>
          <p:nvPr/>
        </p:nvSpPr>
        <p:spPr>
          <a:xfrm>
            <a:off x="8123213" y="3276548"/>
            <a:ext cx="406637" cy="428520"/>
          </a:xfrm>
          <a:custGeom>
            <a:avLst/>
            <a:gdLst>
              <a:gd name="connsiteX0" fmla="*/ 0 w 323835"/>
              <a:gd name="connsiteY0" fmla="*/ 0 h 341262"/>
              <a:gd name="connsiteX1" fmla="*/ 43053 w 323835"/>
              <a:gd name="connsiteY1" fmla="*/ 15758 h 341262"/>
              <a:gd name="connsiteX2" fmla="*/ 192821 w 323835"/>
              <a:gd name="connsiteY2" fmla="*/ 91289 h 341262"/>
              <a:gd name="connsiteX3" fmla="*/ 323835 w 323835"/>
              <a:gd name="connsiteY3" fmla="*/ 180931 h 341262"/>
              <a:gd name="connsiteX4" fmla="*/ 323260 w 323835"/>
              <a:gd name="connsiteY4" fmla="*/ 181453 h 341262"/>
              <a:gd name="connsiteX5" fmla="*/ 130082 w 323835"/>
              <a:gd name="connsiteY5" fmla="*/ 311896 h 341262"/>
              <a:gd name="connsiteX6" fmla="*/ 69123 w 323835"/>
              <a:gd name="connsiteY6" fmla="*/ 341262 h 341262"/>
              <a:gd name="connsiteX7" fmla="*/ 30986 w 323835"/>
              <a:gd name="connsiteY7" fmla="*/ 221165 h 341262"/>
              <a:gd name="connsiteX8" fmla="*/ 2920 w 323835"/>
              <a:gd name="connsiteY8" fmla="*/ 57819 h 34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835" h="341262">
                <a:moveTo>
                  <a:pt x="0" y="0"/>
                </a:moveTo>
                <a:lnTo>
                  <a:pt x="43053" y="15758"/>
                </a:lnTo>
                <a:cubicBezTo>
                  <a:pt x="94837" y="37661"/>
                  <a:pt x="144851" y="62929"/>
                  <a:pt x="192821" y="91289"/>
                </a:cubicBezTo>
                <a:lnTo>
                  <a:pt x="323835" y="180931"/>
                </a:lnTo>
                <a:lnTo>
                  <a:pt x="323260" y="181453"/>
                </a:lnTo>
                <a:cubicBezTo>
                  <a:pt x="263419" y="230839"/>
                  <a:pt x="198756" y="274590"/>
                  <a:pt x="130082" y="311896"/>
                </a:cubicBezTo>
                <a:lnTo>
                  <a:pt x="69123" y="341262"/>
                </a:lnTo>
                <a:lnTo>
                  <a:pt x="30986" y="221165"/>
                </a:lnTo>
                <a:cubicBezTo>
                  <a:pt x="18015" y="168011"/>
                  <a:pt x="8572" y="113476"/>
                  <a:pt x="2920" y="57819"/>
                </a:cubicBezTo>
                <a:close/>
              </a:path>
            </a:pathLst>
          </a:custGeom>
          <a:pattFill prst="pct20">
            <a:fgClr>
              <a:schemeClr val="accent6">
                <a:lumMod val="75000"/>
              </a:schemeClr>
            </a:fgClr>
            <a:bgClr>
              <a:schemeClr val="bg1"/>
            </a:bgClr>
          </a:patt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a:p>
        </p:txBody>
      </p:sp>
      <p:cxnSp>
        <p:nvCxnSpPr>
          <p:cNvPr id="47" name="Straight Connector 46">
            <a:extLst>
              <a:ext uri="{FF2B5EF4-FFF2-40B4-BE49-F238E27FC236}">
                <a16:creationId xmlns:a16="http://schemas.microsoft.com/office/drawing/2014/main" id="{0ACAB41F-88B6-6243-8765-618582D92770}"/>
              </a:ext>
            </a:extLst>
          </p:cNvPr>
          <p:cNvCxnSpPr>
            <a:cxnSpLocks/>
          </p:cNvCxnSpPr>
          <p:nvPr/>
        </p:nvCxnSpPr>
        <p:spPr>
          <a:xfrm flipH="1">
            <a:off x="3888828" y="3498065"/>
            <a:ext cx="419288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56" name="Group 243">
            <a:extLst>
              <a:ext uri="{FF2B5EF4-FFF2-40B4-BE49-F238E27FC236}">
                <a16:creationId xmlns:a16="http://schemas.microsoft.com/office/drawing/2014/main" id="{9273339F-A678-584A-B5B8-EE4E2771AF7D}"/>
              </a:ext>
            </a:extLst>
          </p:cNvPr>
          <p:cNvGrpSpPr>
            <a:grpSpLocks noChangeAspect="1"/>
          </p:cNvGrpSpPr>
          <p:nvPr/>
        </p:nvGrpSpPr>
        <p:grpSpPr bwMode="auto">
          <a:xfrm>
            <a:off x="7325122" y="1585775"/>
            <a:ext cx="367041" cy="367041"/>
            <a:chOff x="4256" y="720"/>
            <a:chExt cx="340" cy="340"/>
          </a:xfrm>
          <a:solidFill>
            <a:schemeClr val="accent6"/>
          </a:solidFill>
        </p:grpSpPr>
        <p:sp>
          <p:nvSpPr>
            <p:cNvPr id="57" name="Freeform 244">
              <a:extLst>
                <a:ext uri="{FF2B5EF4-FFF2-40B4-BE49-F238E27FC236}">
                  <a16:creationId xmlns:a16="http://schemas.microsoft.com/office/drawing/2014/main" id="{DCB9CF5E-1F3E-2646-BB8E-CCF07634AC9D}"/>
                </a:ext>
              </a:extLst>
            </p:cNvPr>
            <p:cNvSpPr>
              <a:spLocks noEditPoints="1"/>
            </p:cNvSpPr>
            <p:nvPr/>
          </p:nvSpPr>
          <p:spPr bwMode="auto">
            <a:xfrm>
              <a:off x="4313" y="808"/>
              <a:ext cx="225" cy="188"/>
            </a:xfrm>
            <a:custGeom>
              <a:avLst/>
              <a:gdLst>
                <a:gd name="T0" fmla="*/ 306 w 338"/>
                <a:gd name="T1" fmla="*/ 25 h 284"/>
                <a:gd name="T2" fmla="*/ 248 w 338"/>
                <a:gd name="T3" fmla="*/ 0 h 284"/>
                <a:gd name="T4" fmla="*/ 190 w 338"/>
                <a:gd name="T5" fmla="*/ 25 h 284"/>
                <a:gd name="T6" fmla="*/ 169 w 338"/>
                <a:gd name="T7" fmla="*/ 47 h 284"/>
                <a:gd name="T8" fmla="*/ 148 w 338"/>
                <a:gd name="T9" fmla="*/ 25 h 284"/>
                <a:gd name="T10" fmla="*/ 90 w 338"/>
                <a:gd name="T11" fmla="*/ 0 h 284"/>
                <a:gd name="T12" fmla="*/ 32 w 338"/>
                <a:gd name="T13" fmla="*/ 25 h 284"/>
                <a:gd name="T14" fmla="*/ 32 w 338"/>
                <a:gd name="T15" fmla="*/ 145 h 284"/>
                <a:gd name="T16" fmla="*/ 160 w 338"/>
                <a:gd name="T17" fmla="*/ 280 h 284"/>
                <a:gd name="T18" fmla="*/ 168 w 338"/>
                <a:gd name="T19" fmla="*/ 284 h 284"/>
                <a:gd name="T20" fmla="*/ 169 w 338"/>
                <a:gd name="T21" fmla="*/ 284 h 284"/>
                <a:gd name="T22" fmla="*/ 170 w 338"/>
                <a:gd name="T23" fmla="*/ 284 h 284"/>
                <a:gd name="T24" fmla="*/ 177 w 338"/>
                <a:gd name="T25" fmla="*/ 280 h 284"/>
                <a:gd name="T26" fmla="*/ 277 w 338"/>
                <a:gd name="T27" fmla="*/ 175 h 284"/>
                <a:gd name="T28" fmla="*/ 306 w 338"/>
                <a:gd name="T29" fmla="*/ 145 h 284"/>
                <a:gd name="T30" fmla="*/ 306 w 338"/>
                <a:gd name="T31" fmla="*/ 25 h 284"/>
                <a:gd name="T32" fmla="*/ 291 w 338"/>
                <a:gd name="T33" fmla="*/ 130 h 284"/>
                <a:gd name="T34" fmla="*/ 169 w 338"/>
                <a:gd name="T35" fmla="*/ 258 h 284"/>
                <a:gd name="T36" fmla="*/ 76 w 338"/>
                <a:gd name="T37" fmla="*/ 160 h 284"/>
                <a:gd name="T38" fmla="*/ 47 w 338"/>
                <a:gd name="T39" fmla="*/ 130 h 284"/>
                <a:gd name="T40" fmla="*/ 47 w 338"/>
                <a:gd name="T41" fmla="*/ 40 h 284"/>
                <a:gd name="T42" fmla="*/ 90 w 338"/>
                <a:gd name="T43" fmla="*/ 22 h 284"/>
                <a:gd name="T44" fmla="*/ 132 w 338"/>
                <a:gd name="T45" fmla="*/ 40 h 284"/>
                <a:gd name="T46" fmla="*/ 161 w 338"/>
                <a:gd name="T47" fmla="*/ 70 h 284"/>
                <a:gd name="T48" fmla="*/ 161 w 338"/>
                <a:gd name="T49" fmla="*/ 70 h 284"/>
                <a:gd name="T50" fmla="*/ 162 w 338"/>
                <a:gd name="T51" fmla="*/ 70 h 284"/>
                <a:gd name="T52" fmla="*/ 163 w 338"/>
                <a:gd name="T53" fmla="*/ 71 h 284"/>
                <a:gd name="T54" fmla="*/ 165 w 338"/>
                <a:gd name="T55" fmla="*/ 73 h 284"/>
                <a:gd name="T56" fmla="*/ 167 w 338"/>
                <a:gd name="T57" fmla="*/ 73 h 284"/>
                <a:gd name="T58" fmla="*/ 169 w 338"/>
                <a:gd name="T59" fmla="*/ 73 h 284"/>
                <a:gd name="T60" fmla="*/ 171 w 338"/>
                <a:gd name="T61" fmla="*/ 73 h 284"/>
                <a:gd name="T62" fmla="*/ 173 w 338"/>
                <a:gd name="T63" fmla="*/ 73 h 284"/>
                <a:gd name="T64" fmla="*/ 175 w 338"/>
                <a:gd name="T65" fmla="*/ 72 h 284"/>
                <a:gd name="T66" fmla="*/ 176 w 338"/>
                <a:gd name="T67" fmla="*/ 70 h 284"/>
                <a:gd name="T68" fmla="*/ 176 w 338"/>
                <a:gd name="T69" fmla="*/ 70 h 284"/>
                <a:gd name="T70" fmla="*/ 177 w 338"/>
                <a:gd name="T71" fmla="*/ 70 h 284"/>
                <a:gd name="T72" fmla="*/ 206 w 338"/>
                <a:gd name="T73" fmla="*/ 40 h 284"/>
                <a:gd name="T74" fmla="*/ 248 w 338"/>
                <a:gd name="T75" fmla="*/ 22 h 284"/>
                <a:gd name="T76" fmla="*/ 291 w 338"/>
                <a:gd name="T77" fmla="*/ 40 h 284"/>
                <a:gd name="T78" fmla="*/ 291 w 338"/>
                <a:gd name="T79" fmla="*/ 13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8" h="284">
                  <a:moveTo>
                    <a:pt x="306" y="25"/>
                  </a:moveTo>
                  <a:cubicBezTo>
                    <a:pt x="291" y="9"/>
                    <a:pt x="270" y="0"/>
                    <a:pt x="248" y="0"/>
                  </a:cubicBezTo>
                  <a:cubicBezTo>
                    <a:pt x="226" y="0"/>
                    <a:pt x="206" y="9"/>
                    <a:pt x="190" y="25"/>
                  </a:cubicBezTo>
                  <a:cubicBezTo>
                    <a:pt x="169" y="47"/>
                    <a:pt x="169" y="47"/>
                    <a:pt x="169" y="47"/>
                  </a:cubicBezTo>
                  <a:cubicBezTo>
                    <a:pt x="148" y="25"/>
                    <a:pt x="148" y="25"/>
                    <a:pt x="148" y="25"/>
                  </a:cubicBezTo>
                  <a:cubicBezTo>
                    <a:pt x="132" y="9"/>
                    <a:pt x="112" y="0"/>
                    <a:pt x="90" y="0"/>
                  </a:cubicBezTo>
                  <a:cubicBezTo>
                    <a:pt x="68" y="0"/>
                    <a:pt x="47" y="9"/>
                    <a:pt x="32" y="25"/>
                  </a:cubicBezTo>
                  <a:cubicBezTo>
                    <a:pt x="0" y="58"/>
                    <a:pt x="0" y="112"/>
                    <a:pt x="32" y="145"/>
                  </a:cubicBezTo>
                  <a:cubicBezTo>
                    <a:pt x="160" y="280"/>
                    <a:pt x="160" y="280"/>
                    <a:pt x="160" y="280"/>
                  </a:cubicBezTo>
                  <a:cubicBezTo>
                    <a:pt x="162" y="283"/>
                    <a:pt x="165" y="284"/>
                    <a:pt x="168" y="284"/>
                  </a:cubicBezTo>
                  <a:cubicBezTo>
                    <a:pt x="168" y="284"/>
                    <a:pt x="169" y="284"/>
                    <a:pt x="169" y="284"/>
                  </a:cubicBezTo>
                  <a:cubicBezTo>
                    <a:pt x="169" y="284"/>
                    <a:pt x="169" y="284"/>
                    <a:pt x="170" y="284"/>
                  </a:cubicBezTo>
                  <a:cubicBezTo>
                    <a:pt x="173" y="284"/>
                    <a:pt x="175" y="283"/>
                    <a:pt x="177" y="280"/>
                  </a:cubicBezTo>
                  <a:cubicBezTo>
                    <a:pt x="277" y="175"/>
                    <a:pt x="277" y="175"/>
                    <a:pt x="277" y="175"/>
                  </a:cubicBezTo>
                  <a:cubicBezTo>
                    <a:pt x="306" y="145"/>
                    <a:pt x="306" y="145"/>
                    <a:pt x="306" y="145"/>
                  </a:cubicBezTo>
                  <a:cubicBezTo>
                    <a:pt x="338" y="112"/>
                    <a:pt x="338" y="58"/>
                    <a:pt x="306" y="25"/>
                  </a:cubicBezTo>
                  <a:close/>
                  <a:moveTo>
                    <a:pt x="291" y="130"/>
                  </a:moveTo>
                  <a:cubicBezTo>
                    <a:pt x="169" y="258"/>
                    <a:pt x="169" y="258"/>
                    <a:pt x="169" y="258"/>
                  </a:cubicBezTo>
                  <a:cubicBezTo>
                    <a:pt x="76" y="160"/>
                    <a:pt x="76" y="160"/>
                    <a:pt x="76" y="160"/>
                  </a:cubicBezTo>
                  <a:cubicBezTo>
                    <a:pt x="47" y="130"/>
                    <a:pt x="47" y="130"/>
                    <a:pt x="47" y="130"/>
                  </a:cubicBezTo>
                  <a:cubicBezTo>
                    <a:pt x="23" y="105"/>
                    <a:pt x="23" y="65"/>
                    <a:pt x="47" y="40"/>
                  </a:cubicBezTo>
                  <a:cubicBezTo>
                    <a:pt x="59" y="28"/>
                    <a:pt x="74" y="22"/>
                    <a:pt x="90" y="22"/>
                  </a:cubicBezTo>
                  <a:cubicBezTo>
                    <a:pt x="106" y="22"/>
                    <a:pt x="121" y="28"/>
                    <a:pt x="132" y="40"/>
                  </a:cubicBezTo>
                  <a:cubicBezTo>
                    <a:pt x="161" y="70"/>
                    <a:pt x="161" y="70"/>
                    <a:pt x="161" y="70"/>
                  </a:cubicBezTo>
                  <a:cubicBezTo>
                    <a:pt x="161" y="70"/>
                    <a:pt x="161" y="70"/>
                    <a:pt x="161" y="70"/>
                  </a:cubicBezTo>
                  <a:cubicBezTo>
                    <a:pt x="161" y="70"/>
                    <a:pt x="161" y="70"/>
                    <a:pt x="162" y="70"/>
                  </a:cubicBezTo>
                  <a:cubicBezTo>
                    <a:pt x="162" y="71"/>
                    <a:pt x="163" y="71"/>
                    <a:pt x="163" y="71"/>
                  </a:cubicBezTo>
                  <a:cubicBezTo>
                    <a:pt x="164" y="72"/>
                    <a:pt x="164" y="72"/>
                    <a:pt x="165" y="73"/>
                  </a:cubicBezTo>
                  <a:cubicBezTo>
                    <a:pt x="166" y="73"/>
                    <a:pt x="166" y="73"/>
                    <a:pt x="167" y="73"/>
                  </a:cubicBezTo>
                  <a:cubicBezTo>
                    <a:pt x="167" y="73"/>
                    <a:pt x="168" y="73"/>
                    <a:pt x="169" y="73"/>
                  </a:cubicBezTo>
                  <a:cubicBezTo>
                    <a:pt x="170" y="73"/>
                    <a:pt x="170" y="73"/>
                    <a:pt x="171" y="73"/>
                  </a:cubicBezTo>
                  <a:cubicBezTo>
                    <a:pt x="172" y="73"/>
                    <a:pt x="172" y="73"/>
                    <a:pt x="173" y="73"/>
                  </a:cubicBezTo>
                  <a:cubicBezTo>
                    <a:pt x="174" y="72"/>
                    <a:pt x="174" y="72"/>
                    <a:pt x="175" y="72"/>
                  </a:cubicBezTo>
                  <a:cubicBezTo>
                    <a:pt x="175" y="71"/>
                    <a:pt x="176" y="71"/>
                    <a:pt x="176" y="70"/>
                  </a:cubicBezTo>
                  <a:cubicBezTo>
                    <a:pt x="176" y="70"/>
                    <a:pt x="176" y="70"/>
                    <a:pt x="176" y="70"/>
                  </a:cubicBezTo>
                  <a:cubicBezTo>
                    <a:pt x="176" y="70"/>
                    <a:pt x="177" y="70"/>
                    <a:pt x="177" y="70"/>
                  </a:cubicBezTo>
                  <a:cubicBezTo>
                    <a:pt x="206" y="40"/>
                    <a:pt x="206" y="40"/>
                    <a:pt x="206" y="40"/>
                  </a:cubicBezTo>
                  <a:cubicBezTo>
                    <a:pt x="217" y="28"/>
                    <a:pt x="232" y="22"/>
                    <a:pt x="248" y="22"/>
                  </a:cubicBezTo>
                  <a:cubicBezTo>
                    <a:pt x="264" y="22"/>
                    <a:pt x="279" y="28"/>
                    <a:pt x="291" y="40"/>
                  </a:cubicBezTo>
                  <a:cubicBezTo>
                    <a:pt x="314" y="65"/>
                    <a:pt x="314" y="105"/>
                    <a:pt x="291" y="1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245">
              <a:extLst>
                <a:ext uri="{FF2B5EF4-FFF2-40B4-BE49-F238E27FC236}">
                  <a16:creationId xmlns:a16="http://schemas.microsoft.com/office/drawing/2014/main" id="{002D9340-3F45-F74F-A65A-27D16C3C142C}"/>
                </a:ext>
              </a:extLst>
            </p:cNvPr>
            <p:cNvSpPr>
              <a:spLocks noEditPoints="1"/>
            </p:cNvSpPr>
            <p:nvPr/>
          </p:nvSpPr>
          <p:spPr bwMode="auto">
            <a:xfrm>
              <a:off x="4256" y="72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59" name="Group 376">
            <a:extLst>
              <a:ext uri="{FF2B5EF4-FFF2-40B4-BE49-F238E27FC236}">
                <a16:creationId xmlns:a16="http://schemas.microsoft.com/office/drawing/2014/main" id="{7920EAF6-2A4F-4B49-AD66-D80C7A7101CB}"/>
              </a:ext>
            </a:extLst>
          </p:cNvPr>
          <p:cNvGrpSpPr>
            <a:grpSpLocks noChangeAspect="1"/>
          </p:cNvGrpSpPr>
          <p:nvPr/>
        </p:nvGrpSpPr>
        <p:grpSpPr bwMode="auto">
          <a:xfrm>
            <a:off x="9599659" y="2755060"/>
            <a:ext cx="367982" cy="367982"/>
            <a:chOff x="3466" y="2823"/>
            <a:chExt cx="340" cy="340"/>
          </a:xfrm>
          <a:solidFill>
            <a:schemeClr val="accent6">
              <a:lumMod val="60000"/>
              <a:lumOff val="40000"/>
            </a:schemeClr>
          </a:solidFill>
        </p:grpSpPr>
        <p:sp>
          <p:nvSpPr>
            <p:cNvPr id="60" name="Freeform 377">
              <a:extLst>
                <a:ext uri="{FF2B5EF4-FFF2-40B4-BE49-F238E27FC236}">
                  <a16:creationId xmlns:a16="http://schemas.microsoft.com/office/drawing/2014/main" id="{E54ECBF9-A409-7D45-ADAE-9FA7E643C34F}"/>
                </a:ext>
              </a:extLst>
            </p:cNvPr>
            <p:cNvSpPr>
              <a:spLocks noEditPoints="1"/>
            </p:cNvSpPr>
            <p:nvPr/>
          </p:nvSpPr>
          <p:spPr bwMode="auto">
            <a:xfrm>
              <a:off x="3530" y="2915"/>
              <a:ext cx="212" cy="156"/>
            </a:xfrm>
            <a:custGeom>
              <a:avLst/>
              <a:gdLst>
                <a:gd name="T0" fmla="*/ 320 w 320"/>
                <a:gd name="T1" fmla="*/ 224 h 235"/>
                <a:gd name="T2" fmla="*/ 309 w 320"/>
                <a:gd name="T3" fmla="*/ 235 h 235"/>
                <a:gd name="T4" fmla="*/ 10 w 320"/>
                <a:gd name="T5" fmla="*/ 235 h 235"/>
                <a:gd name="T6" fmla="*/ 0 w 320"/>
                <a:gd name="T7" fmla="*/ 224 h 235"/>
                <a:gd name="T8" fmla="*/ 0 w 320"/>
                <a:gd name="T9" fmla="*/ 11 h 235"/>
                <a:gd name="T10" fmla="*/ 10 w 320"/>
                <a:gd name="T11" fmla="*/ 0 h 235"/>
                <a:gd name="T12" fmla="*/ 21 w 320"/>
                <a:gd name="T13" fmla="*/ 11 h 235"/>
                <a:gd name="T14" fmla="*/ 21 w 320"/>
                <a:gd name="T15" fmla="*/ 214 h 235"/>
                <a:gd name="T16" fmla="*/ 309 w 320"/>
                <a:gd name="T17" fmla="*/ 214 h 235"/>
                <a:gd name="T18" fmla="*/ 320 w 320"/>
                <a:gd name="T19" fmla="*/ 224 h 235"/>
                <a:gd name="T20" fmla="*/ 53 w 320"/>
                <a:gd name="T21" fmla="*/ 192 h 235"/>
                <a:gd name="T22" fmla="*/ 64 w 320"/>
                <a:gd name="T23" fmla="*/ 182 h 235"/>
                <a:gd name="T24" fmla="*/ 64 w 320"/>
                <a:gd name="T25" fmla="*/ 139 h 235"/>
                <a:gd name="T26" fmla="*/ 53 w 320"/>
                <a:gd name="T27" fmla="*/ 128 h 235"/>
                <a:gd name="T28" fmla="*/ 42 w 320"/>
                <a:gd name="T29" fmla="*/ 139 h 235"/>
                <a:gd name="T30" fmla="*/ 42 w 320"/>
                <a:gd name="T31" fmla="*/ 182 h 235"/>
                <a:gd name="T32" fmla="*/ 53 w 320"/>
                <a:gd name="T33" fmla="*/ 192 h 235"/>
                <a:gd name="T34" fmla="*/ 96 w 320"/>
                <a:gd name="T35" fmla="*/ 192 h 235"/>
                <a:gd name="T36" fmla="*/ 106 w 320"/>
                <a:gd name="T37" fmla="*/ 182 h 235"/>
                <a:gd name="T38" fmla="*/ 106 w 320"/>
                <a:gd name="T39" fmla="*/ 107 h 235"/>
                <a:gd name="T40" fmla="*/ 96 w 320"/>
                <a:gd name="T41" fmla="*/ 96 h 235"/>
                <a:gd name="T42" fmla="*/ 85 w 320"/>
                <a:gd name="T43" fmla="*/ 107 h 235"/>
                <a:gd name="T44" fmla="*/ 85 w 320"/>
                <a:gd name="T45" fmla="*/ 182 h 235"/>
                <a:gd name="T46" fmla="*/ 96 w 320"/>
                <a:gd name="T47" fmla="*/ 192 h 235"/>
                <a:gd name="T48" fmla="*/ 138 w 320"/>
                <a:gd name="T49" fmla="*/ 192 h 235"/>
                <a:gd name="T50" fmla="*/ 149 w 320"/>
                <a:gd name="T51" fmla="*/ 182 h 235"/>
                <a:gd name="T52" fmla="*/ 149 w 320"/>
                <a:gd name="T53" fmla="*/ 11 h 235"/>
                <a:gd name="T54" fmla="*/ 138 w 320"/>
                <a:gd name="T55" fmla="*/ 0 h 235"/>
                <a:gd name="T56" fmla="*/ 128 w 320"/>
                <a:gd name="T57" fmla="*/ 11 h 235"/>
                <a:gd name="T58" fmla="*/ 128 w 320"/>
                <a:gd name="T59" fmla="*/ 182 h 235"/>
                <a:gd name="T60" fmla="*/ 138 w 320"/>
                <a:gd name="T61" fmla="*/ 192 h 235"/>
                <a:gd name="T62" fmla="*/ 181 w 320"/>
                <a:gd name="T63" fmla="*/ 192 h 235"/>
                <a:gd name="T64" fmla="*/ 192 w 320"/>
                <a:gd name="T65" fmla="*/ 182 h 235"/>
                <a:gd name="T66" fmla="*/ 192 w 320"/>
                <a:gd name="T67" fmla="*/ 64 h 235"/>
                <a:gd name="T68" fmla="*/ 181 w 320"/>
                <a:gd name="T69" fmla="*/ 54 h 235"/>
                <a:gd name="T70" fmla="*/ 170 w 320"/>
                <a:gd name="T71" fmla="*/ 64 h 235"/>
                <a:gd name="T72" fmla="*/ 170 w 320"/>
                <a:gd name="T73" fmla="*/ 182 h 235"/>
                <a:gd name="T74" fmla="*/ 181 w 320"/>
                <a:gd name="T75" fmla="*/ 192 h 235"/>
                <a:gd name="T76" fmla="*/ 224 w 320"/>
                <a:gd name="T77" fmla="*/ 192 h 235"/>
                <a:gd name="T78" fmla="*/ 234 w 320"/>
                <a:gd name="T79" fmla="*/ 182 h 235"/>
                <a:gd name="T80" fmla="*/ 234 w 320"/>
                <a:gd name="T81" fmla="*/ 32 h 235"/>
                <a:gd name="T82" fmla="*/ 224 w 320"/>
                <a:gd name="T83" fmla="*/ 22 h 235"/>
                <a:gd name="T84" fmla="*/ 213 w 320"/>
                <a:gd name="T85" fmla="*/ 32 h 235"/>
                <a:gd name="T86" fmla="*/ 213 w 320"/>
                <a:gd name="T87" fmla="*/ 182 h 235"/>
                <a:gd name="T88" fmla="*/ 224 w 320"/>
                <a:gd name="T89" fmla="*/ 192 h 235"/>
                <a:gd name="T90" fmla="*/ 266 w 320"/>
                <a:gd name="T91" fmla="*/ 192 h 235"/>
                <a:gd name="T92" fmla="*/ 277 w 320"/>
                <a:gd name="T93" fmla="*/ 182 h 235"/>
                <a:gd name="T94" fmla="*/ 277 w 320"/>
                <a:gd name="T95" fmla="*/ 118 h 235"/>
                <a:gd name="T96" fmla="*/ 266 w 320"/>
                <a:gd name="T97" fmla="*/ 107 h 235"/>
                <a:gd name="T98" fmla="*/ 256 w 320"/>
                <a:gd name="T99" fmla="*/ 118 h 235"/>
                <a:gd name="T100" fmla="*/ 256 w 320"/>
                <a:gd name="T101" fmla="*/ 182 h 235"/>
                <a:gd name="T102" fmla="*/ 266 w 320"/>
                <a:gd name="T103"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0" h="235">
                  <a:moveTo>
                    <a:pt x="320" y="224"/>
                  </a:moveTo>
                  <a:cubicBezTo>
                    <a:pt x="320" y="230"/>
                    <a:pt x="315" y="235"/>
                    <a:pt x="309" y="235"/>
                  </a:cubicBezTo>
                  <a:cubicBezTo>
                    <a:pt x="10" y="235"/>
                    <a:pt x="10" y="235"/>
                    <a:pt x="10" y="235"/>
                  </a:cubicBezTo>
                  <a:cubicBezTo>
                    <a:pt x="4" y="235"/>
                    <a:pt x="0" y="230"/>
                    <a:pt x="0" y="224"/>
                  </a:cubicBezTo>
                  <a:cubicBezTo>
                    <a:pt x="0" y="11"/>
                    <a:pt x="0" y="11"/>
                    <a:pt x="0" y="11"/>
                  </a:cubicBezTo>
                  <a:cubicBezTo>
                    <a:pt x="0" y="5"/>
                    <a:pt x="4" y="0"/>
                    <a:pt x="10" y="0"/>
                  </a:cubicBezTo>
                  <a:cubicBezTo>
                    <a:pt x="16" y="0"/>
                    <a:pt x="21" y="5"/>
                    <a:pt x="21" y="11"/>
                  </a:cubicBezTo>
                  <a:cubicBezTo>
                    <a:pt x="21" y="214"/>
                    <a:pt x="21" y="214"/>
                    <a:pt x="21" y="214"/>
                  </a:cubicBezTo>
                  <a:cubicBezTo>
                    <a:pt x="309" y="214"/>
                    <a:pt x="309" y="214"/>
                    <a:pt x="309" y="214"/>
                  </a:cubicBezTo>
                  <a:cubicBezTo>
                    <a:pt x="315" y="214"/>
                    <a:pt x="320" y="218"/>
                    <a:pt x="320" y="224"/>
                  </a:cubicBezTo>
                  <a:close/>
                  <a:moveTo>
                    <a:pt x="53" y="192"/>
                  </a:moveTo>
                  <a:cubicBezTo>
                    <a:pt x="59" y="192"/>
                    <a:pt x="64" y="188"/>
                    <a:pt x="64" y="182"/>
                  </a:cubicBezTo>
                  <a:cubicBezTo>
                    <a:pt x="64" y="139"/>
                    <a:pt x="64" y="139"/>
                    <a:pt x="64" y="139"/>
                  </a:cubicBezTo>
                  <a:cubicBezTo>
                    <a:pt x="64" y="133"/>
                    <a:pt x="59" y="128"/>
                    <a:pt x="53" y="128"/>
                  </a:cubicBezTo>
                  <a:cubicBezTo>
                    <a:pt x="47" y="128"/>
                    <a:pt x="42" y="133"/>
                    <a:pt x="42" y="139"/>
                  </a:cubicBezTo>
                  <a:cubicBezTo>
                    <a:pt x="42" y="182"/>
                    <a:pt x="42" y="182"/>
                    <a:pt x="42" y="182"/>
                  </a:cubicBezTo>
                  <a:cubicBezTo>
                    <a:pt x="42" y="188"/>
                    <a:pt x="47" y="192"/>
                    <a:pt x="53" y="192"/>
                  </a:cubicBezTo>
                  <a:close/>
                  <a:moveTo>
                    <a:pt x="96" y="192"/>
                  </a:moveTo>
                  <a:cubicBezTo>
                    <a:pt x="102" y="192"/>
                    <a:pt x="106" y="188"/>
                    <a:pt x="106" y="182"/>
                  </a:cubicBezTo>
                  <a:cubicBezTo>
                    <a:pt x="106" y="107"/>
                    <a:pt x="106" y="107"/>
                    <a:pt x="106" y="107"/>
                  </a:cubicBezTo>
                  <a:cubicBezTo>
                    <a:pt x="106" y="101"/>
                    <a:pt x="102" y="96"/>
                    <a:pt x="96" y="96"/>
                  </a:cubicBezTo>
                  <a:cubicBezTo>
                    <a:pt x="90" y="96"/>
                    <a:pt x="85" y="101"/>
                    <a:pt x="85" y="107"/>
                  </a:cubicBezTo>
                  <a:cubicBezTo>
                    <a:pt x="85" y="182"/>
                    <a:pt x="85" y="182"/>
                    <a:pt x="85" y="182"/>
                  </a:cubicBezTo>
                  <a:cubicBezTo>
                    <a:pt x="85" y="188"/>
                    <a:pt x="90" y="192"/>
                    <a:pt x="96" y="192"/>
                  </a:cubicBezTo>
                  <a:close/>
                  <a:moveTo>
                    <a:pt x="138" y="192"/>
                  </a:moveTo>
                  <a:cubicBezTo>
                    <a:pt x="144" y="192"/>
                    <a:pt x="149" y="188"/>
                    <a:pt x="149" y="182"/>
                  </a:cubicBezTo>
                  <a:cubicBezTo>
                    <a:pt x="149" y="11"/>
                    <a:pt x="149" y="11"/>
                    <a:pt x="149" y="11"/>
                  </a:cubicBezTo>
                  <a:cubicBezTo>
                    <a:pt x="149" y="5"/>
                    <a:pt x="144" y="0"/>
                    <a:pt x="138" y="0"/>
                  </a:cubicBezTo>
                  <a:cubicBezTo>
                    <a:pt x="132" y="0"/>
                    <a:pt x="128" y="5"/>
                    <a:pt x="128" y="11"/>
                  </a:cubicBezTo>
                  <a:cubicBezTo>
                    <a:pt x="128" y="182"/>
                    <a:pt x="128" y="182"/>
                    <a:pt x="128" y="182"/>
                  </a:cubicBezTo>
                  <a:cubicBezTo>
                    <a:pt x="128" y="188"/>
                    <a:pt x="132" y="192"/>
                    <a:pt x="138" y="192"/>
                  </a:cubicBezTo>
                  <a:close/>
                  <a:moveTo>
                    <a:pt x="181" y="192"/>
                  </a:moveTo>
                  <a:cubicBezTo>
                    <a:pt x="187" y="192"/>
                    <a:pt x="192" y="188"/>
                    <a:pt x="192" y="182"/>
                  </a:cubicBezTo>
                  <a:cubicBezTo>
                    <a:pt x="192" y="64"/>
                    <a:pt x="192" y="64"/>
                    <a:pt x="192" y="64"/>
                  </a:cubicBezTo>
                  <a:cubicBezTo>
                    <a:pt x="192" y="58"/>
                    <a:pt x="187" y="54"/>
                    <a:pt x="181" y="54"/>
                  </a:cubicBezTo>
                  <a:cubicBezTo>
                    <a:pt x="175" y="54"/>
                    <a:pt x="170" y="58"/>
                    <a:pt x="170" y="64"/>
                  </a:cubicBezTo>
                  <a:cubicBezTo>
                    <a:pt x="170" y="182"/>
                    <a:pt x="170" y="182"/>
                    <a:pt x="170" y="182"/>
                  </a:cubicBezTo>
                  <a:cubicBezTo>
                    <a:pt x="170" y="188"/>
                    <a:pt x="175" y="192"/>
                    <a:pt x="181" y="192"/>
                  </a:cubicBezTo>
                  <a:close/>
                  <a:moveTo>
                    <a:pt x="224" y="192"/>
                  </a:moveTo>
                  <a:cubicBezTo>
                    <a:pt x="230" y="192"/>
                    <a:pt x="234" y="188"/>
                    <a:pt x="234" y="182"/>
                  </a:cubicBezTo>
                  <a:cubicBezTo>
                    <a:pt x="234" y="32"/>
                    <a:pt x="234" y="32"/>
                    <a:pt x="234" y="32"/>
                  </a:cubicBezTo>
                  <a:cubicBezTo>
                    <a:pt x="234" y="26"/>
                    <a:pt x="230" y="22"/>
                    <a:pt x="224" y="22"/>
                  </a:cubicBezTo>
                  <a:cubicBezTo>
                    <a:pt x="218" y="22"/>
                    <a:pt x="213" y="26"/>
                    <a:pt x="213" y="32"/>
                  </a:cubicBezTo>
                  <a:cubicBezTo>
                    <a:pt x="213" y="182"/>
                    <a:pt x="213" y="182"/>
                    <a:pt x="213" y="182"/>
                  </a:cubicBezTo>
                  <a:cubicBezTo>
                    <a:pt x="213" y="188"/>
                    <a:pt x="218" y="192"/>
                    <a:pt x="224" y="192"/>
                  </a:cubicBezTo>
                  <a:close/>
                  <a:moveTo>
                    <a:pt x="266" y="192"/>
                  </a:moveTo>
                  <a:cubicBezTo>
                    <a:pt x="272" y="192"/>
                    <a:pt x="277" y="188"/>
                    <a:pt x="277" y="182"/>
                  </a:cubicBezTo>
                  <a:cubicBezTo>
                    <a:pt x="277" y="118"/>
                    <a:pt x="277" y="118"/>
                    <a:pt x="277" y="118"/>
                  </a:cubicBezTo>
                  <a:cubicBezTo>
                    <a:pt x="277" y="112"/>
                    <a:pt x="272" y="107"/>
                    <a:pt x="266" y="107"/>
                  </a:cubicBezTo>
                  <a:cubicBezTo>
                    <a:pt x="260" y="107"/>
                    <a:pt x="256" y="112"/>
                    <a:pt x="256" y="118"/>
                  </a:cubicBezTo>
                  <a:cubicBezTo>
                    <a:pt x="256" y="182"/>
                    <a:pt x="256" y="182"/>
                    <a:pt x="256" y="182"/>
                  </a:cubicBezTo>
                  <a:cubicBezTo>
                    <a:pt x="256" y="188"/>
                    <a:pt x="260" y="192"/>
                    <a:pt x="266" y="19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 name="Freeform 378">
              <a:extLst>
                <a:ext uri="{FF2B5EF4-FFF2-40B4-BE49-F238E27FC236}">
                  <a16:creationId xmlns:a16="http://schemas.microsoft.com/office/drawing/2014/main" id="{C83210B9-8B5C-DC4D-BC47-662F0422D59D}"/>
                </a:ext>
              </a:extLst>
            </p:cNvPr>
            <p:cNvSpPr>
              <a:spLocks noEditPoints="1"/>
            </p:cNvSpPr>
            <p:nvPr/>
          </p:nvSpPr>
          <p:spPr bwMode="auto">
            <a:xfrm>
              <a:off x="3466" y="282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65" name="Group 285">
            <a:extLst>
              <a:ext uri="{FF2B5EF4-FFF2-40B4-BE49-F238E27FC236}">
                <a16:creationId xmlns:a16="http://schemas.microsoft.com/office/drawing/2014/main" id="{AADCBB25-9B0F-6248-9A18-1043553B942A}"/>
              </a:ext>
            </a:extLst>
          </p:cNvPr>
          <p:cNvGrpSpPr>
            <a:grpSpLocks noChangeAspect="1"/>
          </p:cNvGrpSpPr>
          <p:nvPr/>
        </p:nvGrpSpPr>
        <p:grpSpPr bwMode="auto">
          <a:xfrm>
            <a:off x="7367916" y="4443784"/>
            <a:ext cx="370763" cy="369676"/>
            <a:chOff x="388" y="758"/>
            <a:chExt cx="341" cy="340"/>
          </a:xfrm>
          <a:solidFill>
            <a:schemeClr val="bg1">
              <a:lumMod val="85000"/>
            </a:schemeClr>
          </a:solidFill>
        </p:grpSpPr>
        <p:sp>
          <p:nvSpPr>
            <p:cNvPr id="66" name="Freeform 286">
              <a:extLst>
                <a:ext uri="{FF2B5EF4-FFF2-40B4-BE49-F238E27FC236}">
                  <a16:creationId xmlns:a16="http://schemas.microsoft.com/office/drawing/2014/main" id="{620FD6F4-F91F-1045-8B4D-7507831D4C97}"/>
                </a:ext>
              </a:extLst>
            </p:cNvPr>
            <p:cNvSpPr>
              <a:spLocks noEditPoints="1"/>
            </p:cNvSpPr>
            <p:nvPr/>
          </p:nvSpPr>
          <p:spPr bwMode="auto">
            <a:xfrm>
              <a:off x="462" y="834"/>
              <a:ext cx="192" cy="192"/>
            </a:xfrm>
            <a:custGeom>
              <a:avLst/>
              <a:gdLst>
                <a:gd name="T0" fmla="*/ 43 w 289"/>
                <a:gd name="T1" fmla="*/ 289 h 289"/>
                <a:gd name="T2" fmla="*/ 13 w 289"/>
                <a:gd name="T3" fmla="*/ 276 h 289"/>
                <a:gd name="T4" fmla="*/ 0 w 289"/>
                <a:gd name="T5" fmla="*/ 246 h 289"/>
                <a:gd name="T6" fmla="*/ 13 w 289"/>
                <a:gd name="T7" fmla="*/ 216 h 289"/>
                <a:gd name="T8" fmla="*/ 118 w 289"/>
                <a:gd name="T9" fmla="*/ 111 h 289"/>
                <a:gd name="T10" fmla="*/ 140 w 289"/>
                <a:gd name="T11" fmla="*/ 29 h 289"/>
                <a:gd name="T12" fmla="*/ 156 w 289"/>
                <a:gd name="T13" fmla="*/ 16 h 289"/>
                <a:gd name="T14" fmla="*/ 229 w 289"/>
                <a:gd name="T15" fmla="*/ 9 h 289"/>
                <a:gd name="T16" fmla="*/ 235 w 289"/>
                <a:gd name="T17" fmla="*/ 16 h 289"/>
                <a:gd name="T18" fmla="*/ 233 w 289"/>
                <a:gd name="T19" fmla="*/ 26 h 289"/>
                <a:gd name="T20" fmla="*/ 194 w 289"/>
                <a:gd name="T21" fmla="*/ 65 h 289"/>
                <a:gd name="T22" fmla="*/ 208 w 289"/>
                <a:gd name="T23" fmla="*/ 81 h 289"/>
                <a:gd name="T24" fmla="*/ 224 w 289"/>
                <a:gd name="T25" fmla="*/ 95 h 289"/>
                <a:gd name="T26" fmla="*/ 263 w 289"/>
                <a:gd name="T27" fmla="*/ 56 h 289"/>
                <a:gd name="T28" fmla="*/ 273 w 289"/>
                <a:gd name="T29" fmla="*/ 54 h 289"/>
                <a:gd name="T30" fmla="*/ 280 w 289"/>
                <a:gd name="T31" fmla="*/ 60 h 289"/>
                <a:gd name="T32" fmla="*/ 273 w 289"/>
                <a:gd name="T33" fmla="*/ 133 h 289"/>
                <a:gd name="T34" fmla="*/ 273 w 289"/>
                <a:gd name="T35" fmla="*/ 133 h 289"/>
                <a:gd name="T36" fmla="*/ 260 w 289"/>
                <a:gd name="T37" fmla="*/ 149 h 289"/>
                <a:gd name="T38" fmla="*/ 178 w 289"/>
                <a:gd name="T39" fmla="*/ 171 h 289"/>
                <a:gd name="T40" fmla="*/ 73 w 289"/>
                <a:gd name="T41" fmla="*/ 276 h 289"/>
                <a:gd name="T42" fmla="*/ 43 w 289"/>
                <a:gd name="T43" fmla="*/ 289 h 289"/>
                <a:gd name="T44" fmla="*/ 200 w 289"/>
                <a:gd name="T45" fmla="*/ 25 h 289"/>
                <a:gd name="T46" fmla="*/ 167 w 289"/>
                <a:gd name="T47" fmla="*/ 34 h 289"/>
                <a:gd name="T48" fmla="*/ 155 w 289"/>
                <a:gd name="T49" fmla="*/ 44 h 289"/>
                <a:gd name="T50" fmla="*/ 140 w 289"/>
                <a:gd name="T51" fmla="*/ 110 h 289"/>
                <a:gd name="T52" fmla="*/ 137 w 289"/>
                <a:gd name="T53" fmla="*/ 122 h 289"/>
                <a:gd name="T54" fmla="*/ 28 w 289"/>
                <a:gd name="T55" fmla="*/ 231 h 289"/>
                <a:gd name="T56" fmla="*/ 22 w 289"/>
                <a:gd name="T57" fmla="*/ 246 h 289"/>
                <a:gd name="T58" fmla="*/ 28 w 289"/>
                <a:gd name="T59" fmla="*/ 261 h 289"/>
                <a:gd name="T60" fmla="*/ 58 w 289"/>
                <a:gd name="T61" fmla="*/ 261 h 289"/>
                <a:gd name="T62" fmla="*/ 167 w 289"/>
                <a:gd name="T63" fmla="*/ 152 h 289"/>
                <a:gd name="T64" fmla="*/ 179 w 289"/>
                <a:gd name="T65" fmla="*/ 149 h 289"/>
                <a:gd name="T66" fmla="*/ 245 w 289"/>
                <a:gd name="T67" fmla="*/ 134 h 289"/>
                <a:gd name="T68" fmla="*/ 255 w 289"/>
                <a:gd name="T69" fmla="*/ 122 h 289"/>
                <a:gd name="T70" fmla="*/ 255 w 289"/>
                <a:gd name="T71" fmla="*/ 122 h 289"/>
                <a:gd name="T72" fmla="*/ 264 w 289"/>
                <a:gd name="T73" fmla="*/ 85 h 289"/>
                <a:gd name="T74" fmla="*/ 232 w 289"/>
                <a:gd name="T75" fmla="*/ 117 h 289"/>
                <a:gd name="T76" fmla="*/ 219 w 289"/>
                <a:gd name="T77" fmla="*/ 118 h 289"/>
                <a:gd name="T78" fmla="*/ 192 w 289"/>
                <a:gd name="T79" fmla="*/ 96 h 289"/>
                <a:gd name="T80" fmla="*/ 171 w 289"/>
                <a:gd name="T81" fmla="*/ 70 h 289"/>
                <a:gd name="T82" fmla="*/ 172 w 289"/>
                <a:gd name="T83" fmla="*/ 56 h 289"/>
                <a:gd name="T84" fmla="*/ 204 w 289"/>
                <a:gd name="T85" fmla="*/ 25 h 289"/>
                <a:gd name="T86" fmla="*/ 200 w 289"/>
                <a:gd name="T87" fmla="*/ 25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9" h="289">
                  <a:moveTo>
                    <a:pt x="43" y="289"/>
                  </a:moveTo>
                  <a:cubicBezTo>
                    <a:pt x="32" y="289"/>
                    <a:pt x="21" y="284"/>
                    <a:pt x="13" y="276"/>
                  </a:cubicBezTo>
                  <a:cubicBezTo>
                    <a:pt x="5" y="268"/>
                    <a:pt x="0" y="257"/>
                    <a:pt x="0" y="246"/>
                  </a:cubicBezTo>
                  <a:cubicBezTo>
                    <a:pt x="0" y="235"/>
                    <a:pt x="5" y="224"/>
                    <a:pt x="13" y="216"/>
                  </a:cubicBezTo>
                  <a:cubicBezTo>
                    <a:pt x="118" y="111"/>
                    <a:pt x="118" y="111"/>
                    <a:pt x="118" y="111"/>
                  </a:cubicBezTo>
                  <a:cubicBezTo>
                    <a:pt x="110" y="82"/>
                    <a:pt x="118" y="50"/>
                    <a:pt x="140" y="29"/>
                  </a:cubicBezTo>
                  <a:cubicBezTo>
                    <a:pt x="144" y="24"/>
                    <a:pt x="150" y="20"/>
                    <a:pt x="156" y="16"/>
                  </a:cubicBezTo>
                  <a:cubicBezTo>
                    <a:pt x="178" y="3"/>
                    <a:pt x="204" y="0"/>
                    <a:pt x="229" y="9"/>
                  </a:cubicBezTo>
                  <a:cubicBezTo>
                    <a:pt x="232" y="10"/>
                    <a:pt x="235" y="13"/>
                    <a:pt x="235" y="16"/>
                  </a:cubicBezTo>
                  <a:cubicBezTo>
                    <a:pt x="236" y="20"/>
                    <a:pt x="235" y="24"/>
                    <a:pt x="233" y="26"/>
                  </a:cubicBezTo>
                  <a:cubicBezTo>
                    <a:pt x="194" y="65"/>
                    <a:pt x="194" y="65"/>
                    <a:pt x="194" y="65"/>
                  </a:cubicBezTo>
                  <a:cubicBezTo>
                    <a:pt x="198" y="71"/>
                    <a:pt x="203" y="76"/>
                    <a:pt x="208" y="81"/>
                  </a:cubicBezTo>
                  <a:cubicBezTo>
                    <a:pt x="213" y="86"/>
                    <a:pt x="218" y="91"/>
                    <a:pt x="224" y="95"/>
                  </a:cubicBezTo>
                  <a:cubicBezTo>
                    <a:pt x="263" y="56"/>
                    <a:pt x="263" y="56"/>
                    <a:pt x="263" y="56"/>
                  </a:cubicBezTo>
                  <a:cubicBezTo>
                    <a:pt x="265" y="54"/>
                    <a:pt x="269" y="53"/>
                    <a:pt x="273" y="54"/>
                  </a:cubicBezTo>
                  <a:cubicBezTo>
                    <a:pt x="276" y="54"/>
                    <a:pt x="279" y="57"/>
                    <a:pt x="280" y="60"/>
                  </a:cubicBezTo>
                  <a:cubicBezTo>
                    <a:pt x="289" y="85"/>
                    <a:pt x="286" y="111"/>
                    <a:pt x="273" y="133"/>
                  </a:cubicBezTo>
                  <a:cubicBezTo>
                    <a:pt x="273" y="133"/>
                    <a:pt x="273" y="133"/>
                    <a:pt x="273" y="133"/>
                  </a:cubicBezTo>
                  <a:cubicBezTo>
                    <a:pt x="269" y="139"/>
                    <a:pt x="265" y="145"/>
                    <a:pt x="260" y="149"/>
                  </a:cubicBezTo>
                  <a:cubicBezTo>
                    <a:pt x="239" y="171"/>
                    <a:pt x="207" y="179"/>
                    <a:pt x="178" y="171"/>
                  </a:cubicBezTo>
                  <a:cubicBezTo>
                    <a:pt x="73" y="276"/>
                    <a:pt x="73" y="276"/>
                    <a:pt x="73" y="276"/>
                  </a:cubicBezTo>
                  <a:cubicBezTo>
                    <a:pt x="65" y="284"/>
                    <a:pt x="54" y="289"/>
                    <a:pt x="43" y="289"/>
                  </a:cubicBezTo>
                  <a:close/>
                  <a:moveTo>
                    <a:pt x="200" y="25"/>
                  </a:moveTo>
                  <a:cubicBezTo>
                    <a:pt x="188" y="25"/>
                    <a:pt x="177" y="28"/>
                    <a:pt x="167" y="34"/>
                  </a:cubicBezTo>
                  <a:cubicBezTo>
                    <a:pt x="162" y="37"/>
                    <a:pt x="158" y="40"/>
                    <a:pt x="155" y="44"/>
                  </a:cubicBezTo>
                  <a:cubicBezTo>
                    <a:pt x="137" y="61"/>
                    <a:pt x="132" y="87"/>
                    <a:pt x="140" y="110"/>
                  </a:cubicBezTo>
                  <a:cubicBezTo>
                    <a:pt x="141" y="114"/>
                    <a:pt x="140" y="119"/>
                    <a:pt x="137" y="122"/>
                  </a:cubicBezTo>
                  <a:cubicBezTo>
                    <a:pt x="28" y="231"/>
                    <a:pt x="28" y="231"/>
                    <a:pt x="28" y="231"/>
                  </a:cubicBezTo>
                  <a:cubicBezTo>
                    <a:pt x="24" y="235"/>
                    <a:pt x="22" y="240"/>
                    <a:pt x="22" y="246"/>
                  </a:cubicBezTo>
                  <a:cubicBezTo>
                    <a:pt x="22" y="252"/>
                    <a:pt x="24" y="257"/>
                    <a:pt x="28" y="261"/>
                  </a:cubicBezTo>
                  <a:cubicBezTo>
                    <a:pt x="36" y="269"/>
                    <a:pt x="50" y="269"/>
                    <a:pt x="58" y="261"/>
                  </a:cubicBezTo>
                  <a:cubicBezTo>
                    <a:pt x="167" y="152"/>
                    <a:pt x="167" y="152"/>
                    <a:pt x="167" y="152"/>
                  </a:cubicBezTo>
                  <a:cubicBezTo>
                    <a:pt x="170" y="149"/>
                    <a:pt x="175" y="148"/>
                    <a:pt x="179" y="149"/>
                  </a:cubicBezTo>
                  <a:cubicBezTo>
                    <a:pt x="202" y="157"/>
                    <a:pt x="228" y="152"/>
                    <a:pt x="245" y="134"/>
                  </a:cubicBezTo>
                  <a:cubicBezTo>
                    <a:pt x="249" y="131"/>
                    <a:pt x="252" y="127"/>
                    <a:pt x="255" y="122"/>
                  </a:cubicBezTo>
                  <a:cubicBezTo>
                    <a:pt x="255" y="122"/>
                    <a:pt x="255" y="122"/>
                    <a:pt x="255" y="122"/>
                  </a:cubicBezTo>
                  <a:cubicBezTo>
                    <a:pt x="261" y="111"/>
                    <a:pt x="265" y="98"/>
                    <a:pt x="264" y="85"/>
                  </a:cubicBezTo>
                  <a:cubicBezTo>
                    <a:pt x="232" y="117"/>
                    <a:pt x="232" y="117"/>
                    <a:pt x="232" y="117"/>
                  </a:cubicBezTo>
                  <a:cubicBezTo>
                    <a:pt x="229" y="120"/>
                    <a:pt x="223" y="121"/>
                    <a:pt x="219" y="118"/>
                  </a:cubicBezTo>
                  <a:cubicBezTo>
                    <a:pt x="210" y="112"/>
                    <a:pt x="201" y="105"/>
                    <a:pt x="192" y="96"/>
                  </a:cubicBezTo>
                  <a:cubicBezTo>
                    <a:pt x="184" y="88"/>
                    <a:pt x="177" y="79"/>
                    <a:pt x="171" y="70"/>
                  </a:cubicBezTo>
                  <a:cubicBezTo>
                    <a:pt x="168" y="66"/>
                    <a:pt x="169" y="60"/>
                    <a:pt x="172" y="56"/>
                  </a:cubicBezTo>
                  <a:cubicBezTo>
                    <a:pt x="204" y="25"/>
                    <a:pt x="204" y="25"/>
                    <a:pt x="204" y="25"/>
                  </a:cubicBezTo>
                  <a:cubicBezTo>
                    <a:pt x="202" y="25"/>
                    <a:pt x="201" y="25"/>
                    <a:pt x="200" y="2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7" name="Freeform 287">
              <a:extLst>
                <a:ext uri="{FF2B5EF4-FFF2-40B4-BE49-F238E27FC236}">
                  <a16:creationId xmlns:a16="http://schemas.microsoft.com/office/drawing/2014/main" id="{879F00F4-42BC-8247-ABFA-C9306643F96A}"/>
                </a:ext>
              </a:extLst>
            </p:cNvPr>
            <p:cNvSpPr>
              <a:spLocks noEditPoints="1"/>
            </p:cNvSpPr>
            <p:nvPr/>
          </p:nvSpPr>
          <p:spPr bwMode="auto">
            <a:xfrm>
              <a:off x="388" y="758"/>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68" name="Title 1">
            <a:extLst>
              <a:ext uri="{FF2B5EF4-FFF2-40B4-BE49-F238E27FC236}">
                <a16:creationId xmlns:a16="http://schemas.microsoft.com/office/drawing/2014/main" id="{2F1BD8B7-28E9-2846-B003-3E3B217343CE}"/>
              </a:ext>
            </a:extLst>
          </p:cNvPr>
          <p:cNvSpPr>
            <a:spLocks noGrp="1"/>
          </p:cNvSpPr>
          <p:nvPr>
            <p:ph type="title"/>
          </p:nvPr>
        </p:nvSpPr>
        <p:spPr>
          <a:xfrm>
            <a:off x="914400" y="694944"/>
            <a:ext cx="10363200" cy="594360"/>
          </a:xfrm>
        </p:spPr>
        <p:txBody>
          <a:bodyPr/>
          <a:lstStyle/>
          <a:p>
            <a:r>
              <a:rPr lang="en-US" b="1" dirty="0"/>
              <a:t>UX in Practice</a:t>
            </a:r>
          </a:p>
        </p:txBody>
      </p:sp>
      <p:sp>
        <p:nvSpPr>
          <p:cNvPr id="69" name="Text Placeholder 11">
            <a:extLst>
              <a:ext uri="{FF2B5EF4-FFF2-40B4-BE49-F238E27FC236}">
                <a16:creationId xmlns:a16="http://schemas.microsoft.com/office/drawing/2014/main" id="{F4B68BE1-CAED-8143-9D0F-E5173172D582}"/>
              </a:ext>
            </a:extLst>
          </p:cNvPr>
          <p:cNvSpPr txBox="1">
            <a:spLocks/>
          </p:cNvSpPr>
          <p:nvPr/>
        </p:nvSpPr>
        <p:spPr>
          <a:xfrm>
            <a:off x="914971" y="466344"/>
            <a:ext cx="3355848" cy="203200"/>
          </a:xfrm>
          <a:prstGeom prst="rect">
            <a:avLst/>
          </a:prstGeom>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b="1" kern="0" cap="all" spc="250" dirty="0">
                <a:solidFill>
                  <a:schemeClr val="accent5">
                    <a:lumMod val="60000"/>
                    <a:lumOff val="40000"/>
                  </a:schemeClr>
                </a:solidFill>
              </a:rPr>
              <a:t>Defining </a:t>
            </a:r>
            <a:r>
              <a:rPr lang="en-US" sz="900" b="1" kern="0" cap="all" spc="250" dirty="0" err="1">
                <a:solidFill>
                  <a:schemeClr val="accent5">
                    <a:lumMod val="60000"/>
                    <a:lumOff val="40000"/>
                  </a:schemeClr>
                </a:solidFill>
              </a:rPr>
              <a:t>ux</a:t>
            </a:r>
            <a:r>
              <a:rPr lang="en-US" sz="900" b="1" kern="0" cap="all" spc="250" dirty="0">
                <a:solidFill>
                  <a:schemeClr val="accent5">
                    <a:lumMod val="60000"/>
                    <a:lumOff val="40000"/>
                  </a:schemeClr>
                </a:solidFill>
              </a:rPr>
              <a:t> design</a:t>
            </a:r>
            <a:endParaRPr lang="en-US" dirty="0"/>
          </a:p>
        </p:txBody>
      </p:sp>
    </p:spTree>
    <p:extLst>
      <p:ext uri="{BB962C8B-B14F-4D97-AF65-F5344CB8AC3E}">
        <p14:creationId xmlns:p14="http://schemas.microsoft.com/office/powerpoint/2010/main" val="3735517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3174715" cy="594360"/>
          </a:xfrm>
        </p:spPr>
        <p:txBody>
          <a:bodyPr/>
          <a:lstStyle/>
          <a:p>
            <a:r>
              <a:rPr lang="en-US" b="1" dirty="0"/>
              <a:t>UX Roles</a:t>
            </a:r>
          </a:p>
        </p:txBody>
      </p:sp>
      <p:sp>
        <p:nvSpPr>
          <p:cNvPr id="22" name="Text Placeholder 2">
            <a:extLst>
              <a:ext uri="{FF2B5EF4-FFF2-40B4-BE49-F238E27FC236}">
                <a16:creationId xmlns:a16="http://schemas.microsoft.com/office/drawing/2014/main" id="{22CC4F9C-AD4C-5B42-92F3-B53FE7E2B247}"/>
              </a:ext>
            </a:extLst>
          </p:cNvPr>
          <p:cNvSpPr txBox="1">
            <a:spLocks/>
          </p:cNvSpPr>
          <p:nvPr/>
        </p:nvSpPr>
        <p:spPr>
          <a:xfrm>
            <a:off x="914720" y="1353312"/>
            <a:ext cx="4445556" cy="47548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lang="en-US" sz="12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latin typeface="Cousine" panose="02070409020205020404" pitchFamily="49" charset="0"/>
                <a:cs typeface="Cousine" panose="02070409020205020404" pitchFamily="49" charset="0"/>
              </a:rPr>
              <a:t>UX is an umbrella term which contains several implicit skills/positions on a team</a:t>
            </a:r>
          </a:p>
        </p:txBody>
      </p:sp>
      <p:grpSp>
        <p:nvGrpSpPr>
          <p:cNvPr id="8" name="Group 7">
            <a:extLst>
              <a:ext uri="{FF2B5EF4-FFF2-40B4-BE49-F238E27FC236}">
                <a16:creationId xmlns:a16="http://schemas.microsoft.com/office/drawing/2014/main" id="{6227C7B5-31DF-164D-95E1-AF77D2E2876D}"/>
              </a:ext>
            </a:extLst>
          </p:cNvPr>
          <p:cNvGrpSpPr/>
          <p:nvPr/>
        </p:nvGrpSpPr>
        <p:grpSpPr>
          <a:xfrm>
            <a:off x="9020858" y="2798833"/>
            <a:ext cx="2389928" cy="2875962"/>
            <a:chOff x="8162729" y="2798833"/>
            <a:chExt cx="2389928" cy="2875962"/>
          </a:xfrm>
        </p:grpSpPr>
        <p:sp>
          <p:nvSpPr>
            <p:cNvPr id="14" name="object 4">
              <a:extLst>
                <a:ext uri="{FF2B5EF4-FFF2-40B4-BE49-F238E27FC236}">
                  <a16:creationId xmlns:a16="http://schemas.microsoft.com/office/drawing/2014/main" id="{669270C1-78F7-A440-8C3E-23052303F5AC}"/>
                </a:ext>
              </a:extLst>
            </p:cNvPr>
            <p:cNvSpPr txBox="1"/>
            <p:nvPr/>
          </p:nvSpPr>
          <p:spPr>
            <a:xfrm>
              <a:off x="8164337" y="2798833"/>
              <a:ext cx="2372384" cy="1295739"/>
            </a:xfrm>
            <a:prstGeom prst="rect">
              <a:avLst/>
            </a:prstGeom>
          </p:spPr>
          <p:txBody>
            <a:bodyPr vert="horz" wrap="square" lIns="0" tIns="0" rIns="0" bIns="0" rtlCol="0">
              <a:spAutoFit/>
            </a:bodyPr>
            <a:lstStyle/>
            <a:p>
              <a:pPr marL="12700" lvl="0">
                <a:lnSpc>
                  <a:spcPct val="85000"/>
                </a:lnSpc>
              </a:pPr>
              <a:r>
                <a:rPr lang="en-US" b="1" dirty="0">
                  <a:ea typeface="Chronicle Display Black" charset="0"/>
                  <a:cs typeface="Chronicle Display Black" charset="0"/>
                </a:rPr>
                <a:t>Front-end Dev.</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Code to implement design (from visual and interaction designers)</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Front-end frameworks, HTML, JS, CSS, etc.</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Native OS features</a:t>
              </a:r>
            </a:p>
          </p:txBody>
        </p:sp>
        <p:sp>
          <p:nvSpPr>
            <p:cNvPr id="16" name="object 4">
              <a:extLst>
                <a:ext uri="{FF2B5EF4-FFF2-40B4-BE49-F238E27FC236}">
                  <a16:creationId xmlns:a16="http://schemas.microsoft.com/office/drawing/2014/main" id="{3028A070-B844-1D47-AC8D-9FAA603719F7}"/>
                </a:ext>
              </a:extLst>
            </p:cNvPr>
            <p:cNvSpPr txBox="1"/>
            <p:nvPr/>
          </p:nvSpPr>
          <p:spPr>
            <a:xfrm>
              <a:off x="8162729" y="4579110"/>
              <a:ext cx="2389928" cy="1095685"/>
            </a:xfrm>
            <a:prstGeom prst="rect">
              <a:avLst/>
            </a:prstGeom>
          </p:spPr>
          <p:txBody>
            <a:bodyPr vert="horz" wrap="square" lIns="0" tIns="0" rIns="0" bIns="0" rtlCol="0">
              <a:spAutoFit/>
            </a:bodyPr>
            <a:lstStyle/>
            <a:p>
              <a:pPr marL="12700" lvl="0">
                <a:lnSpc>
                  <a:spcPct val="85000"/>
                </a:lnSpc>
              </a:pPr>
              <a:r>
                <a:rPr lang="en-US" b="1" dirty="0">
                  <a:ea typeface="Chronicle Display Black" charset="0"/>
                  <a:cs typeface="Chronicle Display Black" charset="0"/>
                </a:rPr>
                <a:t>Interaction Designer</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Interaction modeling</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Mental modeling</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Storyboards, journey maps, wireframes, user interfaces. </a:t>
              </a:r>
            </a:p>
          </p:txBody>
        </p:sp>
      </p:grpSp>
      <p:grpSp>
        <p:nvGrpSpPr>
          <p:cNvPr id="4" name="Group 3">
            <a:extLst>
              <a:ext uri="{FF2B5EF4-FFF2-40B4-BE49-F238E27FC236}">
                <a16:creationId xmlns:a16="http://schemas.microsoft.com/office/drawing/2014/main" id="{CB8FBF55-F408-9640-9FD5-026C42F5BD41}"/>
              </a:ext>
            </a:extLst>
          </p:cNvPr>
          <p:cNvGrpSpPr/>
          <p:nvPr/>
        </p:nvGrpSpPr>
        <p:grpSpPr>
          <a:xfrm>
            <a:off x="914400" y="2798833"/>
            <a:ext cx="2387937" cy="2875962"/>
            <a:chOff x="914400" y="2798833"/>
            <a:chExt cx="2387937" cy="2875962"/>
          </a:xfrm>
        </p:grpSpPr>
        <p:sp>
          <p:nvSpPr>
            <p:cNvPr id="11" name="object 4">
              <a:extLst>
                <a:ext uri="{FF2B5EF4-FFF2-40B4-BE49-F238E27FC236}">
                  <a16:creationId xmlns:a16="http://schemas.microsoft.com/office/drawing/2014/main" id="{B3D9BC57-FD75-A34C-A737-F62334004518}"/>
                </a:ext>
              </a:extLst>
            </p:cNvPr>
            <p:cNvSpPr txBox="1"/>
            <p:nvPr/>
          </p:nvSpPr>
          <p:spPr>
            <a:xfrm>
              <a:off x="914400" y="2798833"/>
              <a:ext cx="2372384" cy="1287019"/>
            </a:xfrm>
            <a:prstGeom prst="rect">
              <a:avLst/>
            </a:prstGeom>
          </p:spPr>
          <p:txBody>
            <a:bodyPr vert="horz" wrap="square" lIns="0" tIns="0" rIns="0" bIns="0" rtlCol="0">
              <a:spAutoFit/>
            </a:bodyPr>
            <a:lstStyle/>
            <a:p>
              <a:pPr marL="12700">
                <a:lnSpc>
                  <a:spcPct val="85000"/>
                </a:lnSpc>
              </a:pPr>
              <a:r>
                <a:rPr lang="en-US" b="1" dirty="0">
                  <a:ea typeface="Chronicle Display Black" charset="0"/>
                  <a:cs typeface="Chronicle Display Black" charset="0"/>
                </a:rPr>
                <a:t>User Researcher</a:t>
              </a:r>
            </a:p>
            <a:p>
              <a:pPr marL="184150" marR="117475" indent="-171450">
                <a:spcBef>
                  <a:spcPts val="200"/>
                </a:spcBef>
                <a:buFont typeface="Arial" panose="020B0604020202020204" pitchFamily="34" charset="0"/>
                <a:buChar char="•"/>
              </a:pPr>
              <a:r>
                <a:rPr lang="en-US" sz="1000" dirty="0">
                  <a:ea typeface="Open Sans" charset="0"/>
                  <a:cs typeface="Open Sans" charset="0"/>
                </a:rPr>
                <a:t>Owns research strategy</a:t>
              </a:r>
            </a:p>
            <a:p>
              <a:pPr marL="184150" marR="117475" indent="-171450">
                <a:spcBef>
                  <a:spcPts val="200"/>
                </a:spcBef>
                <a:buFont typeface="Arial" panose="020B0604020202020204" pitchFamily="34" charset="0"/>
                <a:buChar char="•"/>
              </a:pPr>
              <a:r>
                <a:rPr lang="en-US" sz="1000" dirty="0">
                  <a:ea typeface="Open Sans" charset="0"/>
                  <a:cs typeface="Open Sans" charset="0"/>
                </a:rPr>
                <a:t>Conducts usability studies, interviews, surveys</a:t>
              </a:r>
            </a:p>
            <a:p>
              <a:pPr marL="184150" marR="117475" indent="-171450">
                <a:spcBef>
                  <a:spcPts val="200"/>
                </a:spcBef>
                <a:buFont typeface="Arial" panose="020B0604020202020204" pitchFamily="34" charset="0"/>
                <a:buChar char="•"/>
              </a:pPr>
              <a:r>
                <a:rPr lang="en-US" sz="1000" dirty="0">
                  <a:ea typeface="Open Sans" charset="0"/>
                  <a:cs typeface="Open Sans" charset="0"/>
                </a:rPr>
                <a:t>Performs heuristic evaluations</a:t>
              </a:r>
            </a:p>
            <a:p>
              <a:pPr marL="184150" marR="117475" indent="-171450">
                <a:spcBef>
                  <a:spcPts val="200"/>
                </a:spcBef>
                <a:buFont typeface="Arial" panose="020B0604020202020204" pitchFamily="34" charset="0"/>
                <a:buChar char="•"/>
              </a:pPr>
              <a:r>
                <a:rPr lang="en-US" sz="1000" dirty="0">
                  <a:ea typeface="Open Sans" charset="0"/>
                  <a:cs typeface="Open Sans" charset="0"/>
                </a:rPr>
                <a:t>Builds personas, journey maps</a:t>
              </a:r>
            </a:p>
            <a:p>
              <a:pPr marL="184150" marR="117475" indent="-171450">
                <a:spcBef>
                  <a:spcPts val="200"/>
                </a:spcBef>
                <a:buFont typeface="Arial" panose="020B0604020202020204" pitchFamily="34" charset="0"/>
                <a:buChar char="•"/>
              </a:pPr>
              <a:r>
                <a:rPr lang="en-US" sz="1000" dirty="0">
                  <a:ea typeface="Open Sans" charset="0"/>
                  <a:cs typeface="Open Sans" charset="0"/>
                </a:rPr>
                <a:t>Represents Voice of Customer</a:t>
              </a:r>
            </a:p>
          </p:txBody>
        </p:sp>
        <p:sp>
          <p:nvSpPr>
            <p:cNvPr id="17" name="object 4">
              <a:extLst>
                <a:ext uri="{FF2B5EF4-FFF2-40B4-BE49-F238E27FC236}">
                  <a16:creationId xmlns:a16="http://schemas.microsoft.com/office/drawing/2014/main" id="{C69257FB-2C3D-3D41-BBD4-4DA9EF36CA63}"/>
                </a:ext>
              </a:extLst>
            </p:cNvPr>
            <p:cNvSpPr txBox="1"/>
            <p:nvPr/>
          </p:nvSpPr>
          <p:spPr>
            <a:xfrm>
              <a:off x="929953" y="4579110"/>
              <a:ext cx="2372384" cy="1095685"/>
            </a:xfrm>
            <a:prstGeom prst="rect">
              <a:avLst/>
            </a:prstGeom>
          </p:spPr>
          <p:txBody>
            <a:bodyPr vert="horz" wrap="square" lIns="0" tIns="0" rIns="0" bIns="0" rtlCol="0">
              <a:spAutoFit/>
            </a:bodyPr>
            <a:lstStyle/>
            <a:p>
              <a:pPr marL="12700">
                <a:lnSpc>
                  <a:spcPct val="85000"/>
                </a:lnSpc>
              </a:pPr>
              <a:r>
                <a:rPr lang="en-US" b="1" dirty="0">
                  <a:ea typeface="Chronicle Display Black" charset="0"/>
                  <a:cs typeface="Chronicle Display Black" charset="0"/>
                </a:rPr>
                <a:t>Info. Architect</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Person-logical architectures</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Navigation, organization, and search schemas</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Data/info. taxonomies</a:t>
              </a:r>
            </a:p>
          </p:txBody>
        </p:sp>
      </p:grpSp>
      <p:grpSp>
        <p:nvGrpSpPr>
          <p:cNvPr id="6" name="Group 5">
            <a:extLst>
              <a:ext uri="{FF2B5EF4-FFF2-40B4-BE49-F238E27FC236}">
                <a16:creationId xmlns:a16="http://schemas.microsoft.com/office/drawing/2014/main" id="{0E8C589B-E0F5-C940-AFE8-40685702DFC9}"/>
              </a:ext>
            </a:extLst>
          </p:cNvPr>
          <p:cNvGrpSpPr/>
          <p:nvPr/>
        </p:nvGrpSpPr>
        <p:grpSpPr>
          <a:xfrm>
            <a:off x="3616553" y="2798833"/>
            <a:ext cx="2686600" cy="2875962"/>
            <a:chOff x="3312336" y="2798833"/>
            <a:chExt cx="2686600" cy="2875962"/>
          </a:xfrm>
        </p:grpSpPr>
        <p:sp>
          <p:nvSpPr>
            <p:cNvPr id="12" name="object 4">
              <a:extLst>
                <a:ext uri="{FF2B5EF4-FFF2-40B4-BE49-F238E27FC236}">
                  <a16:creationId xmlns:a16="http://schemas.microsoft.com/office/drawing/2014/main" id="{54989723-68C1-C34F-86B5-7BA860D92E46}"/>
                </a:ext>
              </a:extLst>
            </p:cNvPr>
            <p:cNvSpPr txBox="1"/>
            <p:nvPr/>
          </p:nvSpPr>
          <p:spPr>
            <a:xfrm>
              <a:off x="3312336" y="2798833"/>
              <a:ext cx="2686600" cy="1321387"/>
            </a:xfrm>
            <a:prstGeom prst="rect">
              <a:avLst/>
            </a:prstGeom>
          </p:spPr>
          <p:txBody>
            <a:bodyPr vert="horz" wrap="square" lIns="0" tIns="0" rIns="0" bIns="0" rtlCol="0">
              <a:spAutoFit/>
            </a:bodyPr>
            <a:lstStyle/>
            <a:p>
              <a:pPr marL="12700">
                <a:lnSpc>
                  <a:spcPct val="85000"/>
                </a:lnSpc>
              </a:pPr>
              <a:r>
                <a:rPr lang="en-US" b="1" dirty="0">
                  <a:ea typeface="Chronicle Display Black" charset="0"/>
                  <a:cs typeface="Chronicle Display Black" charset="0"/>
                </a:rPr>
                <a:t>Business Analyst</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Understands business strategy, objectives</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Articulates/clarifies business objectives</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Ensures business value is defined</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Represents Voice of Business </a:t>
              </a:r>
            </a:p>
          </p:txBody>
        </p:sp>
        <p:sp>
          <p:nvSpPr>
            <p:cNvPr id="23" name="object 4">
              <a:extLst>
                <a:ext uri="{FF2B5EF4-FFF2-40B4-BE49-F238E27FC236}">
                  <a16:creationId xmlns:a16="http://schemas.microsoft.com/office/drawing/2014/main" id="{CBC1D0E5-E526-864D-B19F-2BB405779DF9}"/>
                </a:ext>
              </a:extLst>
            </p:cNvPr>
            <p:cNvSpPr txBox="1"/>
            <p:nvPr/>
          </p:nvSpPr>
          <p:spPr>
            <a:xfrm>
              <a:off x="3327888" y="4579110"/>
              <a:ext cx="2497761" cy="1095685"/>
            </a:xfrm>
            <a:prstGeom prst="rect">
              <a:avLst/>
            </a:prstGeom>
          </p:spPr>
          <p:txBody>
            <a:bodyPr vert="horz" wrap="square" lIns="0" tIns="0" rIns="0" bIns="0" rtlCol="0">
              <a:spAutoFit/>
            </a:bodyPr>
            <a:lstStyle/>
            <a:p>
              <a:pPr marL="12700">
                <a:lnSpc>
                  <a:spcPct val="85000"/>
                </a:lnSpc>
              </a:pPr>
              <a:r>
                <a:rPr lang="en-US" b="1" dirty="0">
                  <a:ea typeface="Chronicle Display Black" charset="0"/>
                  <a:cs typeface="Chronicle Display Black" charset="0"/>
                </a:rPr>
                <a:t>Content Strategist</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Content mapping, development, organization</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Copy editing</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Communication strategy</a:t>
              </a:r>
            </a:p>
          </p:txBody>
        </p:sp>
      </p:grpSp>
      <p:grpSp>
        <p:nvGrpSpPr>
          <p:cNvPr id="7" name="Group 6">
            <a:extLst>
              <a:ext uri="{FF2B5EF4-FFF2-40B4-BE49-F238E27FC236}">
                <a16:creationId xmlns:a16="http://schemas.microsoft.com/office/drawing/2014/main" id="{B80EA604-AEE2-2047-AB14-7C1BD900BD01}"/>
              </a:ext>
            </a:extLst>
          </p:cNvPr>
          <p:cNvGrpSpPr/>
          <p:nvPr/>
        </p:nvGrpSpPr>
        <p:grpSpPr>
          <a:xfrm>
            <a:off x="6318706" y="2798833"/>
            <a:ext cx="2387937" cy="2675907"/>
            <a:chOff x="5750726" y="2798833"/>
            <a:chExt cx="2387937" cy="2675907"/>
          </a:xfrm>
        </p:grpSpPr>
        <p:sp>
          <p:nvSpPr>
            <p:cNvPr id="13" name="object 4">
              <a:extLst>
                <a:ext uri="{FF2B5EF4-FFF2-40B4-BE49-F238E27FC236}">
                  <a16:creationId xmlns:a16="http://schemas.microsoft.com/office/drawing/2014/main" id="{926E5BD0-42D1-9849-8193-90C8CF4FDFF3}"/>
                </a:ext>
              </a:extLst>
            </p:cNvPr>
            <p:cNvSpPr txBox="1"/>
            <p:nvPr/>
          </p:nvSpPr>
          <p:spPr>
            <a:xfrm>
              <a:off x="5750726" y="2798833"/>
              <a:ext cx="2372384" cy="1321387"/>
            </a:xfrm>
            <a:prstGeom prst="rect">
              <a:avLst/>
            </a:prstGeom>
          </p:spPr>
          <p:txBody>
            <a:bodyPr vert="horz" wrap="square" lIns="0" tIns="0" rIns="0" bIns="0" rtlCol="0">
              <a:spAutoFit/>
            </a:bodyPr>
            <a:lstStyle/>
            <a:p>
              <a:pPr marL="12700" lvl="0">
                <a:lnSpc>
                  <a:spcPct val="85000"/>
                </a:lnSpc>
              </a:pPr>
              <a:r>
                <a:rPr lang="en-US" b="1" dirty="0">
                  <a:ea typeface="Chronicle Display Black" charset="0"/>
                  <a:cs typeface="Chronicle Display Black" charset="0"/>
                </a:rPr>
                <a:t>Visual Designer</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User interfaces</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Brand strategy</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Style Tiles and guide</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Color theory, Typography, Accessibility</a:t>
              </a:r>
            </a:p>
          </p:txBody>
        </p:sp>
        <p:sp>
          <p:nvSpPr>
            <p:cNvPr id="24" name="object 4">
              <a:extLst>
                <a:ext uri="{FF2B5EF4-FFF2-40B4-BE49-F238E27FC236}">
                  <a16:creationId xmlns:a16="http://schemas.microsoft.com/office/drawing/2014/main" id="{853B1BFD-F93E-C44C-8F11-1FBB2F34159A}"/>
                </a:ext>
              </a:extLst>
            </p:cNvPr>
            <p:cNvSpPr txBox="1"/>
            <p:nvPr/>
          </p:nvSpPr>
          <p:spPr>
            <a:xfrm>
              <a:off x="5766279" y="4579110"/>
              <a:ext cx="2372384" cy="895630"/>
            </a:xfrm>
            <a:prstGeom prst="rect">
              <a:avLst/>
            </a:prstGeom>
          </p:spPr>
          <p:txBody>
            <a:bodyPr vert="horz" wrap="square" lIns="0" tIns="0" rIns="0" bIns="0" rtlCol="0">
              <a:spAutoFit/>
            </a:bodyPr>
            <a:lstStyle/>
            <a:p>
              <a:pPr marL="12700" lvl="0">
                <a:lnSpc>
                  <a:spcPct val="85000"/>
                </a:lnSpc>
              </a:pPr>
              <a:r>
                <a:rPr lang="en-US" b="1" dirty="0">
                  <a:ea typeface="Chronicle Display Black" charset="0"/>
                  <a:cs typeface="Chronicle Display Black" charset="0"/>
                </a:rPr>
                <a:t>UX Strategist</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Assessment and Vision</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Objectives and planning</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Measurement and execution</a:t>
              </a:r>
            </a:p>
          </p:txBody>
        </p:sp>
      </p:grpSp>
      <p:sp>
        <p:nvSpPr>
          <p:cNvPr id="29" name="Text Placeholder 2">
            <a:extLst>
              <a:ext uri="{FF2B5EF4-FFF2-40B4-BE49-F238E27FC236}">
                <a16:creationId xmlns:a16="http://schemas.microsoft.com/office/drawing/2014/main" id="{3A6BFA0C-C09B-AF42-98AC-9460E8584BF5}"/>
              </a:ext>
            </a:extLst>
          </p:cNvPr>
          <p:cNvSpPr txBox="1">
            <a:spLocks/>
          </p:cNvSpPr>
          <p:nvPr/>
        </p:nvSpPr>
        <p:spPr>
          <a:xfrm>
            <a:off x="929953" y="1967895"/>
            <a:ext cx="10464897" cy="354163"/>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sz="16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85000"/>
              </a:lnSpc>
              <a:spcBef>
                <a:spcPts val="400"/>
              </a:spcBef>
            </a:pPr>
            <a:r>
              <a:rPr lang="en-US" sz="600" spc="30" dirty="0">
                <a:solidFill>
                  <a:schemeClr val="bg1">
                    <a:lumMod val="50000"/>
                  </a:schemeClr>
                </a:solidFill>
                <a:latin typeface="+mn-lt"/>
              </a:rPr>
              <a:t>Under the Umbrella of</a:t>
            </a:r>
          </a:p>
          <a:p>
            <a:pPr algn="ctr">
              <a:lnSpc>
                <a:spcPct val="85000"/>
              </a:lnSpc>
              <a:spcBef>
                <a:spcPts val="400"/>
              </a:spcBef>
            </a:pPr>
            <a:r>
              <a:rPr lang="en-US" sz="1000" dirty="0">
                <a:solidFill>
                  <a:schemeClr val="bg1">
                    <a:lumMod val="50000"/>
                  </a:schemeClr>
                </a:solidFill>
                <a:latin typeface="+mn-lt"/>
              </a:rPr>
              <a:t>User Experience Design</a:t>
            </a:r>
          </a:p>
        </p:txBody>
      </p:sp>
      <p:sp>
        <p:nvSpPr>
          <p:cNvPr id="30" name="Right Bracket 29">
            <a:extLst>
              <a:ext uri="{FF2B5EF4-FFF2-40B4-BE49-F238E27FC236}">
                <a16:creationId xmlns:a16="http://schemas.microsoft.com/office/drawing/2014/main" id="{BDCBFB13-CA8B-2D4F-A1DF-FE76E24A4E2B}"/>
              </a:ext>
            </a:extLst>
          </p:cNvPr>
          <p:cNvSpPr/>
          <p:nvPr/>
        </p:nvSpPr>
        <p:spPr>
          <a:xfrm rot="16200000">
            <a:off x="6129661" y="-2868542"/>
            <a:ext cx="45719" cy="10484659"/>
          </a:xfrm>
          <a:prstGeom prst="rightBracket">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 Placeholder 11">
            <a:extLst>
              <a:ext uri="{FF2B5EF4-FFF2-40B4-BE49-F238E27FC236}">
                <a16:creationId xmlns:a16="http://schemas.microsoft.com/office/drawing/2014/main" id="{A07AE45B-38E1-6B4B-9B52-DC0357E88AFE}"/>
              </a:ext>
            </a:extLst>
          </p:cNvPr>
          <p:cNvSpPr txBox="1">
            <a:spLocks/>
          </p:cNvSpPr>
          <p:nvPr/>
        </p:nvSpPr>
        <p:spPr>
          <a:xfrm>
            <a:off x="914971" y="466344"/>
            <a:ext cx="3355848" cy="203200"/>
          </a:xfrm>
          <a:prstGeom prst="rect">
            <a:avLst/>
          </a:prstGeom>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b="1" kern="0" cap="all" spc="250" dirty="0">
                <a:solidFill>
                  <a:schemeClr val="accent5">
                    <a:lumMod val="60000"/>
                    <a:lumOff val="40000"/>
                  </a:schemeClr>
                </a:solidFill>
              </a:rPr>
              <a:t>Defining </a:t>
            </a:r>
            <a:r>
              <a:rPr lang="en-US" sz="900" b="1" kern="0" cap="all" spc="250" dirty="0" err="1">
                <a:solidFill>
                  <a:schemeClr val="accent5">
                    <a:lumMod val="60000"/>
                    <a:lumOff val="40000"/>
                  </a:schemeClr>
                </a:solidFill>
              </a:rPr>
              <a:t>ux</a:t>
            </a:r>
            <a:r>
              <a:rPr lang="en-US" sz="900" b="1" kern="0" cap="all" spc="250" dirty="0">
                <a:solidFill>
                  <a:schemeClr val="accent5">
                    <a:lumMod val="60000"/>
                    <a:lumOff val="40000"/>
                  </a:schemeClr>
                </a:solidFill>
              </a:rPr>
              <a:t> design</a:t>
            </a:r>
            <a:endParaRPr lang="en-US" dirty="0"/>
          </a:p>
        </p:txBody>
      </p:sp>
    </p:spTree>
    <p:extLst>
      <p:ext uri="{BB962C8B-B14F-4D97-AF65-F5344CB8AC3E}">
        <p14:creationId xmlns:p14="http://schemas.microsoft.com/office/powerpoint/2010/main" val="450342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241D5B44-38CA-EA4A-821A-9A5608FBC320}"/>
              </a:ext>
            </a:extLst>
          </p:cNvPr>
          <p:cNvSpPr/>
          <p:nvPr/>
        </p:nvSpPr>
        <p:spPr>
          <a:xfrm>
            <a:off x="874541" y="2444705"/>
            <a:ext cx="1995273" cy="1995273"/>
          </a:xfrm>
          <a:prstGeom prst="ellipse">
            <a:avLst/>
          </a:prstGeom>
          <a:no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7460D2B-A40C-BB43-9A9B-A48BC9794CCC}"/>
              </a:ext>
            </a:extLst>
          </p:cNvPr>
          <p:cNvSpPr/>
          <p:nvPr/>
        </p:nvSpPr>
        <p:spPr>
          <a:xfrm>
            <a:off x="8972730" y="2466080"/>
            <a:ext cx="1995273" cy="1995273"/>
          </a:xfrm>
          <a:prstGeom prst="ellipse">
            <a:avLst/>
          </a:prstGeom>
          <a:no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14400" y="694944"/>
            <a:ext cx="3174715" cy="594360"/>
          </a:xfrm>
        </p:spPr>
        <p:txBody>
          <a:bodyPr/>
          <a:lstStyle/>
          <a:p>
            <a:r>
              <a:rPr lang="en-US" b="1" dirty="0"/>
              <a:t>UX Roles</a:t>
            </a:r>
          </a:p>
        </p:txBody>
      </p:sp>
      <p:sp>
        <p:nvSpPr>
          <p:cNvPr id="22" name="Text Placeholder 2">
            <a:extLst>
              <a:ext uri="{FF2B5EF4-FFF2-40B4-BE49-F238E27FC236}">
                <a16:creationId xmlns:a16="http://schemas.microsoft.com/office/drawing/2014/main" id="{22CC4F9C-AD4C-5B42-92F3-B53FE7E2B247}"/>
              </a:ext>
            </a:extLst>
          </p:cNvPr>
          <p:cNvSpPr txBox="1">
            <a:spLocks/>
          </p:cNvSpPr>
          <p:nvPr/>
        </p:nvSpPr>
        <p:spPr>
          <a:xfrm>
            <a:off x="914720" y="1353312"/>
            <a:ext cx="4550659" cy="47548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lang="en-US" sz="12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latin typeface="Cousine" panose="02070409020205020404" pitchFamily="49" charset="0"/>
                <a:cs typeface="Cousine" panose="02070409020205020404" pitchFamily="49" charset="0"/>
              </a:rPr>
              <a:t>UX is an umbrella term which contains several implicit skills/positions on a team</a:t>
            </a:r>
          </a:p>
        </p:txBody>
      </p:sp>
      <p:grpSp>
        <p:nvGrpSpPr>
          <p:cNvPr id="8" name="Group 7">
            <a:extLst>
              <a:ext uri="{FF2B5EF4-FFF2-40B4-BE49-F238E27FC236}">
                <a16:creationId xmlns:a16="http://schemas.microsoft.com/office/drawing/2014/main" id="{6227C7B5-31DF-164D-95E1-AF77D2E2876D}"/>
              </a:ext>
            </a:extLst>
          </p:cNvPr>
          <p:cNvGrpSpPr/>
          <p:nvPr/>
        </p:nvGrpSpPr>
        <p:grpSpPr>
          <a:xfrm>
            <a:off x="9020858" y="2798833"/>
            <a:ext cx="2389928" cy="2875962"/>
            <a:chOff x="8162729" y="2798833"/>
            <a:chExt cx="2389928" cy="2875962"/>
          </a:xfrm>
        </p:grpSpPr>
        <p:sp>
          <p:nvSpPr>
            <p:cNvPr id="14" name="object 4">
              <a:extLst>
                <a:ext uri="{FF2B5EF4-FFF2-40B4-BE49-F238E27FC236}">
                  <a16:creationId xmlns:a16="http://schemas.microsoft.com/office/drawing/2014/main" id="{669270C1-78F7-A440-8C3E-23052303F5AC}"/>
                </a:ext>
              </a:extLst>
            </p:cNvPr>
            <p:cNvSpPr txBox="1"/>
            <p:nvPr/>
          </p:nvSpPr>
          <p:spPr>
            <a:xfrm>
              <a:off x="8164337" y="2798833"/>
              <a:ext cx="2372384" cy="1295739"/>
            </a:xfrm>
            <a:prstGeom prst="rect">
              <a:avLst/>
            </a:prstGeom>
          </p:spPr>
          <p:txBody>
            <a:bodyPr vert="horz" wrap="square" lIns="0" tIns="0" rIns="0" bIns="0" rtlCol="0">
              <a:spAutoFit/>
            </a:bodyPr>
            <a:lstStyle/>
            <a:p>
              <a:pPr marL="12700" lvl="0">
                <a:lnSpc>
                  <a:spcPct val="85000"/>
                </a:lnSpc>
              </a:pPr>
              <a:r>
                <a:rPr lang="en-US" b="1" dirty="0">
                  <a:ea typeface="Chronicle Display Black" charset="0"/>
                  <a:cs typeface="Chronicle Display Black" charset="0"/>
                </a:rPr>
                <a:t>Front-end Dev.</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Code to implement design (from visual and interaction designers)</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Front-end frameworks, HTML, JS, CSS, etc.</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Native OS features</a:t>
              </a:r>
            </a:p>
          </p:txBody>
        </p:sp>
        <p:sp>
          <p:nvSpPr>
            <p:cNvPr id="16" name="object 4">
              <a:extLst>
                <a:ext uri="{FF2B5EF4-FFF2-40B4-BE49-F238E27FC236}">
                  <a16:creationId xmlns:a16="http://schemas.microsoft.com/office/drawing/2014/main" id="{3028A070-B844-1D47-AC8D-9FAA603719F7}"/>
                </a:ext>
              </a:extLst>
            </p:cNvPr>
            <p:cNvSpPr txBox="1"/>
            <p:nvPr/>
          </p:nvSpPr>
          <p:spPr>
            <a:xfrm>
              <a:off x="8162729" y="4579110"/>
              <a:ext cx="2389928" cy="1095685"/>
            </a:xfrm>
            <a:prstGeom prst="rect">
              <a:avLst/>
            </a:prstGeom>
          </p:spPr>
          <p:txBody>
            <a:bodyPr vert="horz" wrap="square" lIns="0" tIns="0" rIns="0" bIns="0" rtlCol="0">
              <a:spAutoFit/>
            </a:bodyPr>
            <a:lstStyle/>
            <a:p>
              <a:pPr marL="12700" lvl="0">
                <a:lnSpc>
                  <a:spcPct val="85000"/>
                </a:lnSpc>
              </a:pPr>
              <a:r>
                <a:rPr lang="en-US" b="1" dirty="0">
                  <a:ea typeface="Chronicle Display Black" charset="0"/>
                  <a:cs typeface="Chronicle Display Black" charset="0"/>
                </a:rPr>
                <a:t>Interaction Designer</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Interaction modeling</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Mental modeling</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Storyboards, journey maps, wireframes, user interfaces. </a:t>
              </a:r>
            </a:p>
          </p:txBody>
        </p:sp>
      </p:grpSp>
      <p:grpSp>
        <p:nvGrpSpPr>
          <p:cNvPr id="4" name="Group 3">
            <a:extLst>
              <a:ext uri="{FF2B5EF4-FFF2-40B4-BE49-F238E27FC236}">
                <a16:creationId xmlns:a16="http://schemas.microsoft.com/office/drawing/2014/main" id="{CB8FBF55-F408-9640-9FD5-026C42F5BD41}"/>
              </a:ext>
            </a:extLst>
          </p:cNvPr>
          <p:cNvGrpSpPr/>
          <p:nvPr/>
        </p:nvGrpSpPr>
        <p:grpSpPr>
          <a:xfrm>
            <a:off x="914400" y="2798833"/>
            <a:ext cx="2387937" cy="2875962"/>
            <a:chOff x="914400" y="2798833"/>
            <a:chExt cx="2387937" cy="2875962"/>
          </a:xfrm>
        </p:grpSpPr>
        <p:sp>
          <p:nvSpPr>
            <p:cNvPr id="11" name="object 4">
              <a:extLst>
                <a:ext uri="{FF2B5EF4-FFF2-40B4-BE49-F238E27FC236}">
                  <a16:creationId xmlns:a16="http://schemas.microsoft.com/office/drawing/2014/main" id="{B3D9BC57-FD75-A34C-A737-F62334004518}"/>
                </a:ext>
              </a:extLst>
            </p:cNvPr>
            <p:cNvSpPr txBox="1"/>
            <p:nvPr/>
          </p:nvSpPr>
          <p:spPr>
            <a:xfrm>
              <a:off x="914400" y="2798833"/>
              <a:ext cx="2372384" cy="1287019"/>
            </a:xfrm>
            <a:prstGeom prst="rect">
              <a:avLst/>
            </a:prstGeom>
          </p:spPr>
          <p:txBody>
            <a:bodyPr vert="horz" wrap="square" lIns="0" tIns="0" rIns="0" bIns="0" rtlCol="0">
              <a:spAutoFit/>
            </a:bodyPr>
            <a:lstStyle/>
            <a:p>
              <a:pPr marL="12700">
                <a:lnSpc>
                  <a:spcPct val="85000"/>
                </a:lnSpc>
              </a:pPr>
              <a:r>
                <a:rPr lang="en-US" b="1" dirty="0">
                  <a:ea typeface="Chronicle Display Black" charset="0"/>
                  <a:cs typeface="Chronicle Display Black" charset="0"/>
                </a:rPr>
                <a:t>User Researcher</a:t>
              </a:r>
            </a:p>
            <a:p>
              <a:pPr marL="184150" marR="117475" indent="-171450">
                <a:spcBef>
                  <a:spcPts val="200"/>
                </a:spcBef>
                <a:buFont typeface="Arial" panose="020B0604020202020204" pitchFamily="34" charset="0"/>
                <a:buChar char="•"/>
              </a:pPr>
              <a:r>
                <a:rPr lang="en-US" sz="1000" dirty="0">
                  <a:ea typeface="Open Sans" charset="0"/>
                  <a:cs typeface="Open Sans" charset="0"/>
                </a:rPr>
                <a:t>Owns research strategy</a:t>
              </a:r>
            </a:p>
            <a:p>
              <a:pPr marL="184150" marR="117475" indent="-171450">
                <a:spcBef>
                  <a:spcPts val="200"/>
                </a:spcBef>
                <a:buFont typeface="Arial" panose="020B0604020202020204" pitchFamily="34" charset="0"/>
                <a:buChar char="•"/>
              </a:pPr>
              <a:r>
                <a:rPr lang="en-US" sz="1000" dirty="0">
                  <a:ea typeface="Open Sans" charset="0"/>
                  <a:cs typeface="Open Sans" charset="0"/>
                </a:rPr>
                <a:t>Conducts usability studies, interviews, surveys</a:t>
              </a:r>
            </a:p>
            <a:p>
              <a:pPr marL="184150" marR="117475" indent="-171450">
                <a:spcBef>
                  <a:spcPts val="200"/>
                </a:spcBef>
                <a:buFont typeface="Arial" panose="020B0604020202020204" pitchFamily="34" charset="0"/>
                <a:buChar char="•"/>
              </a:pPr>
              <a:r>
                <a:rPr lang="en-US" sz="1000" dirty="0">
                  <a:ea typeface="Open Sans" charset="0"/>
                  <a:cs typeface="Open Sans" charset="0"/>
                </a:rPr>
                <a:t>Performs heuristic evaluations</a:t>
              </a:r>
            </a:p>
            <a:p>
              <a:pPr marL="184150" marR="117475" indent="-171450">
                <a:spcBef>
                  <a:spcPts val="200"/>
                </a:spcBef>
                <a:buFont typeface="Arial" panose="020B0604020202020204" pitchFamily="34" charset="0"/>
                <a:buChar char="•"/>
              </a:pPr>
              <a:r>
                <a:rPr lang="en-US" sz="1000" dirty="0">
                  <a:ea typeface="Open Sans" charset="0"/>
                  <a:cs typeface="Open Sans" charset="0"/>
                </a:rPr>
                <a:t>Builds personas, journey maps</a:t>
              </a:r>
            </a:p>
            <a:p>
              <a:pPr marL="184150" marR="117475" indent="-171450">
                <a:spcBef>
                  <a:spcPts val="200"/>
                </a:spcBef>
                <a:buFont typeface="Arial" panose="020B0604020202020204" pitchFamily="34" charset="0"/>
                <a:buChar char="•"/>
              </a:pPr>
              <a:r>
                <a:rPr lang="en-US" sz="1000" dirty="0">
                  <a:ea typeface="Open Sans" charset="0"/>
                  <a:cs typeface="Open Sans" charset="0"/>
                </a:rPr>
                <a:t>Represents Voice of Customer</a:t>
              </a:r>
            </a:p>
          </p:txBody>
        </p:sp>
        <p:sp>
          <p:nvSpPr>
            <p:cNvPr id="17" name="object 4">
              <a:extLst>
                <a:ext uri="{FF2B5EF4-FFF2-40B4-BE49-F238E27FC236}">
                  <a16:creationId xmlns:a16="http://schemas.microsoft.com/office/drawing/2014/main" id="{C69257FB-2C3D-3D41-BBD4-4DA9EF36CA63}"/>
                </a:ext>
              </a:extLst>
            </p:cNvPr>
            <p:cNvSpPr txBox="1"/>
            <p:nvPr/>
          </p:nvSpPr>
          <p:spPr>
            <a:xfrm>
              <a:off x="929953" y="4579110"/>
              <a:ext cx="2372384" cy="1095685"/>
            </a:xfrm>
            <a:prstGeom prst="rect">
              <a:avLst/>
            </a:prstGeom>
          </p:spPr>
          <p:txBody>
            <a:bodyPr vert="horz" wrap="square" lIns="0" tIns="0" rIns="0" bIns="0" rtlCol="0">
              <a:spAutoFit/>
            </a:bodyPr>
            <a:lstStyle/>
            <a:p>
              <a:pPr marL="12700">
                <a:lnSpc>
                  <a:spcPct val="85000"/>
                </a:lnSpc>
              </a:pPr>
              <a:r>
                <a:rPr lang="en-US" b="1" dirty="0">
                  <a:ea typeface="Chronicle Display Black" charset="0"/>
                  <a:cs typeface="Chronicle Display Black" charset="0"/>
                </a:rPr>
                <a:t>Info. Architect</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Person-logical architectures</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Navigation, organization, and search schemas</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Data/info. taxonomies</a:t>
              </a:r>
            </a:p>
          </p:txBody>
        </p:sp>
      </p:grpSp>
      <p:grpSp>
        <p:nvGrpSpPr>
          <p:cNvPr id="6" name="Group 5">
            <a:extLst>
              <a:ext uri="{FF2B5EF4-FFF2-40B4-BE49-F238E27FC236}">
                <a16:creationId xmlns:a16="http://schemas.microsoft.com/office/drawing/2014/main" id="{0E8C589B-E0F5-C940-AFE8-40685702DFC9}"/>
              </a:ext>
            </a:extLst>
          </p:cNvPr>
          <p:cNvGrpSpPr/>
          <p:nvPr/>
        </p:nvGrpSpPr>
        <p:grpSpPr>
          <a:xfrm>
            <a:off x="3616553" y="2798833"/>
            <a:ext cx="2686600" cy="2875962"/>
            <a:chOff x="3312336" y="2798833"/>
            <a:chExt cx="2686600" cy="2875962"/>
          </a:xfrm>
        </p:grpSpPr>
        <p:sp>
          <p:nvSpPr>
            <p:cNvPr id="12" name="object 4">
              <a:extLst>
                <a:ext uri="{FF2B5EF4-FFF2-40B4-BE49-F238E27FC236}">
                  <a16:creationId xmlns:a16="http://schemas.microsoft.com/office/drawing/2014/main" id="{54989723-68C1-C34F-86B5-7BA860D92E46}"/>
                </a:ext>
              </a:extLst>
            </p:cNvPr>
            <p:cNvSpPr txBox="1"/>
            <p:nvPr/>
          </p:nvSpPr>
          <p:spPr>
            <a:xfrm>
              <a:off x="3312336" y="2798833"/>
              <a:ext cx="2686600" cy="1321387"/>
            </a:xfrm>
            <a:prstGeom prst="rect">
              <a:avLst/>
            </a:prstGeom>
          </p:spPr>
          <p:txBody>
            <a:bodyPr vert="horz" wrap="square" lIns="0" tIns="0" rIns="0" bIns="0" rtlCol="0">
              <a:spAutoFit/>
            </a:bodyPr>
            <a:lstStyle/>
            <a:p>
              <a:pPr marL="12700">
                <a:lnSpc>
                  <a:spcPct val="85000"/>
                </a:lnSpc>
              </a:pPr>
              <a:r>
                <a:rPr lang="en-US" b="1" dirty="0">
                  <a:ea typeface="Chronicle Display Black" charset="0"/>
                  <a:cs typeface="Chronicle Display Black" charset="0"/>
                </a:rPr>
                <a:t>Business Analyst</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Understands business strategy, objectives</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Articulates/clarifies business objectives</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Ensures business value is defined</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Represents Voice of Business </a:t>
              </a:r>
            </a:p>
          </p:txBody>
        </p:sp>
        <p:sp>
          <p:nvSpPr>
            <p:cNvPr id="23" name="object 4">
              <a:extLst>
                <a:ext uri="{FF2B5EF4-FFF2-40B4-BE49-F238E27FC236}">
                  <a16:creationId xmlns:a16="http://schemas.microsoft.com/office/drawing/2014/main" id="{CBC1D0E5-E526-864D-B19F-2BB405779DF9}"/>
                </a:ext>
              </a:extLst>
            </p:cNvPr>
            <p:cNvSpPr txBox="1"/>
            <p:nvPr/>
          </p:nvSpPr>
          <p:spPr>
            <a:xfrm>
              <a:off x="3327888" y="4579110"/>
              <a:ext cx="2497761" cy="1095685"/>
            </a:xfrm>
            <a:prstGeom prst="rect">
              <a:avLst/>
            </a:prstGeom>
          </p:spPr>
          <p:txBody>
            <a:bodyPr vert="horz" wrap="square" lIns="0" tIns="0" rIns="0" bIns="0" rtlCol="0">
              <a:spAutoFit/>
            </a:bodyPr>
            <a:lstStyle/>
            <a:p>
              <a:pPr marL="12700">
                <a:lnSpc>
                  <a:spcPct val="85000"/>
                </a:lnSpc>
              </a:pPr>
              <a:r>
                <a:rPr lang="en-US" b="1" dirty="0">
                  <a:ea typeface="Chronicle Display Black" charset="0"/>
                  <a:cs typeface="Chronicle Display Black" charset="0"/>
                </a:rPr>
                <a:t>Content Strategist</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Content mapping, development, organization</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Copy editing</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Communication strategy</a:t>
              </a:r>
            </a:p>
          </p:txBody>
        </p:sp>
      </p:grpSp>
      <p:grpSp>
        <p:nvGrpSpPr>
          <p:cNvPr id="7" name="Group 6">
            <a:extLst>
              <a:ext uri="{FF2B5EF4-FFF2-40B4-BE49-F238E27FC236}">
                <a16:creationId xmlns:a16="http://schemas.microsoft.com/office/drawing/2014/main" id="{B80EA604-AEE2-2047-AB14-7C1BD900BD01}"/>
              </a:ext>
            </a:extLst>
          </p:cNvPr>
          <p:cNvGrpSpPr/>
          <p:nvPr/>
        </p:nvGrpSpPr>
        <p:grpSpPr>
          <a:xfrm>
            <a:off x="6318706" y="2798833"/>
            <a:ext cx="2387937" cy="2675907"/>
            <a:chOff x="5750726" y="2798833"/>
            <a:chExt cx="2387937" cy="2675907"/>
          </a:xfrm>
        </p:grpSpPr>
        <p:sp>
          <p:nvSpPr>
            <p:cNvPr id="13" name="object 4">
              <a:extLst>
                <a:ext uri="{FF2B5EF4-FFF2-40B4-BE49-F238E27FC236}">
                  <a16:creationId xmlns:a16="http://schemas.microsoft.com/office/drawing/2014/main" id="{926E5BD0-42D1-9849-8193-90C8CF4FDFF3}"/>
                </a:ext>
              </a:extLst>
            </p:cNvPr>
            <p:cNvSpPr txBox="1"/>
            <p:nvPr/>
          </p:nvSpPr>
          <p:spPr>
            <a:xfrm>
              <a:off x="5750726" y="2798833"/>
              <a:ext cx="2372384" cy="1321387"/>
            </a:xfrm>
            <a:prstGeom prst="rect">
              <a:avLst/>
            </a:prstGeom>
          </p:spPr>
          <p:txBody>
            <a:bodyPr vert="horz" wrap="square" lIns="0" tIns="0" rIns="0" bIns="0" rtlCol="0">
              <a:spAutoFit/>
            </a:bodyPr>
            <a:lstStyle/>
            <a:p>
              <a:pPr marL="12700" lvl="0">
                <a:lnSpc>
                  <a:spcPct val="85000"/>
                </a:lnSpc>
              </a:pPr>
              <a:r>
                <a:rPr lang="en-US" b="1" dirty="0">
                  <a:ea typeface="Chronicle Display Black" charset="0"/>
                  <a:cs typeface="Chronicle Display Black" charset="0"/>
                </a:rPr>
                <a:t>Visual Designer</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User interfaces</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Brand strategy</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Style Tiles and guide</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Color theory, Typography, Accessibility</a:t>
              </a:r>
            </a:p>
          </p:txBody>
        </p:sp>
        <p:sp>
          <p:nvSpPr>
            <p:cNvPr id="24" name="object 4">
              <a:extLst>
                <a:ext uri="{FF2B5EF4-FFF2-40B4-BE49-F238E27FC236}">
                  <a16:creationId xmlns:a16="http://schemas.microsoft.com/office/drawing/2014/main" id="{853B1BFD-F93E-C44C-8F11-1FBB2F34159A}"/>
                </a:ext>
              </a:extLst>
            </p:cNvPr>
            <p:cNvSpPr txBox="1"/>
            <p:nvPr/>
          </p:nvSpPr>
          <p:spPr>
            <a:xfrm>
              <a:off x="5766279" y="4579110"/>
              <a:ext cx="2372384" cy="895630"/>
            </a:xfrm>
            <a:prstGeom prst="rect">
              <a:avLst/>
            </a:prstGeom>
          </p:spPr>
          <p:txBody>
            <a:bodyPr vert="horz" wrap="square" lIns="0" tIns="0" rIns="0" bIns="0" rtlCol="0">
              <a:spAutoFit/>
            </a:bodyPr>
            <a:lstStyle/>
            <a:p>
              <a:pPr marL="12700" lvl="0">
                <a:lnSpc>
                  <a:spcPct val="85000"/>
                </a:lnSpc>
              </a:pPr>
              <a:r>
                <a:rPr lang="en-US" b="1" dirty="0">
                  <a:ea typeface="Chronicle Display Black" charset="0"/>
                  <a:cs typeface="Chronicle Display Black" charset="0"/>
                </a:rPr>
                <a:t>UX Strategist</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Assessment and Vision</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Objectives and planning</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Measurement and execution</a:t>
              </a:r>
            </a:p>
          </p:txBody>
        </p:sp>
      </p:grpSp>
      <p:sp>
        <p:nvSpPr>
          <p:cNvPr id="29" name="Text Placeholder 2">
            <a:extLst>
              <a:ext uri="{FF2B5EF4-FFF2-40B4-BE49-F238E27FC236}">
                <a16:creationId xmlns:a16="http://schemas.microsoft.com/office/drawing/2014/main" id="{3A6BFA0C-C09B-AF42-98AC-9460E8584BF5}"/>
              </a:ext>
            </a:extLst>
          </p:cNvPr>
          <p:cNvSpPr txBox="1">
            <a:spLocks/>
          </p:cNvSpPr>
          <p:nvPr/>
        </p:nvSpPr>
        <p:spPr>
          <a:xfrm>
            <a:off x="929953" y="1967895"/>
            <a:ext cx="10464897" cy="354163"/>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sz="16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85000"/>
              </a:lnSpc>
              <a:spcBef>
                <a:spcPts val="400"/>
              </a:spcBef>
            </a:pPr>
            <a:r>
              <a:rPr lang="en-US" sz="600" spc="30" dirty="0">
                <a:solidFill>
                  <a:schemeClr val="bg1">
                    <a:lumMod val="50000"/>
                  </a:schemeClr>
                </a:solidFill>
                <a:latin typeface="+mn-lt"/>
              </a:rPr>
              <a:t>Under the Umbrella of</a:t>
            </a:r>
          </a:p>
          <a:p>
            <a:pPr algn="ctr">
              <a:lnSpc>
                <a:spcPct val="85000"/>
              </a:lnSpc>
              <a:spcBef>
                <a:spcPts val="400"/>
              </a:spcBef>
            </a:pPr>
            <a:r>
              <a:rPr lang="en-US" sz="1000" dirty="0">
                <a:solidFill>
                  <a:schemeClr val="bg1">
                    <a:lumMod val="50000"/>
                  </a:schemeClr>
                </a:solidFill>
                <a:latin typeface="+mn-lt"/>
              </a:rPr>
              <a:t>User Experience Design</a:t>
            </a:r>
          </a:p>
        </p:txBody>
      </p:sp>
      <p:sp>
        <p:nvSpPr>
          <p:cNvPr id="30" name="Right Bracket 29">
            <a:extLst>
              <a:ext uri="{FF2B5EF4-FFF2-40B4-BE49-F238E27FC236}">
                <a16:creationId xmlns:a16="http://schemas.microsoft.com/office/drawing/2014/main" id="{BDCBFB13-CA8B-2D4F-A1DF-FE76E24A4E2B}"/>
              </a:ext>
            </a:extLst>
          </p:cNvPr>
          <p:cNvSpPr/>
          <p:nvPr/>
        </p:nvSpPr>
        <p:spPr>
          <a:xfrm rot="16200000">
            <a:off x="6129661" y="-2868542"/>
            <a:ext cx="45719" cy="10484659"/>
          </a:xfrm>
          <a:prstGeom prst="rightBracket">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 Placeholder 11">
            <a:extLst>
              <a:ext uri="{FF2B5EF4-FFF2-40B4-BE49-F238E27FC236}">
                <a16:creationId xmlns:a16="http://schemas.microsoft.com/office/drawing/2014/main" id="{A07AE45B-38E1-6B4B-9B52-DC0357E88AFE}"/>
              </a:ext>
            </a:extLst>
          </p:cNvPr>
          <p:cNvSpPr txBox="1">
            <a:spLocks/>
          </p:cNvSpPr>
          <p:nvPr/>
        </p:nvSpPr>
        <p:spPr>
          <a:xfrm>
            <a:off x="914971" y="466344"/>
            <a:ext cx="3355848" cy="203200"/>
          </a:xfrm>
          <a:prstGeom prst="rect">
            <a:avLst/>
          </a:prstGeom>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b="1" kern="0" cap="all" spc="250" dirty="0">
                <a:solidFill>
                  <a:schemeClr val="accent5">
                    <a:lumMod val="60000"/>
                    <a:lumOff val="40000"/>
                  </a:schemeClr>
                </a:solidFill>
              </a:rPr>
              <a:t>Defining </a:t>
            </a:r>
            <a:r>
              <a:rPr lang="en-US" sz="900" b="1" kern="0" cap="all" spc="250" dirty="0" err="1">
                <a:solidFill>
                  <a:schemeClr val="accent5">
                    <a:lumMod val="60000"/>
                    <a:lumOff val="40000"/>
                  </a:schemeClr>
                </a:solidFill>
              </a:rPr>
              <a:t>ux</a:t>
            </a:r>
            <a:r>
              <a:rPr lang="en-US" sz="900" b="1" kern="0" cap="all" spc="250" dirty="0">
                <a:solidFill>
                  <a:schemeClr val="accent5">
                    <a:lumMod val="60000"/>
                    <a:lumOff val="40000"/>
                  </a:schemeClr>
                </a:solidFill>
              </a:rPr>
              <a:t> design</a:t>
            </a:r>
            <a:endParaRPr lang="en-US" dirty="0"/>
          </a:p>
        </p:txBody>
      </p:sp>
      <p:sp>
        <p:nvSpPr>
          <p:cNvPr id="35" name="TextBox 34">
            <a:extLst>
              <a:ext uri="{FF2B5EF4-FFF2-40B4-BE49-F238E27FC236}">
                <a16:creationId xmlns:a16="http://schemas.microsoft.com/office/drawing/2014/main" id="{9DC9E9D3-4FDB-8B47-A218-FC64618711DC}"/>
              </a:ext>
            </a:extLst>
          </p:cNvPr>
          <p:cNvSpPr txBox="1"/>
          <p:nvPr/>
        </p:nvSpPr>
        <p:spPr>
          <a:xfrm>
            <a:off x="834465" y="2011676"/>
            <a:ext cx="1042220" cy="276999"/>
          </a:xfrm>
          <a:prstGeom prst="rect">
            <a:avLst/>
          </a:prstGeom>
          <a:noFill/>
        </p:spPr>
        <p:txBody>
          <a:bodyPr wrap="square" rtlCol="0">
            <a:spAutoFit/>
          </a:bodyPr>
          <a:lstStyle/>
          <a:p>
            <a:r>
              <a:rPr lang="en-US" sz="1200" b="1" dirty="0">
                <a:solidFill>
                  <a:schemeClr val="accent3"/>
                </a:solidFill>
              </a:rPr>
              <a:t>Josh</a:t>
            </a:r>
          </a:p>
        </p:txBody>
      </p:sp>
      <p:sp>
        <p:nvSpPr>
          <p:cNvPr id="27" name="Oval 26">
            <a:extLst>
              <a:ext uri="{FF2B5EF4-FFF2-40B4-BE49-F238E27FC236}">
                <a16:creationId xmlns:a16="http://schemas.microsoft.com/office/drawing/2014/main" id="{0F6E652B-3D5A-E04C-AED0-9451E256E82A}"/>
              </a:ext>
            </a:extLst>
          </p:cNvPr>
          <p:cNvSpPr/>
          <p:nvPr/>
        </p:nvSpPr>
        <p:spPr>
          <a:xfrm>
            <a:off x="8972729" y="4129315"/>
            <a:ext cx="1995273" cy="1995273"/>
          </a:xfrm>
          <a:prstGeom prst="ellipse">
            <a:avLst/>
          </a:prstGeom>
          <a:no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7921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241D5B44-38CA-EA4A-821A-9A5608FBC320}"/>
              </a:ext>
            </a:extLst>
          </p:cNvPr>
          <p:cNvSpPr/>
          <p:nvPr/>
        </p:nvSpPr>
        <p:spPr>
          <a:xfrm>
            <a:off x="874541" y="2444705"/>
            <a:ext cx="1995273" cy="1995273"/>
          </a:xfrm>
          <a:prstGeom prst="ellipse">
            <a:avLst/>
          </a:prstGeom>
          <a:no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7460D2B-A40C-BB43-9A9B-A48BC9794CCC}"/>
              </a:ext>
            </a:extLst>
          </p:cNvPr>
          <p:cNvSpPr/>
          <p:nvPr/>
        </p:nvSpPr>
        <p:spPr>
          <a:xfrm>
            <a:off x="8972730" y="2466080"/>
            <a:ext cx="1995273" cy="1995273"/>
          </a:xfrm>
          <a:prstGeom prst="ellipse">
            <a:avLst/>
          </a:prstGeom>
          <a:no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14400" y="694944"/>
            <a:ext cx="3174715" cy="594360"/>
          </a:xfrm>
        </p:spPr>
        <p:txBody>
          <a:bodyPr/>
          <a:lstStyle/>
          <a:p>
            <a:r>
              <a:rPr lang="en-US" b="1" dirty="0"/>
              <a:t>UX Roles</a:t>
            </a:r>
          </a:p>
        </p:txBody>
      </p:sp>
      <p:sp>
        <p:nvSpPr>
          <p:cNvPr id="22" name="Text Placeholder 2">
            <a:extLst>
              <a:ext uri="{FF2B5EF4-FFF2-40B4-BE49-F238E27FC236}">
                <a16:creationId xmlns:a16="http://schemas.microsoft.com/office/drawing/2014/main" id="{22CC4F9C-AD4C-5B42-92F3-B53FE7E2B247}"/>
              </a:ext>
            </a:extLst>
          </p:cNvPr>
          <p:cNvSpPr txBox="1">
            <a:spLocks/>
          </p:cNvSpPr>
          <p:nvPr/>
        </p:nvSpPr>
        <p:spPr>
          <a:xfrm>
            <a:off x="914720" y="1353312"/>
            <a:ext cx="4603211" cy="47548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lang="en-US" sz="12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latin typeface="Cousine" panose="02070409020205020404" pitchFamily="49" charset="0"/>
                <a:cs typeface="Cousine" panose="02070409020205020404" pitchFamily="49" charset="0"/>
              </a:rPr>
              <a:t>UX is an umbrella term which contains several implicit skills/positions on a team</a:t>
            </a:r>
          </a:p>
        </p:txBody>
      </p:sp>
      <p:grpSp>
        <p:nvGrpSpPr>
          <p:cNvPr id="8" name="Group 7">
            <a:extLst>
              <a:ext uri="{FF2B5EF4-FFF2-40B4-BE49-F238E27FC236}">
                <a16:creationId xmlns:a16="http://schemas.microsoft.com/office/drawing/2014/main" id="{6227C7B5-31DF-164D-95E1-AF77D2E2876D}"/>
              </a:ext>
            </a:extLst>
          </p:cNvPr>
          <p:cNvGrpSpPr/>
          <p:nvPr/>
        </p:nvGrpSpPr>
        <p:grpSpPr>
          <a:xfrm>
            <a:off x="9020858" y="2798833"/>
            <a:ext cx="2389928" cy="2875962"/>
            <a:chOff x="8162729" y="2798833"/>
            <a:chExt cx="2389928" cy="2875962"/>
          </a:xfrm>
        </p:grpSpPr>
        <p:sp>
          <p:nvSpPr>
            <p:cNvPr id="14" name="object 4">
              <a:extLst>
                <a:ext uri="{FF2B5EF4-FFF2-40B4-BE49-F238E27FC236}">
                  <a16:creationId xmlns:a16="http://schemas.microsoft.com/office/drawing/2014/main" id="{669270C1-78F7-A440-8C3E-23052303F5AC}"/>
                </a:ext>
              </a:extLst>
            </p:cNvPr>
            <p:cNvSpPr txBox="1"/>
            <p:nvPr/>
          </p:nvSpPr>
          <p:spPr>
            <a:xfrm>
              <a:off x="8164337" y="2798833"/>
              <a:ext cx="2372384" cy="1295739"/>
            </a:xfrm>
            <a:prstGeom prst="rect">
              <a:avLst/>
            </a:prstGeom>
          </p:spPr>
          <p:txBody>
            <a:bodyPr vert="horz" wrap="square" lIns="0" tIns="0" rIns="0" bIns="0" rtlCol="0">
              <a:spAutoFit/>
            </a:bodyPr>
            <a:lstStyle/>
            <a:p>
              <a:pPr marL="12700" lvl="0">
                <a:lnSpc>
                  <a:spcPct val="85000"/>
                </a:lnSpc>
              </a:pPr>
              <a:r>
                <a:rPr lang="en-US" b="1" dirty="0">
                  <a:ea typeface="Chronicle Display Black" charset="0"/>
                  <a:cs typeface="Chronicle Display Black" charset="0"/>
                </a:rPr>
                <a:t>Front-end Dev.</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Code to implement design (from visual and interaction designers)</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Front-end frameworks, HTML, JS, CSS, etc.</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Native OS features</a:t>
              </a:r>
            </a:p>
          </p:txBody>
        </p:sp>
        <p:sp>
          <p:nvSpPr>
            <p:cNvPr id="16" name="object 4">
              <a:extLst>
                <a:ext uri="{FF2B5EF4-FFF2-40B4-BE49-F238E27FC236}">
                  <a16:creationId xmlns:a16="http://schemas.microsoft.com/office/drawing/2014/main" id="{3028A070-B844-1D47-AC8D-9FAA603719F7}"/>
                </a:ext>
              </a:extLst>
            </p:cNvPr>
            <p:cNvSpPr txBox="1"/>
            <p:nvPr/>
          </p:nvSpPr>
          <p:spPr>
            <a:xfrm>
              <a:off x="8162729" y="4579110"/>
              <a:ext cx="2389928" cy="1095685"/>
            </a:xfrm>
            <a:prstGeom prst="rect">
              <a:avLst/>
            </a:prstGeom>
          </p:spPr>
          <p:txBody>
            <a:bodyPr vert="horz" wrap="square" lIns="0" tIns="0" rIns="0" bIns="0" rtlCol="0">
              <a:spAutoFit/>
            </a:bodyPr>
            <a:lstStyle/>
            <a:p>
              <a:pPr marL="12700" lvl="0">
                <a:lnSpc>
                  <a:spcPct val="85000"/>
                </a:lnSpc>
              </a:pPr>
              <a:r>
                <a:rPr lang="en-US" b="1" dirty="0">
                  <a:ea typeface="Chronicle Display Black" charset="0"/>
                  <a:cs typeface="Chronicle Display Black" charset="0"/>
                </a:rPr>
                <a:t>Interaction Designer</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Interaction modeling</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Mental modeling</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Storyboards, journey maps, wireframes, user interfaces. </a:t>
              </a:r>
            </a:p>
          </p:txBody>
        </p:sp>
      </p:grpSp>
      <p:grpSp>
        <p:nvGrpSpPr>
          <p:cNvPr id="4" name="Group 3">
            <a:extLst>
              <a:ext uri="{FF2B5EF4-FFF2-40B4-BE49-F238E27FC236}">
                <a16:creationId xmlns:a16="http://schemas.microsoft.com/office/drawing/2014/main" id="{CB8FBF55-F408-9640-9FD5-026C42F5BD41}"/>
              </a:ext>
            </a:extLst>
          </p:cNvPr>
          <p:cNvGrpSpPr/>
          <p:nvPr/>
        </p:nvGrpSpPr>
        <p:grpSpPr>
          <a:xfrm>
            <a:off x="914400" y="2798833"/>
            <a:ext cx="2387937" cy="2875962"/>
            <a:chOff x="914400" y="2798833"/>
            <a:chExt cx="2387937" cy="2875962"/>
          </a:xfrm>
        </p:grpSpPr>
        <p:sp>
          <p:nvSpPr>
            <p:cNvPr id="11" name="object 4">
              <a:extLst>
                <a:ext uri="{FF2B5EF4-FFF2-40B4-BE49-F238E27FC236}">
                  <a16:creationId xmlns:a16="http://schemas.microsoft.com/office/drawing/2014/main" id="{B3D9BC57-FD75-A34C-A737-F62334004518}"/>
                </a:ext>
              </a:extLst>
            </p:cNvPr>
            <p:cNvSpPr txBox="1"/>
            <p:nvPr/>
          </p:nvSpPr>
          <p:spPr>
            <a:xfrm>
              <a:off x="914400" y="2798833"/>
              <a:ext cx="2372384" cy="1287019"/>
            </a:xfrm>
            <a:prstGeom prst="rect">
              <a:avLst/>
            </a:prstGeom>
          </p:spPr>
          <p:txBody>
            <a:bodyPr vert="horz" wrap="square" lIns="0" tIns="0" rIns="0" bIns="0" rtlCol="0">
              <a:spAutoFit/>
            </a:bodyPr>
            <a:lstStyle/>
            <a:p>
              <a:pPr marL="12700">
                <a:lnSpc>
                  <a:spcPct val="85000"/>
                </a:lnSpc>
              </a:pPr>
              <a:r>
                <a:rPr lang="en-US" b="1" dirty="0">
                  <a:ea typeface="Chronicle Display Black" charset="0"/>
                  <a:cs typeface="Chronicle Display Black" charset="0"/>
                </a:rPr>
                <a:t>User Researcher</a:t>
              </a:r>
            </a:p>
            <a:p>
              <a:pPr marL="184150" marR="117475" indent="-171450">
                <a:spcBef>
                  <a:spcPts val="200"/>
                </a:spcBef>
                <a:buFont typeface="Arial" panose="020B0604020202020204" pitchFamily="34" charset="0"/>
                <a:buChar char="•"/>
              </a:pPr>
              <a:r>
                <a:rPr lang="en-US" sz="1000" dirty="0">
                  <a:ea typeface="Open Sans" charset="0"/>
                  <a:cs typeface="Open Sans" charset="0"/>
                </a:rPr>
                <a:t>Owns research strategy</a:t>
              </a:r>
            </a:p>
            <a:p>
              <a:pPr marL="184150" marR="117475" indent="-171450">
                <a:spcBef>
                  <a:spcPts val="200"/>
                </a:spcBef>
                <a:buFont typeface="Arial" panose="020B0604020202020204" pitchFamily="34" charset="0"/>
                <a:buChar char="•"/>
              </a:pPr>
              <a:r>
                <a:rPr lang="en-US" sz="1000" dirty="0">
                  <a:ea typeface="Open Sans" charset="0"/>
                  <a:cs typeface="Open Sans" charset="0"/>
                </a:rPr>
                <a:t>Conducts usability studies, interviews, surveys</a:t>
              </a:r>
            </a:p>
            <a:p>
              <a:pPr marL="184150" marR="117475" indent="-171450">
                <a:spcBef>
                  <a:spcPts val="200"/>
                </a:spcBef>
                <a:buFont typeface="Arial" panose="020B0604020202020204" pitchFamily="34" charset="0"/>
                <a:buChar char="•"/>
              </a:pPr>
              <a:r>
                <a:rPr lang="en-US" sz="1000" dirty="0">
                  <a:ea typeface="Open Sans" charset="0"/>
                  <a:cs typeface="Open Sans" charset="0"/>
                </a:rPr>
                <a:t>Performs heuristic evaluations</a:t>
              </a:r>
            </a:p>
            <a:p>
              <a:pPr marL="184150" marR="117475" indent="-171450">
                <a:spcBef>
                  <a:spcPts val="200"/>
                </a:spcBef>
                <a:buFont typeface="Arial" panose="020B0604020202020204" pitchFamily="34" charset="0"/>
                <a:buChar char="•"/>
              </a:pPr>
              <a:r>
                <a:rPr lang="en-US" sz="1000" dirty="0">
                  <a:ea typeface="Open Sans" charset="0"/>
                  <a:cs typeface="Open Sans" charset="0"/>
                </a:rPr>
                <a:t>Builds personas, journey maps</a:t>
              </a:r>
            </a:p>
            <a:p>
              <a:pPr marL="184150" marR="117475" indent="-171450">
                <a:spcBef>
                  <a:spcPts val="200"/>
                </a:spcBef>
                <a:buFont typeface="Arial" panose="020B0604020202020204" pitchFamily="34" charset="0"/>
                <a:buChar char="•"/>
              </a:pPr>
              <a:r>
                <a:rPr lang="en-US" sz="1000" dirty="0">
                  <a:ea typeface="Open Sans" charset="0"/>
                  <a:cs typeface="Open Sans" charset="0"/>
                </a:rPr>
                <a:t>Represents Voice of Customer</a:t>
              </a:r>
            </a:p>
          </p:txBody>
        </p:sp>
        <p:sp>
          <p:nvSpPr>
            <p:cNvPr id="17" name="object 4">
              <a:extLst>
                <a:ext uri="{FF2B5EF4-FFF2-40B4-BE49-F238E27FC236}">
                  <a16:creationId xmlns:a16="http://schemas.microsoft.com/office/drawing/2014/main" id="{C69257FB-2C3D-3D41-BBD4-4DA9EF36CA63}"/>
                </a:ext>
              </a:extLst>
            </p:cNvPr>
            <p:cNvSpPr txBox="1"/>
            <p:nvPr/>
          </p:nvSpPr>
          <p:spPr>
            <a:xfrm>
              <a:off x="929953" y="4579110"/>
              <a:ext cx="2372384" cy="1095685"/>
            </a:xfrm>
            <a:prstGeom prst="rect">
              <a:avLst/>
            </a:prstGeom>
          </p:spPr>
          <p:txBody>
            <a:bodyPr vert="horz" wrap="square" lIns="0" tIns="0" rIns="0" bIns="0" rtlCol="0">
              <a:spAutoFit/>
            </a:bodyPr>
            <a:lstStyle/>
            <a:p>
              <a:pPr marL="12700">
                <a:lnSpc>
                  <a:spcPct val="85000"/>
                </a:lnSpc>
              </a:pPr>
              <a:r>
                <a:rPr lang="en-US" b="1" dirty="0">
                  <a:ea typeface="Chronicle Display Black" charset="0"/>
                  <a:cs typeface="Chronicle Display Black" charset="0"/>
                </a:rPr>
                <a:t>Info. Architect</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Person-logical architectures</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Navigation, organization, and search schemas</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Data/info. taxonomies</a:t>
              </a:r>
            </a:p>
          </p:txBody>
        </p:sp>
      </p:grpSp>
      <p:grpSp>
        <p:nvGrpSpPr>
          <p:cNvPr id="6" name="Group 5">
            <a:extLst>
              <a:ext uri="{FF2B5EF4-FFF2-40B4-BE49-F238E27FC236}">
                <a16:creationId xmlns:a16="http://schemas.microsoft.com/office/drawing/2014/main" id="{0E8C589B-E0F5-C940-AFE8-40685702DFC9}"/>
              </a:ext>
            </a:extLst>
          </p:cNvPr>
          <p:cNvGrpSpPr/>
          <p:nvPr/>
        </p:nvGrpSpPr>
        <p:grpSpPr>
          <a:xfrm>
            <a:off x="3616553" y="2798833"/>
            <a:ext cx="2686600" cy="2875962"/>
            <a:chOff x="3312336" y="2798833"/>
            <a:chExt cx="2686600" cy="2875962"/>
          </a:xfrm>
        </p:grpSpPr>
        <p:sp>
          <p:nvSpPr>
            <p:cNvPr id="12" name="object 4">
              <a:extLst>
                <a:ext uri="{FF2B5EF4-FFF2-40B4-BE49-F238E27FC236}">
                  <a16:creationId xmlns:a16="http://schemas.microsoft.com/office/drawing/2014/main" id="{54989723-68C1-C34F-86B5-7BA860D92E46}"/>
                </a:ext>
              </a:extLst>
            </p:cNvPr>
            <p:cNvSpPr txBox="1"/>
            <p:nvPr/>
          </p:nvSpPr>
          <p:spPr>
            <a:xfrm>
              <a:off x="3312336" y="2798833"/>
              <a:ext cx="2686600" cy="1321387"/>
            </a:xfrm>
            <a:prstGeom prst="rect">
              <a:avLst/>
            </a:prstGeom>
          </p:spPr>
          <p:txBody>
            <a:bodyPr vert="horz" wrap="square" lIns="0" tIns="0" rIns="0" bIns="0" rtlCol="0">
              <a:spAutoFit/>
            </a:bodyPr>
            <a:lstStyle/>
            <a:p>
              <a:pPr marL="12700">
                <a:lnSpc>
                  <a:spcPct val="85000"/>
                </a:lnSpc>
              </a:pPr>
              <a:r>
                <a:rPr lang="en-US" b="1" dirty="0">
                  <a:ea typeface="Chronicle Display Black" charset="0"/>
                  <a:cs typeface="Chronicle Display Black" charset="0"/>
                </a:rPr>
                <a:t>Business Analyst</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Understands business strategy, objectives</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Articulates/clarifies business objectives</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Ensures business value is defined</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Represents Voice of Business </a:t>
              </a:r>
            </a:p>
          </p:txBody>
        </p:sp>
        <p:sp>
          <p:nvSpPr>
            <p:cNvPr id="23" name="object 4">
              <a:extLst>
                <a:ext uri="{FF2B5EF4-FFF2-40B4-BE49-F238E27FC236}">
                  <a16:creationId xmlns:a16="http://schemas.microsoft.com/office/drawing/2014/main" id="{CBC1D0E5-E526-864D-B19F-2BB405779DF9}"/>
                </a:ext>
              </a:extLst>
            </p:cNvPr>
            <p:cNvSpPr txBox="1"/>
            <p:nvPr/>
          </p:nvSpPr>
          <p:spPr>
            <a:xfrm>
              <a:off x="3327888" y="4579110"/>
              <a:ext cx="2497761" cy="1095685"/>
            </a:xfrm>
            <a:prstGeom prst="rect">
              <a:avLst/>
            </a:prstGeom>
          </p:spPr>
          <p:txBody>
            <a:bodyPr vert="horz" wrap="square" lIns="0" tIns="0" rIns="0" bIns="0" rtlCol="0">
              <a:spAutoFit/>
            </a:bodyPr>
            <a:lstStyle/>
            <a:p>
              <a:pPr marL="12700">
                <a:lnSpc>
                  <a:spcPct val="85000"/>
                </a:lnSpc>
              </a:pPr>
              <a:r>
                <a:rPr lang="en-US" b="1" dirty="0">
                  <a:ea typeface="Chronicle Display Black" charset="0"/>
                  <a:cs typeface="Chronicle Display Black" charset="0"/>
                </a:rPr>
                <a:t>Content Strategist</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Content mapping, development, organization</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Copy editing</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Communication strategy</a:t>
              </a:r>
            </a:p>
          </p:txBody>
        </p:sp>
      </p:grpSp>
      <p:grpSp>
        <p:nvGrpSpPr>
          <p:cNvPr id="7" name="Group 6">
            <a:extLst>
              <a:ext uri="{FF2B5EF4-FFF2-40B4-BE49-F238E27FC236}">
                <a16:creationId xmlns:a16="http://schemas.microsoft.com/office/drawing/2014/main" id="{B80EA604-AEE2-2047-AB14-7C1BD900BD01}"/>
              </a:ext>
            </a:extLst>
          </p:cNvPr>
          <p:cNvGrpSpPr/>
          <p:nvPr/>
        </p:nvGrpSpPr>
        <p:grpSpPr>
          <a:xfrm>
            <a:off x="6318706" y="2798833"/>
            <a:ext cx="2387937" cy="2675907"/>
            <a:chOff x="5750726" y="2798833"/>
            <a:chExt cx="2387937" cy="2675907"/>
          </a:xfrm>
        </p:grpSpPr>
        <p:sp>
          <p:nvSpPr>
            <p:cNvPr id="13" name="object 4">
              <a:extLst>
                <a:ext uri="{FF2B5EF4-FFF2-40B4-BE49-F238E27FC236}">
                  <a16:creationId xmlns:a16="http://schemas.microsoft.com/office/drawing/2014/main" id="{926E5BD0-42D1-9849-8193-90C8CF4FDFF3}"/>
                </a:ext>
              </a:extLst>
            </p:cNvPr>
            <p:cNvSpPr txBox="1"/>
            <p:nvPr/>
          </p:nvSpPr>
          <p:spPr>
            <a:xfrm>
              <a:off x="5750726" y="2798833"/>
              <a:ext cx="2372384" cy="1321387"/>
            </a:xfrm>
            <a:prstGeom prst="rect">
              <a:avLst/>
            </a:prstGeom>
          </p:spPr>
          <p:txBody>
            <a:bodyPr vert="horz" wrap="square" lIns="0" tIns="0" rIns="0" bIns="0" rtlCol="0">
              <a:spAutoFit/>
            </a:bodyPr>
            <a:lstStyle/>
            <a:p>
              <a:pPr marL="12700" lvl="0">
                <a:lnSpc>
                  <a:spcPct val="85000"/>
                </a:lnSpc>
              </a:pPr>
              <a:r>
                <a:rPr lang="en-US" b="1" dirty="0">
                  <a:ea typeface="Chronicle Display Black" charset="0"/>
                  <a:cs typeface="Chronicle Display Black" charset="0"/>
                </a:rPr>
                <a:t>Visual Designer</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User interfaces</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Brand strategy</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Style Tiles and guide</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Color theory, Typography, Accessibility</a:t>
              </a:r>
            </a:p>
          </p:txBody>
        </p:sp>
        <p:sp>
          <p:nvSpPr>
            <p:cNvPr id="24" name="object 4">
              <a:extLst>
                <a:ext uri="{FF2B5EF4-FFF2-40B4-BE49-F238E27FC236}">
                  <a16:creationId xmlns:a16="http://schemas.microsoft.com/office/drawing/2014/main" id="{853B1BFD-F93E-C44C-8F11-1FBB2F34159A}"/>
                </a:ext>
              </a:extLst>
            </p:cNvPr>
            <p:cNvSpPr txBox="1"/>
            <p:nvPr/>
          </p:nvSpPr>
          <p:spPr>
            <a:xfrm>
              <a:off x="5766279" y="4579110"/>
              <a:ext cx="2372384" cy="895630"/>
            </a:xfrm>
            <a:prstGeom prst="rect">
              <a:avLst/>
            </a:prstGeom>
          </p:spPr>
          <p:txBody>
            <a:bodyPr vert="horz" wrap="square" lIns="0" tIns="0" rIns="0" bIns="0" rtlCol="0">
              <a:spAutoFit/>
            </a:bodyPr>
            <a:lstStyle/>
            <a:p>
              <a:pPr marL="12700" lvl="0">
                <a:lnSpc>
                  <a:spcPct val="85000"/>
                </a:lnSpc>
              </a:pPr>
              <a:r>
                <a:rPr lang="en-US" b="1" dirty="0">
                  <a:ea typeface="Chronicle Display Black" charset="0"/>
                  <a:cs typeface="Chronicle Display Black" charset="0"/>
                </a:rPr>
                <a:t>UX Strategist</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Assessment and Vision</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Objectives and planning</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Measurement and execution</a:t>
              </a:r>
            </a:p>
          </p:txBody>
        </p:sp>
      </p:grpSp>
      <p:sp>
        <p:nvSpPr>
          <p:cNvPr id="29" name="Text Placeholder 2">
            <a:extLst>
              <a:ext uri="{FF2B5EF4-FFF2-40B4-BE49-F238E27FC236}">
                <a16:creationId xmlns:a16="http://schemas.microsoft.com/office/drawing/2014/main" id="{3A6BFA0C-C09B-AF42-98AC-9460E8584BF5}"/>
              </a:ext>
            </a:extLst>
          </p:cNvPr>
          <p:cNvSpPr txBox="1">
            <a:spLocks/>
          </p:cNvSpPr>
          <p:nvPr/>
        </p:nvSpPr>
        <p:spPr>
          <a:xfrm>
            <a:off x="929953" y="1967895"/>
            <a:ext cx="10464897" cy="354163"/>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sz="16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85000"/>
              </a:lnSpc>
              <a:spcBef>
                <a:spcPts val="400"/>
              </a:spcBef>
            </a:pPr>
            <a:r>
              <a:rPr lang="en-US" sz="600" spc="30" dirty="0">
                <a:solidFill>
                  <a:schemeClr val="bg1">
                    <a:lumMod val="50000"/>
                  </a:schemeClr>
                </a:solidFill>
                <a:latin typeface="+mn-lt"/>
              </a:rPr>
              <a:t>Under the Umbrella of</a:t>
            </a:r>
          </a:p>
          <a:p>
            <a:pPr algn="ctr">
              <a:lnSpc>
                <a:spcPct val="85000"/>
              </a:lnSpc>
              <a:spcBef>
                <a:spcPts val="400"/>
              </a:spcBef>
            </a:pPr>
            <a:r>
              <a:rPr lang="en-US" sz="1000" dirty="0">
                <a:solidFill>
                  <a:schemeClr val="bg1">
                    <a:lumMod val="50000"/>
                  </a:schemeClr>
                </a:solidFill>
                <a:latin typeface="+mn-lt"/>
              </a:rPr>
              <a:t>User Experience Design</a:t>
            </a:r>
          </a:p>
        </p:txBody>
      </p:sp>
      <p:sp>
        <p:nvSpPr>
          <p:cNvPr id="30" name="Right Bracket 29">
            <a:extLst>
              <a:ext uri="{FF2B5EF4-FFF2-40B4-BE49-F238E27FC236}">
                <a16:creationId xmlns:a16="http://schemas.microsoft.com/office/drawing/2014/main" id="{BDCBFB13-CA8B-2D4F-A1DF-FE76E24A4E2B}"/>
              </a:ext>
            </a:extLst>
          </p:cNvPr>
          <p:cNvSpPr/>
          <p:nvPr/>
        </p:nvSpPr>
        <p:spPr>
          <a:xfrm rot="16200000">
            <a:off x="6129661" y="-2868542"/>
            <a:ext cx="45719" cy="10484659"/>
          </a:xfrm>
          <a:prstGeom prst="rightBracket">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 Placeholder 11">
            <a:extLst>
              <a:ext uri="{FF2B5EF4-FFF2-40B4-BE49-F238E27FC236}">
                <a16:creationId xmlns:a16="http://schemas.microsoft.com/office/drawing/2014/main" id="{A07AE45B-38E1-6B4B-9B52-DC0357E88AFE}"/>
              </a:ext>
            </a:extLst>
          </p:cNvPr>
          <p:cNvSpPr txBox="1">
            <a:spLocks/>
          </p:cNvSpPr>
          <p:nvPr/>
        </p:nvSpPr>
        <p:spPr>
          <a:xfrm>
            <a:off x="914971" y="466344"/>
            <a:ext cx="3355848" cy="203200"/>
          </a:xfrm>
          <a:prstGeom prst="rect">
            <a:avLst/>
          </a:prstGeom>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b="1" kern="0" cap="all" spc="250" dirty="0">
                <a:solidFill>
                  <a:schemeClr val="accent5">
                    <a:lumMod val="60000"/>
                    <a:lumOff val="40000"/>
                  </a:schemeClr>
                </a:solidFill>
              </a:rPr>
              <a:t>Defining </a:t>
            </a:r>
            <a:r>
              <a:rPr lang="en-US" sz="900" b="1" kern="0" cap="all" spc="250" dirty="0" err="1">
                <a:solidFill>
                  <a:schemeClr val="accent5">
                    <a:lumMod val="60000"/>
                    <a:lumOff val="40000"/>
                  </a:schemeClr>
                </a:solidFill>
              </a:rPr>
              <a:t>ux</a:t>
            </a:r>
            <a:r>
              <a:rPr lang="en-US" sz="900" b="1" kern="0" cap="all" spc="250" dirty="0">
                <a:solidFill>
                  <a:schemeClr val="accent5">
                    <a:lumMod val="60000"/>
                    <a:lumOff val="40000"/>
                  </a:schemeClr>
                </a:solidFill>
              </a:rPr>
              <a:t> design</a:t>
            </a:r>
            <a:endParaRPr lang="en-US" dirty="0"/>
          </a:p>
        </p:txBody>
      </p:sp>
      <p:sp>
        <p:nvSpPr>
          <p:cNvPr id="35" name="TextBox 34">
            <a:extLst>
              <a:ext uri="{FF2B5EF4-FFF2-40B4-BE49-F238E27FC236}">
                <a16:creationId xmlns:a16="http://schemas.microsoft.com/office/drawing/2014/main" id="{9DC9E9D3-4FDB-8B47-A218-FC64618711DC}"/>
              </a:ext>
            </a:extLst>
          </p:cNvPr>
          <p:cNvSpPr txBox="1"/>
          <p:nvPr/>
        </p:nvSpPr>
        <p:spPr>
          <a:xfrm>
            <a:off x="834465" y="2011676"/>
            <a:ext cx="1042220" cy="276999"/>
          </a:xfrm>
          <a:prstGeom prst="rect">
            <a:avLst/>
          </a:prstGeom>
          <a:noFill/>
        </p:spPr>
        <p:txBody>
          <a:bodyPr wrap="square" rtlCol="0">
            <a:spAutoFit/>
          </a:bodyPr>
          <a:lstStyle/>
          <a:p>
            <a:r>
              <a:rPr lang="en-US" sz="1200" b="1" dirty="0">
                <a:solidFill>
                  <a:schemeClr val="accent3"/>
                </a:solidFill>
              </a:rPr>
              <a:t>Josh</a:t>
            </a:r>
          </a:p>
        </p:txBody>
      </p:sp>
      <p:sp>
        <p:nvSpPr>
          <p:cNvPr id="27" name="Oval 26">
            <a:extLst>
              <a:ext uri="{FF2B5EF4-FFF2-40B4-BE49-F238E27FC236}">
                <a16:creationId xmlns:a16="http://schemas.microsoft.com/office/drawing/2014/main" id="{0F6E652B-3D5A-E04C-AED0-9451E256E82A}"/>
              </a:ext>
            </a:extLst>
          </p:cNvPr>
          <p:cNvSpPr/>
          <p:nvPr/>
        </p:nvSpPr>
        <p:spPr>
          <a:xfrm>
            <a:off x="8972729" y="4129315"/>
            <a:ext cx="1995273" cy="1995273"/>
          </a:xfrm>
          <a:prstGeom prst="ellipse">
            <a:avLst/>
          </a:prstGeom>
          <a:no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439D0D05-BC80-414D-AB33-DFE859F67AE2}"/>
              </a:ext>
            </a:extLst>
          </p:cNvPr>
          <p:cNvSpPr txBox="1"/>
          <p:nvPr/>
        </p:nvSpPr>
        <p:spPr>
          <a:xfrm>
            <a:off x="1770935" y="2011676"/>
            <a:ext cx="1042220" cy="276999"/>
          </a:xfrm>
          <a:prstGeom prst="rect">
            <a:avLst/>
          </a:prstGeom>
          <a:noFill/>
        </p:spPr>
        <p:txBody>
          <a:bodyPr wrap="square" rtlCol="0">
            <a:spAutoFit/>
          </a:bodyPr>
          <a:lstStyle/>
          <a:p>
            <a:r>
              <a:rPr lang="en-US" sz="1200" b="1">
                <a:solidFill>
                  <a:schemeClr val="accent4"/>
                </a:solidFill>
              </a:rPr>
              <a:t>Kaitlin</a:t>
            </a:r>
            <a:endParaRPr lang="en-US" sz="1200" b="1" dirty="0">
              <a:solidFill>
                <a:schemeClr val="accent4"/>
              </a:solidFill>
            </a:endParaRPr>
          </a:p>
        </p:txBody>
      </p:sp>
      <p:sp>
        <p:nvSpPr>
          <p:cNvPr id="28" name="Oval 27">
            <a:extLst>
              <a:ext uri="{FF2B5EF4-FFF2-40B4-BE49-F238E27FC236}">
                <a16:creationId xmlns:a16="http://schemas.microsoft.com/office/drawing/2014/main" id="{0335529F-867E-884D-95B2-8E712CD62313}"/>
              </a:ext>
            </a:extLst>
          </p:cNvPr>
          <p:cNvSpPr/>
          <p:nvPr/>
        </p:nvSpPr>
        <p:spPr>
          <a:xfrm>
            <a:off x="709657" y="2444705"/>
            <a:ext cx="1995273" cy="1995273"/>
          </a:xfrm>
          <a:prstGeom prst="ellipse">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E66C30FA-8AB3-9842-93AC-3944526A9DA5}"/>
              </a:ext>
            </a:extLst>
          </p:cNvPr>
          <p:cNvSpPr/>
          <p:nvPr/>
        </p:nvSpPr>
        <p:spPr>
          <a:xfrm>
            <a:off x="6162401" y="4129315"/>
            <a:ext cx="1995273" cy="1995273"/>
          </a:xfrm>
          <a:prstGeom prst="ellipse">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C5FEB4E-7949-324B-B68A-4F0DA7E72918}"/>
              </a:ext>
            </a:extLst>
          </p:cNvPr>
          <p:cNvSpPr/>
          <p:nvPr/>
        </p:nvSpPr>
        <p:spPr>
          <a:xfrm>
            <a:off x="773298" y="4046221"/>
            <a:ext cx="1995273" cy="1995273"/>
          </a:xfrm>
          <a:prstGeom prst="ellipse">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8149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241D5B44-38CA-EA4A-821A-9A5608FBC320}"/>
              </a:ext>
            </a:extLst>
          </p:cNvPr>
          <p:cNvSpPr/>
          <p:nvPr/>
        </p:nvSpPr>
        <p:spPr>
          <a:xfrm>
            <a:off x="874541" y="2444705"/>
            <a:ext cx="1995273" cy="1995273"/>
          </a:xfrm>
          <a:prstGeom prst="ellipse">
            <a:avLst/>
          </a:prstGeom>
          <a:no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7460D2B-A40C-BB43-9A9B-A48BC9794CCC}"/>
              </a:ext>
            </a:extLst>
          </p:cNvPr>
          <p:cNvSpPr/>
          <p:nvPr/>
        </p:nvSpPr>
        <p:spPr>
          <a:xfrm>
            <a:off x="8972730" y="2466080"/>
            <a:ext cx="1995273" cy="1995273"/>
          </a:xfrm>
          <a:prstGeom prst="ellipse">
            <a:avLst/>
          </a:prstGeom>
          <a:no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14400" y="694944"/>
            <a:ext cx="3174715" cy="594360"/>
          </a:xfrm>
        </p:spPr>
        <p:txBody>
          <a:bodyPr/>
          <a:lstStyle/>
          <a:p>
            <a:r>
              <a:rPr lang="en-US" b="1" dirty="0"/>
              <a:t>UX Roles</a:t>
            </a:r>
          </a:p>
        </p:txBody>
      </p:sp>
      <p:sp>
        <p:nvSpPr>
          <p:cNvPr id="22" name="Text Placeholder 2">
            <a:extLst>
              <a:ext uri="{FF2B5EF4-FFF2-40B4-BE49-F238E27FC236}">
                <a16:creationId xmlns:a16="http://schemas.microsoft.com/office/drawing/2014/main" id="{22CC4F9C-AD4C-5B42-92F3-B53FE7E2B247}"/>
              </a:ext>
            </a:extLst>
          </p:cNvPr>
          <p:cNvSpPr txBox="1">
            <a:spLocks/>
          </p:cNvSpPr>
          <p:nvPr/>
        </p:nvSpPr>
        <p:spPr>
          <a:xfrm>
            <a:off x="914720" y="1353312"/>
            <a:ext cx="4603211" cy="47548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lang="en-US" sz="12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latin typeface="Cousine" panose="02070409020205020404" pitchFamily="49" charset="0"/>
                <a:cs typeface="Cousine" panose="02070409020205020404" pitchFamily="49" charset="0"/>
              </a:rPr>
              <a:t>UX is an umbrella term which contains several implicit skills/positions on a team</a:t>
            </a:r>
          </a:p>
        </p:txBody>
      </p:sp>
      <p:grpSp>
        <p:nvGrpSpPr>
          <p:cNvPr id="8" name="Group 7">
            <a:extLst>
              <a:ext uri="{FF2B5EF4-FFF2-40B4-BE49-F238E27FC236}">
                <a16:creationId xmlns:a16="http://schemas.microsoft.com/office/drawing/2014/main" id="{6227C7B5-31DF-164D-95E1-AF77D2E2876D}"/>
              </a:ext>
            </a:extLst>
          </p:cNvPr>
          <p:cNvGrpSpPr/>
          <p:nvPr/>
        </p:nvGrpSpPr>
        <p:grpSpPr>
          <a:xfrm>
            <a:off x="9020858" y="2798833"/>
            <a:ext cx="2389928" cy="2875962"/>
            <a:chOff x="8162729" y="2798833"/>
            <a:chExt cx="2389928" cy="2875962"/>
          </a:xfrm>
        </p:grpSpPr>
        <p:sp>
          <p:nvSpPr>
            <p:cNvPr id="14" name="object 4">
              <a:extLst>
                <a:ext uri="{FF2B5EF4-FFF2-40B4-BE49-F238E27FC236}">
                  <a16:creationId xmlns:a16="http://schemas.microsoft.com/office/drawing/2014/main" id="{669270C1-78F7-A440-8C3E-23052303F5AC}"/>
                </a:ext>
              </a:extLst>
            </p:cNvPr>
            <p:cNvSpPr txBox="1"/>
            <p:nvPr/>
          </p:nvSpPr>
          <p:spPr>
            <a:xfrm>
              <a:off x="8164337" y="2798833"/>
              <a:ext cx="2372384" cy="1295739"/>
            </a:xfrm>
            <a:prstGeom prst="rect">
              <a:avLst/>
            </a:prstGeom>
          </p:spPr>
          <p:txBody>
            <a:bodyPr vert="horz" wrap="square" lIns="0" tIns="0" rIns="0" bIns="0" rtlCol="0">
              <a:spAutoFit/>
            </a:bodyPr>
            <a:lstStyle/>
            <a:p>
              <a:pPr marL="12700" lvl="0">
                <a:lnSpc>
                  <a:spcPct val="85000"/>
                </a:lnSpc>
              </a:pPr>
              <a:r>
                <a:rPr lang="en-US" b="1" dirty="0">
                  <a:ea typeface="Chronicle Display Black" charset="0"/>
                  <a:cs typeface="Chronicle Display Black" charset="0"/>
                </a:rPr>
                <a:t>Front-end Dev.</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Code to implement design (from visual and interaction designers)</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Front-end frameworks, HTML, JS, CSS, etc.</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Native OS features</a:t>
              </a:r>
            </a:p>
          </p:txBody>
        </p:sp>
        <p:sp>
          <p:nvSpPr>
            <p:cNvPr id="16" name="object 4">
              <a:extLst>
                <a:ext uri="{FF2B5EF4-FFF2-40B4-BE49-F238E27FC236}">
                  <a16:creationId xmlns:a16="http://schemas.microsoft.com/office/drawing/2014/main" id="{3028A070-B844-1D47-AC8D-9FAA603719F7}"/>
                </a:ext>
              </a:extLst>
            </p:cNvPr>
            <p:cNvSpPr txBox="1"/>
            <p:nvPr/>
          </p:nvSpPr>
          <p:spPr>
            <a:xfrm>
              <a:off x="8162729" y="4579110"/>
              <a:ext cx="2389928" cy="1095685"/>
            </a:xfrm>
            <a:prstGeom prst="rect">
              <a:avLst/>
            </a:prstGeom>
          </p:spPr>
          <p:txBody>
            <a:bodyPr vert="horz" wrap="square" lIns="0" tIns="0" rIns="0" bIns="0" rtlCol="0">
              <a:spAutoFit/>
            </a:bodyPr>
            <a:lstStyle/>
            <a:p>
              <a:pPr marL="12700" lvl="0">
                <a:lnSpc>
                  <a:spcPct val="85000"/>
                </a:lnSpc>
              </a:pPr>
              <a:r>
                <a:rPr lang="en-US" b="1" dirty="0">
                  <a:ea typeface="Chronicle Display Black" charset="0"/>
                  <a:cs typeface="Chronicle Display Black" charset="0"/>
                </a:rPr>
                <a:t>Interaction Designer</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Interaction modeling</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Mental modeling</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Storyboards, journey maps, wireframes, user interfaces. </a:t>
              </a:r>
            </a:p>
          </p:txBody>
        </p:sp>
      </p:grpSp>
      <p:grpSp>
        <p:nvGrpSpPr>
          <p:cNvPr id="4" name="Group 3">
            <a:extLst>
              <a:ext uri="{FF2B5EF4-FFF2-40B4-BE49-F238E27FC236}">
                <a16:creationId xmlns:a16="http://schemas.microsoft.com/office/drawing/2014/main" id="{CB8FBF55-F408-9640-9FD5-026C42F5BD41}"/>
              </a:ext>
            </a:extLst>
          </p:cNvPr>
          <p:cNvGrpSpPr/>
          <p:nvPr/>
        </p:nvGrpSpPr>
        <p:grpSpPr>
          <a:xfrm>
            <a:off x="914400" y="2798833"/>
            <a:ext cx="2387937" cy="2875962"/>
            <a:chOff x="914400" y="2798833"/>
            <a:chExt cx="2387937" cy="2875962"/>
          </a:xfrm>
        </p:grpSpPr>
        <p:sp>
          <p:nvSpPr>
            <p:cNvPr id="11" name="object 4">
              <a:extLst>
                <a:ext uri="{FF2B5EF4-FFF2-40B4-BE49-F238E27FC236}">
                  <a16:creationId xmlns:a16="http://schemas.microsoft.com/office/drawing/2014/main" id="{B3D9BC57-FD75-A34C-A737-F62334004518}"/>
                </a:ext>
              </a:extLst>
            </p:cNvPr>
            <p:cNvSpPr txBox="1"/>
            <p:nvPr/>
          </p:nvSpPr>
          <p:spPr>
            <a:xfrm>
              <a:off x="914400" y="2798833"/>
              <a:ext cx="2372384" cy="1287019"/>
            </a:xfrm>
            <a:prstGeom prst="rect">
              <a:avLst/>
            </a:prstGeom>
          </p:spPr>
          <p:txBody>
            <a:bodyPr vert="horz" wrap="square" lIns="0" tIns="0" rIns="0" bIns="0" rtlCol="0">
              <a:spAutoFit/>
            </a:bodyPr>
            <a:lstStyle/>
            <a:p>
              <a:pPr marL="12700">
                <a:lnSpc>
                  <a:spcPct val="85000"/>
                </a:lnSpc>
              </a:pPr>
              <a:r>
                <a:rPr lang="en-US" b="1" dirty="0">
                  <a:ea typeface="Chronicle Display Black" charset="0"/>
                  <a:cs typeface="Chronicle Display Black" charset="0"/>
                </a:rPr>
                <a:t>User Researcher</a:t>
              </a:r>
            </a:p>
            <a:p>
              <a:pPr marL="184150" marR="117475" indent="-171450">
                <a:spcBef>
                  <a:spcPts val="200"/>
                </a:spcBef>
                <a:buFont typeface="Arial" panose="020B0604020202020204" pitchFamily="34" charset="0"/>
                <a:buChar char="•"/>
              </a:pPr>
              <a:r>
                <a:rPr lang="en-US" sz="1000" dirty="0">
                  <a:ea typeface="Open Sans" charset="0"/>
                  <a:cs typeface="Open Sans" charset="0"/>
                </a:rPr>
                <a:t>Owns research strategy</a:t>
              </a:r>
            </a:p>
            <a:p>
              <a:pPr marL="184150" marR="117475" indent="-171450">
                <a:spcBef>
                  <a:spcPts val="200"/>
                </a:spcBef>
                <a:buFont typeface="Arial" panose="020B0604020202020204" pitchFamily="34" charset="0"/>
                <a:buChar char="•"/>
              </a:pPr>
              <a:r>
                <a:rPr lang="en-US" sz="1000" dirty="0">
                  <a:ea typeface="Open Sans" charset="0"/>
                  <a:cs typeface="Open Sans" charset="0"/>
                </a:rPr>
                <a:t>Conducts usability studies, interviews, surveys</a:t>
              </a:r>
            </a:p>
            <a:p>
              <a:pPr marL="184150" marR="117475" indent="-171450">
                <a:spcBef>
                  <a:spcPts val="200"/>
                </a:spcBef>
                <a:buFont typeface="Arial" panose="020B0604020202020204" pitchFamily="34" charset="0"/>
                <a:buChar char="•"/>
              </a:pPr>
              <a:r>
                <a:rPr lang="en-US" sz="1000" dirty="0">
                  <a:ea typeface="Open Sans" charset="0"/>
                  <a:cs typeface="Open Sans" charset="0"/>
                </a:rPr>
                <a:t>Performs heuristic evaluations</a:t>
              </a:r>
            </a:p>
            <a:p>
              <a:pPr marL="184150" marR="117475" indent="-171450">
                <a:spcBef>
                  <a:spcPts val="200"/>
                </a:spcBef>
                <a:buFont typeface="Arial" panose="020B0604020202020204" pitchFamily="34" charset="0"/>
                <a:buChar char="•"/>
              </a:pPr>
              <a:r>
                <a:rPr lang="en-US" sz="1000" dirty="0">
                  <a:ea typeface="Open Sans" charset="0"/>
                  <a:cs typeface="Open Sans" charset="0"/>
                </a:rPr>
                <a:t>Builds personas, journey maps</a:t>
              </a:r>
            </a:p>
            <a:p>
              <a:pPr marL="184150" marR="117475" indent="-171450">
                <a:spcBef>
                  <a:spcPts val="200"/>
                </a:spcBef>
                <a:buFont typeface="Arial" panose="020B0604020202020204" pitchFamily="34" charset="0"/>
                <a:buChar char="•"/>
              </a:pPr>
              <a:r>
                <a:rPr lang="en-US" sz="1000" dirty="0">
                  <a:ea typeface="Open Sans" charset="0"/>
                  <a:cs typeface="Open Sans" charset="0"/>
                </a:rPr>
                <a:t>Represents Voice of Customer</a:t>
              </a:r>
            </a:p>
          </p:txBody>
        </p:sp>
        <p:sp>
          <p:nvSpPr>
            <p:cNvPr id="17" name="object 4">
              <a:extLst>
                <a:ext uri="{FF2B5EF4-FFF2-40B4-BE49-F238E27FC236}">
                  <a16:creationId xmlns:a16="http://schemas.microsoft.com/office/drawing/2014/main" id="{C69257FB-2C3D-3D41-BBD4-4DA9EF36CA63}"/>
                </a:ext>
              </a:extLst>
            </p:cNvPr>
            <p:cNvSpPr txBox="1"/>
            <p:nvPr/>
          </p:nvSpPr>
          <p:spPr>
            <a:xfrm>
              <a:off x="929953" y="4579110"/>
              <a:ext cx="2372384" cy="1095685"/>
            </a:xfrm>
            <a:prstGeom prst="rect">
              <a:avLst/>
            </a:prstGeom>
          </p:spPr>
          <p:txBody>
            <a:bodyPr vert="horz" wrap="square" lIns="0" tIns="0" rIns="0" bIns="0" rtlCol="0">
              <a:spAutoFit/>
            </a:bodyPr>
            <a:lstStyle/>
            <a:p>
              <a:pPr marL="12700">
                <a:lnSpc>
                  <a:spcPct val="85000"/>
                </a:lnSpc>
              </a:pPr>
              <a:r>
                <a:rPr lang="en-US" b="1" dirty="0">
                  <a:ea typeface="Chronicle Display Black" charset="0"/>
                  <a:cs typeface="Chronicle Display Black" charset="0"/>
                </a:rPr>
                <a:t>Info. Architect</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Person-logical architectures</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Navigation, organization, and search schemas</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Data/info. taxonomies</a:t>
              </a:r>
            </a:p>
          </p:txBody>
        </p:sp>
      </p:grpSp>
      <p:grpSp>
        <p:nvGrpSpPr>
          <p:cNvPr id="6" name="Group 5">
            <a:extLst>
              <a:ext uri="{FF2B5EF4-FFF2-40B4-BE49-F238E27FC236}">
                <a16:creationId xmlns:a16="http://schemas.microsoft.com/office/drawing/2014/main" id="{0E8C589B-E0F5-C940-AFE8-40685702DFC9}"/>
              </a:ext>
            </a:extLst>
          </p:cNvPr>
          <p:cNvGrpSpPr/>
          <p:nvPr/>
        </p:nvGrpSpPr>
        <p:grpSpPr>
          <a:xfrm>
            <a:off x="3616553" y="2798833"/>
            <a:ext cx="2686600" cy="2875962"/>
            <a:chOff x="3312336" y="2798833"/>
            <a:chExt cx="2686600" cy="2875962"/>
          </a:xfrm>
        </p:grpSpPr>
        <p:sp>
          <p:nvSpPr>
            <p:cNvPr id="12" name="object 4">
              <a:extLst>
                <a:ext uri="{FF2B5EF4-FFF2-40B4-BE49-F238E27FC236}">
                  <a16:creationId xmlns:a16="http://schemas.microsoft.com/office/drawing/2014/main" id="{54989723-68C1-C34F-86B5-7BA860D92E46}"/>
                </a:ext>
              </a:extLst>
            </p:cNvPr>
            <p:cNvSpPr txBox="1"/>
            <p:nvPr/>
          </p:nvSpPr>
          <p:spPr>
            <a:xfrm>
              <a:off x="3312336" y="2798833"/>
              <a:ext cx="2686600" cy="1321387"/>
            </a:xfrm>
            <a:prstGeom prst="rect">
              <a:avLst/>
            </a:prstGeom>
          </p:spPr>
          <p:txBody>
            <a:bodyPr vert="horz" wrap="square" lIns="0" tIns="0" rIns="0" bIns="0" rtlCol="0">
              <a:spAutoFit/>
            </a:bodyPr>
            <a:lstStyle/>
            <a:p>
              <a:pPr marL="12700">
                <a:lnSpc>
                  <a:spcPct val="85000"/>
                </a:lnSpc>
              </a:pPr>
              <a:r>
                <a:rPr lang="en-US" b="1" dirty="0">
                  <a:ea typeface="Chronicle Display Black" charset="0"/>
                  <a:cs typeface="Chronicle Display Black" charset="0"/>
                </a:rPr>
                <a:t>Business Analyst</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Understands business strategy, objectives</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Articulates/clarifies business objectives</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Ensures business value is defined</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Represents Voice of Business </a:t>
              </a:r>
            </a:p>
          </p:txBody>
        </p:sp>
        <p:sp>
          <p:nvSpPr>
            <p:cNvPr id="23" name="object 4">
              <a:extLst>
                <a:ext uri="{FF2B5EF4-FFF2-40B4-BE49-F238E27FC236}">
                  <a16:creationId xmlns:a16="http://schemas.microsoft.com/office/drawing/2014/main" id="{CBC1D0E5-E526-864D-B19F-2BB405779DF9}"/>
                </a:ext>
              </a:extLst>
            </p:cNvPr>
            <p:cNvSpPr txBox="1"/>
            <p:nvPr/>
          </p:nvSpPr>
          <p:spPr>
            <a:xfrm>
              <a:off x="3327888" y="4579110"/>
              <a:ext cx="2497761" cy="1095685"/>
            </a:xfrm>
            <a:prstGeom prst="rect">
              <a:avLst/>
            </a:prstGeom>
          </p:spPr>
          <p:txBody>
            <a:bodyPr vert="horz" wrap="square" lIns="0" tIns="0" rIns="0" bIns="0" rtlCol="0">
              <a:spAutoFit/>
            </a:bodyPr>
            <a:lstStyle/>
            <a:p>
              <a:pPr marL="12700">
                <a:lnSpc>
                  <a:spcPct val="85000"/>
                </a:lnSpc>
              </a:pPr>
              <a:r>
                <a:rPr lang="en-US" b="1" dirty="0">
                  <a:ea typeface="Chronicle Display Black" charset="0"/>
                  <a:cs typeface="Chronicle Display Black" charset="0"/>
                </a:rPr>
                <a:t>Content Strategist</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Content mapping, development, organization</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Copy editing</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Communication strategy</a:t>
              </a:r>
            </a:p>
          </p:txBody>
        </p:sp>
      </p:grpSp>
      <p:grpSp>
        <p:nvGrpSpPr>
          <p:cNvPr id="7" name="Group 6">
            <a:extLst>
              <a:ext uri="{FF2B5EF4-FFF2-40B4-BE49-F238E27FC236}">
                <a16:creationId xmlns:a16="http://schemas.microsoft.com/office/drawing/2014/main" id="{B80EA604-AEE2-2047-AB14-7C1BD900BD01}"/>
              </a:ext>
            </a:extLst>
          </p:cNvPr>
          <p:cNvGrpSpPr/>
          <p:nvPr/>
        </p:nvGrpSpPr>
        <p:grpSpPr>
          <a:xfrm>
            <a:off x="6318706" y="2798833"/>
            <a:ext cx="2387937" cy="2675907"/>
            <a:chOff x="5750726" y="2798833"/>
            <a:chExt cx="2387937" cy="2675907"/>
          </a:xfrm>
        </p:grpSpPr>
        <p:sp>
          <p:nvSpPr>
            <p:cNvPr id="13" name="object 4">
              <a:extLst>
                <a:ext uri="{FF2B5EF4-FFF2-40B4-BE49-F238E27FC236}">
                  <a16:creationId xmlns:a16="http://schemas.microsoft.com/office/drawing/2014/main" id="{926E5BD0-42D1-9849-8193-90C8CF4FDFF3}"/>
                </a:ext>
              </a:extLst>
            </p:cNvPr>
            <p:cNvSpPr txBox="1"/>
            <p:nvPr/>
          </p:nvSpPr>
          <p:spPr>
            <a:xfrm>
              <a:off x="5750726" y="2798833"/>
              <a:ext cx="2372384" cy="1321387"/>
            </a:xfrm>
            <a:prstGeom prst="rect">
              <a:avLst/>
            </a:prstGeom>
          </p:spPr>
          <p:txBody>
            <a:bodyPr vert="horz" wrap="square" lIns="0" tIns="0" rIns="0" bIns="0" rtlCol="0">
              <a:spAutoFit/>
            </a:bodyPr>
            <a:lstStyle/>
            <a:p>
              <a:pPr marL="12700" lvl="0">
                <a:lnSpc>
                  <a:spcPct val="85000"/>
                </a:lnSpc>
              </a:pPr>
              <a:r>
                <a:rPr lang="en-US" b="1" dirty="0">
                  <a:ea typeface="Chronicle Display Black" charset="0"/>
                  <a:cs typeface="Chronicle Display Black" charset="0"/>
                </a:rPr>
                <a:t>Visual Designer</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User interfaces</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Brand strategy</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Style Tiles and guide</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Color theory, Typography, Accessibility</a:t>
              </a:r>
            </a:p>
          </p:txBody>
        </p:sp>
        <p:sp>
          <p:nvSpPr>
            <p:cNvPr id="24" name="object 4">
              <a:extLst>
                <a:ext uri="{FF2B5EF4-FFF2-40B4-BE49-F238E27FC236}">
                  <a16:creationId xmlns:a16="http://schemas.microsoft.com/office/drawing/2014/main" id="{853B1BFD-F93E-C44C-8F11-1FBB2F34159A}"/>
                </a:ext>
              </a:extLst>
            </p:cNvPr>
            <p:cNvSpPr txBox="1"/>
            <p:nvPr/>
          </p:nvSpPr>
          <p:spPr>
            <a:xfrm>
              <a:off x="5766279" y="4579110"/>
              <a:ext cx="2372384" cy="895630"/>
            </a:xfrm>
            <a:prstGeom prst="rect">
              <a:avLst/>
            </a:prstGeom>
          </p:spPr>
          <p:txBody>
            <a:bodyPr vert="horz" wrap="square" lIns="0" tIns="0" rIns="0" bIns="0" rtlCol="0">
              <a:spAutoFit/>
            </a:bodyPr>
            <a:lstStyle/>
            <a:p>
              <a:pPr marL="12700" lvl="0">
                <a:lnSpc>
                  <a:spcPct val="85000"/>
                </a:lnSpc>
              </a:pPr>
              <a:r>
                <a:rPr lang="en-US" b="1" dirty="0">
                  <a:ea typeface="Chronicle Display Black" charset="0"/>
                  <a:cs typeface="Chronicle Display Black" charset="0"/>
                </a:rPr>
                <a:t>UX Strategist</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Assessment and Vision</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Objectives and planning</a:t>
              </a:r>
            </a:p>
            <a:p>
              <a:pPr marL="184150" marR="117475" indent="-171450">
                <a:lnSpc>
                  <a:spcPct val="130000"/>
                </a:lnSpc>
                <a:spcBef>
                  <a:spcPts val="200"/>
                </a:spcBef>
                <a:buFont typeface="Arial" panose="020B0604020202020204" pitchFamily="34" charset="0"/>
                <a:buChar char="•"/>
              </a:pPr>
              <a:r>
                <a:rPr lang="en-US" sz="1000" dirty="0">
                  <a:ea typeface="Open Sans" charset="0"/>
                  <a:cs typeface="Open Sans" charset="0"/>
                </a:rPr>
                <a:t>Measurement and execution</a:t>
              </a:r>
            </a:p>
          </p:txBody>
        </p:sp>
      </p:grpSp>
      <p:sp>
        <p:nvSpPr>
          <p:cNvPr id="29" name="Text Placeholder 2">
            <a:extLst>
              <a:ext uri="{FF2B5EF4-FFF2-40B4-BE49-F238E27FC236}">
                <a16:creationId xmlns:a16="http://schemas.microsoft.com/office/drawing/2014/main" id="{3A6BFA0C-C09B-AF42-98AC-9460E8584BF5}"/>
              </a:ext>
            </a:extLst>
          </p:cNvPr>
          <p:cNvSpPr txBox="1">
            <a:spLocks/>
          </p:cNvSpPr>
          <p:nvPr/>
        </p:nvSpPr>
        <p:spPr>
          <a:xfrm>
            <a:off x="929953" y="1967895"/>
            <a:ext cx="10464897" cy="354163"/>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sz="16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85000"/>
              </a:lnSpc>
              <a:spcBef>
                <a:spcPts val="400"/>
              </a:spcBef>
            </a:pPr>
            <a:r>
              <a:rPr lang="en-US" sz="600" spc="30" dirty="0">
                <a:solidFill>
                  <a:schemeClr val="bg1">
                    <a:lumMod val="50000"/>
                  </a:schemeClr>
                </a:solidFill>
                <a:latin typeface="+mn-lt"/>
              </a:rPr>
              <a:t>Under the Umbrella of</a:t>
            </a:r>
          </a:p>
          <a:p>
            <a:pPr algn="ctr">
              <a:lnSpc>
                <a:spcPct val="85000"/>
              </a:lnSpc>
              <a:spcBef>
                <a:spcPts val="400"/>
              </a:spcBef>
            </a:pPr>
            <a:r>
              <a:rPr lang="en-US" sz="1000" dirty="0">
                <a:solidFill>
                  <a:schemeClr val="bg1">
                    <a:lumMod val="50000"/>
                  </a:schemeClr>
                </a:solidFill>
                <a:latin typeface="+mn-lt"/>
              </a:rPr>
              <a:t>User Experience Design</a:t>
            </a:r>
          </a:p>
        </p:txBody>
      </p:sp>
      <p:sp>
        <p:nvSpPr>
          <p:cNvPr id="30" name="Right Bracket 29">
            <a:extLst>
              <a:ext uri="{FF2B5EF4-FFF2-40B4-BE49-F238E27FC236}">
                <a16:creationId xmlns:a16="http://schemas.microsoft.com/office/drawing/2014/main" id="{BDCBFB13-CA8B-2D4F-A1DF-FE76E24A4E2B}"/>
              </a:ext>
            </a:extLst>
          </p:cNvPr>
          <p:cNvSpPr/>
          <p:nvPr/>
        </p:nvSpPr>
        <p:spPr>
          <a:xfrm rot="16200000">
            <a:off x="6129661" y="-2868542"/>
            <a:ext cx="45719" cy="10484659"/>
          </a:xfrm>
          <a:prstGeom prst="rightBracket">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 Placeholder 11">
            <a:extLst>
              <a:ext uri="{FF2B5EF4-FFF2-40B4-BE49-F238E27FC236}">
                <a16:creationId xmlns:a16="http://schemas.microsoft.com/office/drawing/2014/main" id="{A07AE45B-38E1-6B4B-9B52-DC0357E88AFE}"/>
              </a:ext>
            </a:extLst>
          </p:cNvPr>
          <p:cNvSpPr txBox="1">
            <a:spLocks/>
          </p:cNvSpPr>
          <p:nvPr/>
        </p:nvSpPr>
        <p:spPr>
          <a:xfrm>
            <a:off x="914971" y="466344"/>
            <a:ext cx="3355848" cy="203200"/>
          </a:xfrm>
          <a:prstGeom prst="rect">
            <a:avLst/>
          </a:prstGeom>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b="1" kern="0" cap="all" spc="250" dirty="0">
                <a:solidFill>
                  <a:schemeClr val="accent5">
                    <a:lumMod val="60000"/>
                    <a:lumOff val="40000"/>
                  </a:schemeClr>
                </a:solidFill>
              </a:rPr>
              <a:t>Defining </a:t>
            </a:r>
            <a:r>
              <a:rPr lang="en-US" sz="900" b="1" kern="0" cap="all" spc="250" dirty="0" err="1">
                <a:solidFill>
                  <a:schemeClr val="accent5">
                    <a:lumMod val="60000"/>
                    <a:lumOff val="40000"/>
                  </a:schemeClr>
                </a:solidFill>
              </a:rPr>
              <a:t>ux</a:t>
            </a:r>
            <a:r>
              <a:rPr lang="en-US" sz="900" b="1" kern="0" cap="all" spc="250" dirty="0">
                <a:solidFill>
                  <a:schemeClr val="accent5">
                    <a:lumMod val="60000"/>
                    <a:lumOff val="40000"/>
                  </a:schemeClr>
                </a:solidFill>
              </a:rPr>
              <a:t> design</a:t>
            </a:r>
            <a:endParaRPr lang="en-US" dirty="0"/>
          </a:p>
        </p:txBody>
      </p:sp>
      <p:sp>
        <p:nvSpPr>
          <p:cNvPr id="35" name="TextBox 34">
            <a:extLst>
              <a:ext uri="{FF2B5EF4-FFF2-40B4-BE49-F238E27FC236}">
                <a16:creationId xmlns:a16="http://schemas.microsoft.com/office/drawing/2014/main" id="{9DC9E9D3-4FDB-8B47-A218-FC64618711DC}"/>
              </a:ext>
            </a:extLst>
          </p:cNvPr>
          <p:cNvSpPr txBox="1"/>
          <p:nvPr/>
        </p:nvSpPr>
        <p:spPr>
          <a:xfrm>
            <a:off x="834465" y="2011676"/>
            <a:ext cx="1042220" cy="276999"/>
          </a:xfrm>
          <a:prstGeom prst="rect">
            <a:avLst/>
          </a:prstGeom>
          <a:noFill/>
        </p:spPr>
        <p:txBody>
          <a:bodyPr wrap="square" rtlCol="0">
            <a:spAutoFit/>
          </a:bodyPr>
          <a:lstStyle/>
          <a:p>
            <a:r>
              <a:rPr lang="en-US" sz="1200" b="1" dirty="0">
                <a:solidFill>
                  <a:schemeClr val="accent3"/>
                </a:solidFill>
              </a:rPr>
              <a:t>Josh</a:t>
            </a:r>
          </a:p>
        </p:txBody>
      </p:sp>
      <p:sp>
        <p:nvSpPr>
          <p:cNvPr id="27" name="Oval 26">
            <a:extLst>
              <a:ext uri="{FF2B5EF4-FFF2-40B4-BE49-F238E27FC236}">
                <a16:creationId xmlns:a16="http://schemas.microsoft.com/office/drawing/2014/main" id="{0F6E652B-3D5A-E04C-AED0-9451E256E82A}"/>
              </a:ext>
            </a:extLst>
          </p:cNvPr>
          <p:cNvSpPr/>
          <p:nvPr/>
        </p:nvSpPr>
        <p:spPr>
          <a:xfrm>
            <a:off x="8972729" y="4129315"/>
            <a:ext cx="1995273" cy="1995273"/>
          </a:xfrm>
          <a:prstGeom prst="ellipse">
            <a:avLst/>
          </a:prstGeom>
          <a:no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439D0D05-BC80-414D-AB33-DFE859F67AE2}"/>
              </a:ext>
            </a:extLst>
          </p:cNvPr>
          <p:cNvSpPr txBox="1"/>
          <p:nvPr/>
        </p:nvSpPr>
        <p:spPr>
          <a:xfrm>
            <a:off x="1770935" y="2011676"/>
            <a:ext cx="1042220" cy="276999"/>
          </a:xfrm>
          <a:prstGeom prst="rect">
            <a:avLst/>
          </a:prstGeom>
          <a:noFill/>
        </p:spPr>
        <p:txBody>
          <a:bodyPr wrap="square" rtlCol="0">
            <a:spAutoFit/>
          </a:bodyPr>
          <a:lstStyle/>
          <a:p>
            <a:r>
              <a:rPr lang="en-US" sz="1200" b="1">
                <a:solidFill>
                  <a:schemeClr val="accent4"/>
                </a:solidFill>
              </a:rPr>
              <a:t>Kaitlin</a:t>
            </a:r>
            <a:endParaRPr lang="en-US" sz="1200" b="1" dirty="0">
              <a:solidFill>
                <a:schemeClr val="accent4"/>
              </a:solidFill>
            </a:endParaRPr>
          </a:p>
        </p:txBody>
      </p:sp>
      <p:sp>
        <p:nvSpPr>
          <p:cNvPr id="28" name="Oval 27">
            <a:extLst>
              <a:ext uri="{FF2B5EF4-FFF2-40B4-BE49-F238E27FC236}">
                <a16:creationId xmlns:a16="http://schemas.microsoft.com/office/drawing/2014/main" id="{0335529F-867E-884D-95B2-8E712CD62313}"/>
              </a:ext>
            </a:extLst>
          </p:cNvPr>
          <p:cNvSpPr/>
          <p:nvPr/>
        </p:nvSpPr>
        <p:spPr>
          <a:xfrm>
            <a:off x="709657" y="2444705"/>
            <a:ext cx="1995273" cy="1995273"/>
          </a:xfrm>
          <a:prstGeom prst="ellipse">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E66C30FA-8AB3-9842-93AC-3944526A9DA5}"/>
              </a:ext>
            </a:extLst>
          </p:cNvPr>
          <p:cNvSpPr/>
          <p:nvPr/>
        </p:nvSpPr>
        <p:spPr>
          <a:xfrm>
            <a:off x="6176009" y="4123878"/>
            <a:ext cx="1995273" cy="1995273"/>
          </a:xfrm>
          <a:prstGeom prst="ellipse">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C5FEB4E-7949-324B-B68A-4F0DA7E72918}"/>
              </a:ext>
            </a:extLst>
          </p:cNvPr>
          <p:cNvSpPr/>
          <p:nvPr/>
        </p:nvSpPr>
        <p:spPr>
          <a:xfrm>
            <a:off x="773298" y="4046221"/>
            <a:ext cx="1995273" cy="1995273"/>
          </a:xfrm>
          <a:prstGeom prst="ellipse">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532857A5-FCC9-6441-90BF-7D2099DB9719}"/>
              </a:ext>
            </a:extLst>
          </p:cNvPr>
          <p:cNvSpPr txBox="1"/>
          <p:nvPr/>
        </p:nvSpPr>
        <p:spPr>
          <a:xfrm>
            <a:off x="2908643" y="2011676"/>
            <a:ext cx="1042220" cy="276999"/>
          </a:xfrm>
          <a:prstGeom prst="rect">
            <a:avLst/>
          </a:prstGeom>
          <a:noFill/>
        </p:spPr>
        <p:txBody>
          <a:bodyPr wrap="square" rtlCol="0">
            <a:spAutoFit/>
          </a:bodyPr>
          <a:lstStyle/>
          <a:p>
            <a:r>
              <a:rPr lang="en-US" sz="1200" b="1" dirty="0">
                <a:solidFill>
                  <a:schemeClr val="accent2"/>
                </a:solidFill>
              </a:rPr>
              <a:t>Mary</a:t>
            </a:r>
          </a:p>
        </p:txBody>
      </p:sp>
      <p:sp>
        <p:nvSpPr>
          <p:cNvPr id="37" name="Oval 36">
            <a:extLst>
              <a:ext uri="{FF2B5EF4-FFF2-40B4-BE49-F238E27FC236}">
                <a16:creationId xmlns:a16="http://schemas.microsoft.com/office/drawing/2014/main" id="{50B82F35-878C-0F47-AB78-62B74EFF5C76}"/>
              </a:ext>
            </a:extLst>
          </p:cNvPr>
          <p:cNvSpPr/>
          <p:nvPr/>
        </p:nvSpPr>
        <p:spPr>
          <a:xfrm>
            <a:off x="3631532" y="2444705"/>
            <a:ext cx="1995273" cy="1995273"/>
          </a:xfrm>
          <a:prstGeom prst="ellipse">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5B27E8C-560B-3D42-A2F8-C6EB7605DA2E}"/>
              </a:ext>
            </a:extLst>
          </p:cNvPr>
          <p:cNvSpPr/>
          <p:nvPr/>
        </p:nvSpPr>
        <p:spPr>
          <a:xfrm>
            <a:off x="3631532" y="4113367"/>
            <a:ext cx="1995273" cy="1995273"/>
          </a:xfrm>
          <a:prstGeom prst="ellipse">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5673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A3DCA-C153-442B-9025-CBD152A978C6}"/>
              </a:ext>
            </a:extLst>
          </p:cNvPr>
          <p:cNvSpPr>
            <a:spLocks noGrp="1"/>
          </p:cNvSpPr>
          <p:nvPr>
            <p:ph type="title"/>
          </p:nvPr>
        </p:nvSpPr>
        <p:spPr/>
        <p:txBody>
          <a:bodyPr/>
          <a:lstStyle/>
          <a:p>
            <a:r>
              <a:rPr lang="en-US" dirty="0"/>
              <a:t>Applying Systems Thinking</a:t>
            </a:r>
          </a:p>
        </p:txBody>
      </p:sp>
      <p:sp>
        <p:nvSpPr>
          <p:cNvPr id="3" name="Text Placeholder 2">
            <a:extLst>
              <a:ext uri="{FF2B5EF4-FFF2-40B4-BE49-F238E27FC236}">
                <a16:creationId xmlns:a16="http://schemas.microsoft.com/office/drawing/2014/main" id="{844A61FD-9280-4E35-BB38-B8BC4EA79A9E}"/>
              </a:ext>
            </a:extLst>
          </p:cNvPr>
          <p:cNvSpPr>
            <a:spLocks noGrp="1"/>
          </p:cNvSpPr>
          <p:nvPr>
            <p:ph type="body" sz="quarter" idx="14"/>
          </p:nvPr>
        </p:nvSpPr>
        <p:spPr>
          <a:xfrm>
            <a:off x="914721" y="1353312"/>
            <a:ext cx="5798051" cy="475488"/>
          </a:xfrm>
        </p:spPr>
        <p:txBody>
          <a:bodyPr/>
          <a:lstStyle/>
          <a:p>
            <a:r>
              <a:rPr lang="en-US" sz="1400" dirty="0">
                <a:latin typeface="Cousine" panose="02070409020205020404" pitchFamily="49" charset="0"/>
                <a:cs typeface="Cousine" panose="02070409020205020404" pitchFamily="49" charset="0"/>
              </a:rPr>
              <a:t>When designing we must understand that the behavior of people depends on the situation.</a:t>
            </a:r>
          </a:p>
        </p:txBody>
      </p:sp>
      <p:sp>
        <p:nvSpPr>
          <p:cNvPr id="58" name="Text Placeholder 5">
            <a:extLst>
              <a:ext uri="{FF2B5EF4-FFF2-40B4-BE49-F238E27FC236}">
                <a16:creationId xmlns:a16="http://schemas.microsoft.com/office/drawing/2014/main" id="{184019CE-7AEC-4E54-A899-117ECAA485F6}"/>
              </a:ext>
            </a:extLst>
          </p:cNvPr>
          <p:cNvSpPr txBox="1">
            <a:spLocks/>
          </p:cNvSpPr>
          <p:nvPr/>
        </p:nvSpPr>
        <p:spPr>
          <a:xfrm>
            <a:off x="1247592" y="3024932"/>
            <a:ext cx="1854610" cy="647700"/>
          </a:xfrm>
          <a:prstGeom prst="rect">
            <a:avLst/>
          </a:prstGeom>
        </p:spPr>
        <p:txBody>
          <a:bodyPr vert="horz" lIns="0" tIns="0" rIns="0" bIns="0" rtlCol="0">
            <a:noAutofit/>
          </a:bodyPr>
          <a:lstStyle>
            <a:lvl1pPr marL="0" indent="0" algn="l" defTabSz="914400" rtl="0" eaLnBrk="1" latinLnBrk="0" hangingPunct="1">
              <a:lnSpc>
                <a:spcPts val="1600"/>
              </a:lnSpc>
              <a:spcBef>
                <a:spcPts val="500"/>
              </a:spcBef>
              <a:buClr>
                <a:schemeClr val="accent5"/>
              </a:buClr>
              <a:buSzPct val="75000"/>
              <a:buFont typeface="Arial" panose="020B0604020202020204" pitchFamily="34" charset="0"/>
              <a:buNone/>
              <a:defRPr sz="15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5000"/>
              </a:lnSpc>
            </a:pPr>
            <a:r>
              <a:rPr lang="en-US" sz="1800" b="1" dirty="0">
                <a:latin typeface="+mn-lt"/>
                <a:ea typeface="Chronicle Display Black" charset="0"/>
                <a:cs typeface="Chronicle Display Black" charset="0"/>
              </a:rPr>
              <a:t>Interconnection</a:t>
            </a:r>
          </a:p>
          <a:p>
            <a:pPr lvl="0">
              <a:lnSpc>
                <a:spcPct val="130000"/>
              </a:lnSpc>
            </a:pPr>
            <a:r>
              <a:rPr lang="en-US" sz="1200" dirty="0">
                <a:latin typeface="+mn-lt"/>
              </a:rPr>
              <a:t>Changing one element can effect others. “Improving only the technology does not necessarily improve the performance of the overall system. Technology must work with people.”</a:t>
            </a:r>
          </a:p>
        </p:txBody>
      </p:sp>
      <p:sp>
        <p:nvSpPr>
          <p:cNvPr id="59" name="Text Placeholder 5">
            <a:extLst>
              <a:ext uri="{FF2B5EF4-FFF2-40B4-BE49-F238E27FC236}">
                <a16:creationId xmlns:a16="http://schemas.microsoft.com/office/drawing/2014/main" id="{12F172F6-3A4E-4715-BED0-1AA0FCC6616C}"/>
              </a:ext>
            </a:extLst>
          </p:cNvPr>
          <p:cNvSpPr txBox="1">
            <a:spLocks/>
          </p:cNvSpPr>
          <p:nvPr/>
        </p:nvSpPr>
        <p:spPr>
          <a:xfrm>
            <a:off x="3585240" y="3024932"/>
            <a:ext cx="2040425" cy="647700"/>
          </a:xfrm>
          <a:prstGeom prst="rect">
            <a:avLst/>
          </a:prstGeom>
        </p:spPr>
        <p:txBody>
          <a:bodyPr vert="horz" lIns="0" tIns="0" rIns="0" bIns="0" rtlCol="0">
            <a:noAutofit/>
          </a:bodyPr>
          <a:lstStyle>
            <a:lvl1pPr marL="0" indent="0" algn="l" defTabSz="914400" rtl="0" eaLnBrk="1" latinLnBrk="0" hangingPunct="1">
              <a:lnSpc>
                <a:spcPts val="1600"/>
              </a:lnSpc>
              <a:spcBef>
                <a:spcPts val="500"/>
              </a:spcBef>
              <a:buClr>
                <a:schemeClr val="accent5"/>
              </a:buClr>
              <a:buSzPct val="75000"/>
              <a:buFont typeface="Arial" panose="020B0604020202020204" pitchFamily="34" charset="0"/>
              <a:buNone/>
              <a:defRPr sz="15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5000"/>
              </a:lnSpc>
            </a:pPr>
            <a:r>
              <a:rPr lang="en-US" sz="1800" b="1" dirty="0">
                <a:latin typeface="+mn-lt"/>
                <a:ea typeface="Chronicle Display Black" charset="0"/>
                <a:cs typeface="Chronicle Display Black" charset="0"/>
              </a:rPr>
              <a:t>Adaptation</a:t>
            </a:r>
          </a:p>
          <a:p>
            <a:pPr>
              <a:lnSpc>
                <a:spcPct val="130000"/>
              </a:lnSpc>
            </a:pPr>
            <a:r>
              <a:rPr lang="en-US" sz="1200" dirty="0">
                <a:latin typeface="+mn-lt"/>
              </a:rPr>
              <a:t>“Technology often has unanticipated consequences that result from people adapting and changing their behavior in response to the technology”</a:t>
            </a:r>
          </a:p>
        </p:txBody>
      </p:sp>
      <p:sp>
        <p:nvSpPr>
          <p:cNvPr id="60" name="Text Placeholder 5">
            <a:extLst>
              <a:ext uri="{FF2B5EF4-FFF2-40B4-BE49-F238E27FC236}">
                <a16:creationId xmlns:a16="http://schemas.microsoft.com/office/drawing/2014/main" id="{2243E510-71CE-4205-9944-9FDA38F67697}"/>
              </a:ext>
            </a:extLst>
          </p:cNvPr>
          <p:cNvSpPr txBox="1">
            <a:spLocks/>
          </p:cNvSpPr>
          <p:nvPr/>
        </p:nvSpPr>
        <p:spPr>
          <a:xfrm>
            <a:off x="5922891" y="3024932"/>
            <a:ext cx="1854610" cy="647700"/>
          </a:xfrm>
          <a:prstGeom prst="rect">
            <a:avLst/>
          </a:prstGeom>
        </p:spPr>
        <p:txBody>
          <a:bodyPr vert="horz" lIns="0" tIns="0" rIns="0" bIns="0" rtlCol="0">
            <a:noAutofit/>
          </a:bodyPr>
          <a:lstStyle>
            <a:lvl1pPr marL="0" indent="0" algn="l" defTabSz="914400" rtl="0" eaLnBrk="1" latinLnBrk="0" hangingPunct="1">
              <a:lnSpc>
                <a:spcPts val="1600"/>
              </a:lnSpc>
              <a:spcBef>
                <a:spcPts val="500"/>
              </a:spcBef>
              <a:buClr>
                <a:schemeClr val="accent5"/>
              </a:buClr>
              <a:buSzPct val="75000"/>
              <a:buFont typeface="Arial" panose="020B0604020202020204" pitchFamily="34" charset="0"/>
              <a:buNone/>
              <a:defRPr sz="15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5000"/>
              </a:lnSpc>
            </a:pPr>
            <a:r>
              <a:rPr lang="en-US" sz="1800" b="1" dirty="0">
                <a:latin typeface="+mn-lt"/>
                <a:ea typeface="Chronicle Display Black" charset="0"/>
                <a:cs typeface="Chronicle Display Black" charset="0"/>
              </a:rPr>
              <a:t>Environment</a:t>
            </a:r>
          </a:p>
          <a:p>
            <a:pPr>
              <a:lnSpc>
                <a:spcPct val="130000"/>
              </a:lnSpc>
            </a:pPr>
            <a:r>
              <a:rPr lang="en-US" sz="1200" dirty="0">
                <a:latin typeface="+mn-lt"/>
              </a:rPr>
              <a:t>Surroundings influence and guide our behavior. “Good design is contingent on the environment in which a person uses it.”</a:t>
            </a:r>
          </a:p>
        </p:txBody>
      </p:sp>
      <p:cxnSp>
        <p:nvCxnSpPr>
          <p:cNvPr id="66" name="Straight Connector 65">
            <a:extLst>
              <a:ext uri="{FF2B5EF4-FFF2-40B4-BE49-F238E27FC236}">
                <a16:creationId xmlns:a16="http://schemas.microsoft.com/office/drawing/2014/main" id="{97E887E1-44E0-4168-B154-C55A88A6B622}"/>
              </a:ext>
            </a:extLst>
          </p:cNvPr>
          <p:cNvCxnSpPr/>
          <p:nvPr/>
        </p:nvCxnSpPr>
        <p:spPr>
          <a:xfrm>
            <a:off x="1247592" y="2727718"/>
            <a:ext cx="1877901" cy="0"/>
          </a:xfrm>
          <a:prstGeom prst="line">
            <a:avLst/>
          </a:prstGeom>
          <a:ln w="68580" cmpd="sng">
            <a:solidFill>
              <a:srgbClr val="757575"/>
            </a:solidFill>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6D42380B-08DF-4DBE-A505-4768080734FC}"/>
              </a:ext>
            </a:extLst>
          </p:cNvPr>
          <p:cNvCxnSpPr/>
          <p:nvPr/>
        </p:nvCxnSpPr>
        <p:spPr>
          <a:xfrm>
            <a:off x="3585241" y="2727718"/>
            <a:ext cx="1877901" cy="0"/>
          </a:xfrm>
          <a:prstGeom prst="line">
            <a:avLst/>
          </a:prstGeom>
          <a:ln w="68580" cmpd="sng">
            <a:solidFill>
              <a:srgbClr val="A9A9A9"/>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3DC7A376-3661-48E5-8F51-8A1B0D3958EC}"/>
              </a:ext>
            </a:extLst>
          </p:cNvPr>
          <p:cNvCxnSpPr/>
          <p:nvPr/>
        </p:nvCxnSpPr>
        <p:spPr>
          <a:xfrm>
            <a:off x="5922891" y="2727718"/>
            <a:ext cx="1877901" cy="0"/>
          </a:xfrm>
          <a:prstGeom prst="line">
            <a:avLst/>
          </a:prstGeom>
          <a:ln w="68580" cmpd="sng">
            <a:solidFill>
              <a:srgbClr val="D9D9D9"/>
            </a:solidFill>
          </a:ln>
        </p:spPr>
        <p:style>
          <a:lnRef idx="2">
            <a:schemeClr val="accent1"/>
          </a:lnRef>
          <a:fillRef idx="0">
            <a:schemeClr val="accent1"/>
          </a:fillRef>
          <a:effectRef idx="1">
            <a:schemeClr val="accent1"/>
          </a:effectRef>
          <a:fontRef idx="minor">
            <a:schemeClr val="tx1"/>
          </a:fontRef>
        </p:style>
      </p:cxnSp>
      <p:sp>
        <p:nvSpPr>
          <p:cNvPr id="78" name="Text Placeholder 2">
            <a:extLst>
              <a:ext uri="{FF2B5EF4-FFF2-40B4-BE49-F238E27FC236}">
                <a16:creationId xmlns:a16="http://schemas.microsoft.com/office/drawing/2014/main" id="{AB4AE8B7-4EB5-4D32-BA1C-5630D87D94D0}"/>
              </a:ext>
            </a:extLst>
          </p:cNvPr>
          <p:cNvSpPr txBox="1">
            <a:spLocks/>
          </p:cNvSpPr>
          <p:nvPr/>
        </p:nvSpPr>
        <p:spPr>
          <a:xfrm>
            <a:off x="921574" y="5683653"/>
            <a:ext cx="4124723" cy="526180"/>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sz="16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5000"/>
              </a:lnSpc>
              <a:spcBef>
                <a:spcPts val="400"/>
              </a:spcBef>
            </a:pPr>
            <a:r>
              <a:rPr lang="en-US" sz="600" spc="30" dirty="0">
                <a:solidFill>
                  <a:schemeClr val="bg1">
                    <a:lumMod val="50000"/>
                  </a:schemeClr>
                </a:solidFill>
                <a:latin typeface="Cousine" panose="02070409020205020404" pitchFamily="49" charset="0"/>
                <a:cs typeface="Cousine" panose="02070409020205020404" pitchFamily="49" charset="0"/>
              </a:rPr>
              <a:t>Material From: </a:t>
            </a:r>
          </a:p>
          <a:p>
            <a:pPr>
              <a:lnSpc>
                <a:spcPct val="85000"/>
              </a:lnSpc>
              <a:spcBef>
                <a:spcPts val="400"/>
              </a:spcBef>
            </a:pPr>
            <a:r>
              <a:rPr lang="en-US" sz="1000" dirty="0">
                <a:solidFill>
                  <a:schemeClr val="bg1">
                    <a:lumMod val="50000"/>
                  </a:schemeClr>
                </a:solidFill>
                <a:latin typeface="Cousine" panose="02070409020205020404" pitchFamily="49" charset="0"/>
                <a:cs typeface="Cousine" panose="02070409020205020404" pitchFamily="49" charset="0"/>
              </a:rPr>
              <a:t>Designing for People: An Introduction to Human Factors </a:t>
            </a:r>
          </a:p>
          <a:p>
            <a:pPr>
              <a:lnSpc>
                <a:spcPct val="85000"/>
              </a:lnSpc>
              <a:spcBef>
                <a:spcPts val="400"/>
              </a:spcBef>
            </a:pPr>
            <a:r>
              <a:rPr lang="en-US" sz="800" dirty="0">
                <a:solidFill>
                  <a:schemeClr val="bg1">
                    <a:lumMod val="50000"/>
                  </a:schemeClr>
                </a:solidFill>
                <a:latin typeface="Cousine" panose="02070409020205020404" pitchFamily="49" charset="0"/>
                <a:cs typeface="Cousine" panose="02070409020205020404" pitchFamily="49" charset="0"/>
              </a:rPr>
              <a:t>Lee, Wickens, Liu, Boyle</a:t>
            </a:r>
          </a:p>
        </p:txBody>
      </p:sp>
      <p:grpSp>
        <p:nvGrpSpPr>
          <p:cNvPr id="22" name="Group 121">
            <a:extLst>
              <a:ext uri="{FF2B5EF4-FFF2-40B4-BE49-F238E27FC236}">
                <a16:creationId xmlns:a16="http://schemas.microsoft.com/office/drawing/2014/main" id="{AAA11623-7C0C-DE4B-9B81-78047E8CEBFC}"/>
              </a:ext>
            </a:extLst>
          </p:cNvPr>
          <p:cNvGrpSpPr>
            <a:grpSpLocks noChangeAspect="1"/>
          </p:cNvGrpSpPr>
          <p:nvPr/>
        </p:nvGrpSpPr>
        <p:grpSpPr bwMode="auto">
          <a:xfrm>
            <a:off x="5922891" y="2169762"/>
            <a:ext cx="369021" cy="369021"/>
            <a:chOff x="1929" y="393"/>
            <a:chExt cx="340" cy="340"/>
          </a:xfrm>
          <a:solidFill>
            <a:schemeClr val="tx1">
              <a:lumMod val="50000"/>
              <a:lumOff val="50000"/>
            </a:schemeClr>
          </a:solidFill>
        </p:grpSpPr>
        <p:sp>
          <p:nvSpPr>
            <p:cNvPr id="23" name="Freeform 122">
              <a:extLst>
                <a:ext uri="{FF2B5EF4-FFF2-40B4-BE49-F238E27FC236}">
                  <a16:creationId xmlns:a16="http://schemas.microsoft.com/office/drawing/2014/main" id="{48D8C5BE-CC62-2C47-B95B-83DF4945292D}"/>
                </a:ext>
              </a:extLst>
            </p:cNvPr>
            <p:cNvSpPr>
              <a:spLocks noEditPoints="1"/>
            </p:cNvSpPr>
            <p:nvPr/>
          </p:nvSpPr>
          <p:spPr bwMode="auto">
            <a:xfrm>
              <a:off x="2017" y="499"/>
              <a:ext cx="188" cy="128"/>
            </a:xfrm>
            <a:custGeom>
              <a:avLst/>
              <a:gdLst>
                <a:gd name="T0" fmla="*/ 232 w 283"/>
                <a:gd name="T1" fmla="*/ 96 h 192"/>
                <a:gd name="T2" fmla="*/ 156 w 283"/>
                <a:gd name="T3" fmla="*/ 21 h 192"/>
                <a:gd name="T4" fmla="*/ 126 w 283"/>
                <a:gd name="T5" fmla="*/ 27 h 192"/>
                <a:gd name="T6" fmla="*/ 80 w 283"/>
                <a:gd name="T7" fmla="*/ 0 h 192"/>
                <a:gd name="T8" fmla="*/ 27 w 283"/>
                <a:gd name="T9" fmla="*/ 53 h 192"/>
                <a:gd name="T10" fmla="*/ 31 w 283"/>
                <a:gd name="T11" fmla="*/ 74 h 192"/>
                <a:gd name="T12" fmla="*/ 0 w 283"/>
                <a:gd name="T13" fmla="*/ 128 h 192"/>
                <a:gd name="T14" fmla="*/ 63 w 283"/>
                <a:gd name="T15" fmla="*/ 192 h 192"/>
                <a:gd name="T16" fmla="*/ 235 w 283"/>
                <a:gd name="T17" fmla="*/ 192 h 192"/>
                <a:gd name="T18" fmla="*/ 283 w 283"/>
                <a:gd name="T19" fmla="*/ 144 h 192"/>
                <a:gd name="T20" fmla="*/ 232 w 283"/>
                <a:gd name="T21" fmla="*/ 96 h 192"/>
                <a:gd name="T22" fmla="*/ 80 w 283"/>
                <a:gd name="T23" fmla="*/ 21 h 192"/>
                <a:gd name="T24" fmla="*/ 108 w 283"/>
                <a:gd name="T25" fmla="*/ 37 h 192"/>
                <a:gd name="T26" fmla="*/ 83 w 283"/>
                <a:gd name="T27" fmla="*/ 69 h 192"/>
                <a:gd name="T28" fmla="*/ 63 w 283"/>
                <a:gd name="T29" fmla="*/ 65 h 192"/>
                <a:gd name="T30" fmla="*/ 51 w 283"/>
                <a:gd name="T31" fmla="*/ 66 h 192"/>
                <a:gd name="T32" fmla="*/ 48 w 283"/>
                <a:gd name="T33" fmla="*/ 53 h 192"/>
                <a:gd name="T34" fmla="*/ 80 w 283"/>
                <a:gd name="T35" fmla="*/ 21 h 192"/>
                <a:gd name="T36" fmla="*/ 235 w 283"/>
                <a:gd name="T37" fmla="*/ 170 h 192"/>
                <a:gd name="T38" fmla="*/ 63 w 283"/>
                <a:gd name="T39" fmla="*/ 170 h 192"/>
                <a:gd name="T40" fmla="*/ 21 w 283"/>
                <a:gd name="T41" fmla="*/ 128 h 192"/>
                <a:gd name="T42" fmla="*/ 63 w 283"/>
                <a:gd name="T43" fmla="*/ 86 h 192"/>
                <a:gd name="T44" fmla="*/ 84 w 283"/>
                <a:gd name="T45" fmla="*/ 93 h 192"/>
                <a:gd name="T46" fmla="*/ 94 w 283"/>
                <a:gd name="T47" fmla="*/ 94 h 192"/>
                <a:gd name="T48" fmla="*/ 100 w 283"/>
                <a:gd name="T49" fmla="*/ 87 h 192"/>
                <a:gd name="T50" fmla="*/ 156 w 283"/>
                <a:gd name="T51" fmla="*/ 42 h 192"/>
                <a:gd name="T52" fmla="*/ 211 w 283"/>
                <a:gd name="T53" fmla="*/ 98 h 192"/>
                <a:gd name="T54" fmla="*/ 210 w 283"/>
                <a:gd name="T55" fmla="*/ 105 h 192"/>
                <a:gd name="T56" fmla="*/ 214 w 283"/>
                <a:gd name="T57" fmla="*/ 120 h 192"/>
                <a:gd name="T58" fmla="*/ 227 w 283"/>
                <a:gd name="T59" fmla="*/ 119 h 192"/>
                <a:gd name="T60" fmla="*/ 229 w 283"/>
                <a:gd name="T61" fmla="*/ 118 h 192"/>
                <a:gd name="T62" fmla="*/ 235 w 283"/>
                <a:gd name="T63" fmla="*/ 117 h 192"/>
                <a:gd name="T64" fmla="*/ 261 w 283"/>
                <a:gd name="T65" fmla="*/ 144 h 192"/>
                <a:gd name="T66" fmla="*/ 235 w 283"/>
                <a:gd name="T67" fmla="*/ 17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3" h="192">
                  <a:moveTo>
                    <a:pt x="232" y="96"/>
                  </a:moveTo>
                  <a:cubicBezTo>
                    <a:pt x="231" y="54"/>
                    <a:pt x="197" y="21"/>
                    <a:pt x="156" y="21"/>
                  </a:cubicBezTo>
                  <a:cubicBezTo>
                    <a:pt x="145" y="21"/>
                    <a:pt x="135" y="23"/>
                    <a:pt x="126" y="27"/>
                  </a:cubicBezTo>
                  <a:cubicBezTo>
                    <a:pt x="117" y="10"/>
                    <a:pt x="100" y="0"/>
                    <a:pt x="80" y="0"/>
                  </a:cubicBezTo>
                  <a:cubicBezTo>
                    <a:pt x="51" y="0"/>
                    <a:pt x="27" y="24"/>
                    <a:pt x="27" y="53"/>
                  </a:cubicBezTo>
                  <a:cubicBezTo>
                    <a:pt x="27" y="60"/>
                    <a:pt x="28" y="67"/>
                    <a:pt x="31" y="74"/>
                  </a:cubicBezTo>
                  <a:cubicBezTo>
                    <a:pt x="13" y="85"/>
                    <a:pt x="0" y="105"/>
                    <a:pt x="0" y="128"/>
                  </a:cubicBezTo>
                  <a:cubicBezTo>
                    <a:pt x="0" y="163"/>
                    <a:pt x="28" y="192"/>
                    <a:pt x="63" y="192"/>
                  </a:cubicBezTo>
                  <a:cubicBezTo>
                    <a:pt x="235" y="192"/>
                    <a:pt x="235" y="192"/>
                    <a:pt x="235" y="192"/>
                  </a:cubicBezTo>
                  <a:cubicBezTo>
                    <a:pt x="261" y="192"/>
                    <a:pt x="283" y="170"/>
                    <a:pt x="283" y="144"/>
                  </a:cubicBezTo>
                  <a:cubicBezTo>
                    <a:pt x="283" y="116"/>
                    <a:pt x="259" y="94"/>
                    <a:pt x="232" y="96"/>
                  </a:cubicBezTo>
                  <a:close/>
                  <a:moveTo>
                    <a:pt x="80" y="21"/>
                  </a:moveTo>
                  <a:cubicBezTo>
                    <a:pt x="92" y="21"/>
                    <a:pt x="102" y="27"/>
                    <a:pt x="108" y="37"/>
                  </a:cubicBezTo>
                  <a:cubicBezTo>
                    <a:pt x="97" y="45"/>
                    <a:pt x="89" y="56"/>
                    <a:pt x="83" y="69"/>
                  </a:cubicBezTo>
                  <a:cubicBezTo>
                    <a:pt x="78" y="66"/>
                    <a:pt x="71" y="65"/>
                    <a:pt x="63" y="65"/>
                  </a:cubicBezTo>
                  <a:cubicBezTo>
                    <a:pt x="59" y="65"/>
                    <a:pt x="55" y="65"/>
                    <a:pt x="51" y="66"/>
                  </a:cubicBezTo>
                  <a:cubicBezTo>
                    <a:pt x="49" y="62"/>
                    <a:pt x="48" y="58"/>
                    <a:pt x="48" y="53"/>
                  </a:cubicBezTo>
                  <a:cubicBezTo>
                    <a:pt x="48" y="35"/>
                    <a:pt x="62" y="21"/>
                    <a:pt x="80" y="21"/>
                  </a:cubicBezTo>
                  <a:close/>
                  <a:moveTo>
                    <a:pt x="235" y="170"/>
                  </a:moveTo>
                  <a:cubicBezTo>
                    <a:pt x="63" y="170"/>
                    <a:pt x="63" y="170"/>
                    <a:pt x="63" y="170"/>
                  </a:cubicBezTo>
                  <a:cubicBezTo>
                    <a:pt x="40" y="170"/>
                    <a:pt x="21" y="151"/>
                    <a:pt x="21" y="128"/>
                  </a:cubicBezTo>
                  <a:cubicBezTo>
                    <a:pt x="21" y="105"/>
                    <a:pt x="40" y="86"/>
                    <a:pt x="63" y="86"/>
                  </a:cubicBezTo>
                  <a:cubicBezTo>
                    <a:pt x="72" y="86"/>
                    <a:pt x="77" y="89"/>
                    <a:pt x="84" y="93"/>
                  </a:cubicBezTo>
                  <a:cubicBezTo>
                    <a:pt x="87" y="95"/>
                    <a:pt x="91" y="96"/>
                    <a:pt x="94" y="94"/>
                  </a:cubicBezTo>
                  <a:cubicBezTo>
                    <a:pt x="97" y="93"/>
                    <a:pt x="99" y="90"/>
                    <a:pt x="100" y="87"/>
                  </a:cubicBezTo>
                  <a:cubicBezTo>
                    <a:pt x="105" y="61"/>
                    <a:pt x="129" y="42"/>
                    <a:pt x="156" y="42"/>
                  </a:cubicBezTo>
                  <a:cubicBezTo>
                    <a:pt x="186" y="42"/>
                    <a:pt x="211" y="67"/>
                    <a:pt x="211" y="98"/>
                  </a:cubicBezTo>
                  <a:cubicBezTo>
                    <a:pt x="211" y="100"/>
                    <a:pt x="211" y="103"/>
                    <a:pt x="210" y="105"/>
                  </a:cubicBezTo>
                  <a:cubicBezTo>
                    <a:pt x="208" y="112"/>
                    <a:pt x="209" y="116"/>
                    <a:pt x="214" y="120"/>
                  </a:cubicBezTo>
                  <a:cubicBezTo>
                    <a:pt x="217" y="122"/>
                    <a:pt x="223" y="122"/>
                    <a:pt x="227" y="119"/>
                  </a:cubicBezTo>
                  <a:cubicBezTo>
                    <a:pt x="228" y="118"/>
                    <a:pt x="229" y="118"/>
                    <a:pt x="229" y="118"/>
                  </a:cubicBezTo>
                  <a:cubicBezTo>
                    <a:pt x="231" y="117"/>
                    <a:pt x="233" y="117"/>
                    <a:pt x="235" y="117"/>
                  </a:cubicBezTo>
                  <a:cubicBezTo>
                    <a:pt x="249" y="117"/>
                    <a:pt x="261" y="129"/>
                    <a:pt x="261" y="144"/>
                  </a:cubicBezTo>
                  <a:cubicBezTo>
                    <a:pt x="261" y="158"/>
                    <a:pt x="249" y="170"/>
                    <a:pt x="235" y="17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4" name="Freeform 123">
              <a:extLst>
                <a:ext uri="{FF2B5EF4-FFF2-40B4-BE49-F238E27FC236}">
                  <a16:creationId xmlns:a16="http://schemas.microsoft.com/office/drawing/2014/main" id="{F3636EB9-BDF2-064F-B5E5-0BB848245D2A}"/>
                </a:ext>
              </a:extLst>
            </p:cNvPr>
            <p:cNvSpPr>
              <a:spLocks/>
            </p:cNvSpPr>
            <p:nvPr/>
          </p:nvSpPr>
          <p:spPr bwMode="auto">
            <a:xfrm>
              <a:off x="2063" y="457"/>
              <a:ext cx="15" cy="28"/>
            </a:xfrm>
            <a:custGeom>
              <a:avLst/>
              <a:gdLst>
                <a:gd name="T0" fmla="*/ 11 w 22"/>
                <a:gd name="T1" fmla="*/ 42 h 42"/>
                <a:gd name="T2" fmla="*/ 22 w 22"/>
                <a:gd name="T3" fmla="*/ 32 h 42"/>
                <a:gd name="T4" fmla="*/ 22 w 22"/>
                <a:gd name="T5" fmla="*/ 10 h 42"/>
                <a:gd name="T6" fmla="*/ 11 w 22"/>
                <a:gd name="T7" fmla="*/ 0 h 42"/>
                <a:gd name="T8" fmla="*/ 0 w 22"/>
                <a:gd name="T9" fmla="*/ 10 h 42"/>
                <a:gd name="T10" fmla="*/ 0 w 22"/>
                <a:gd name="T11" fmla="*/ 32 h 42"/>
                <a:gd name="T12" fmla="*/ 11 w 22"/>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22" h="42">
                  <a:moveTo>
                    <a:pt x="11" y="42"/>
                  </a:moveTo>
                  <a:cubicBezTo>
                    <a:pt x="17" y="42"/>
                    <a:pt x="22" y="38"/>
                    <a:pt x="22" y="32"/>
                  </a:cubicBezTo>
                  <a:cubicBezTo>
                    <a:pt x="22" y="10"/>
                    <a:pt x="22" y="10"/>
                    <a:pt x="22" y="10"/>
                  </a:cubicBezTo>
                  <a:cubicBezTo>
                    <a:pt x="22" y="4"/>
                    <a:pt x="17" y="0"/>
                    <a:pt x="11" y="0"/>
                  </a:cubicBezTo>
                  <a:cubicBezTo>
                    <a:pt x="5" y="0"/>
                    <a:pt x="0" y="4"/>
                    <a:pt x="0" y="10"/>
                  </a:cubicBezTo>
                  <a:cubicBezTo>
                    <a:pt x="0" y="32"/>
                    <a:pt x="0" y="32"/>
                    <a:pt x="0" y="32"/>
                  </a:cubicBezTo>
                  <a:cubicBezTo>
                    <a:pt x="0" y="38"/>
                    <a:pt x="5" y="42"/>
                    <a:pt x="11"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5" name="Freeform 124">
              <a:extLst>
                <a:ext uri="{FF2B5EF4-FFF2-40B4-BE49-F238E27FC236}">
                  <a16:creationId xmlns:a16="http://schemas.microsoft.com/office/drawing/2014/main" id="{072787A9-700E-FA4B-8EA4-8B1BD3EEA7A6}"/>
                </a:ext>
              </a:extLst>
            </p:cNvPr>
            <p:cNvSpPr>
              <a:spLocks/>
            </p:cNvSpPr>
            <p:nvPr/>
          </p:nvSpPr>
          <p:spPr bwMode="auto">
            <a:xfrm>
              <a:off x="1993" y="527"/>
              <a:ext cx="28" cy="15"/>
            </a:xfrm>
            <a:custGeom>
              <a:avLst/>
              <a:gdLst>
                <a:gd name="T0" fmla="*/ 42 w 42"/>
                <a:gd name="T1" fmla="*/ 11 h 22"/>
                <a:gd name="T2" fmla="*/ 32 w 42"/>
                <a:gd name="T3" fmla="*/ 0 h 22"/>
                <a:gd name="T4" fmla="*/ 10 w 42"/>
                <a:gd name="T5" fmla="*/ 0 h 22"/>
                <a:gd name="T6" fmla="*/ 0 w 42"/>
                <a:gd name="T7" fmla="*/ 11 h 22"/>
                <a:gd name="T8" fmla="*/ 10 w 42"/>
                <a:gd name="T9" fmla="*/ 22 h 22"/>
                <a:gd name="T10" fmla="*/ 32 w 42"/>
                <a:gd name="T11" fmla="*/ 22 h 22"/>
                <a:gd name="T12" fmla="*/ 42 w 42"/>
                <a:gd name="T13" fmla="*/ 11 h 22"/>
              </a:gdLst>
              <a:ahLst/>
              <a:cxnLst>
                <a:cxn ang="0">
                  <a:pos x="T0" y="T1"/>
                </a:cxn>
                <a:cxn ang="0">
                  <a:pos x="T2" y="T3"/>
                </a:cxn>
                <a:cxn ang="0">
                  <a:pos x="T4" y="T5"/>
                </a:cxn>
                <a:cxn ang="0">
                  <a:pos x="T6" y="T7"/>
                </a:cxn>
                <a:cxn ang="0">
                  <a:pos x="T8" y="T9"/>
                </a:cxn>
                <a:cxn ang="0">
                  <a:pos x="T10" y="T11"/>
                </a:cxn>
                <a:cxn ang="0">
                  <a:pos x="T12" y="T13"/>
                </a:cxn>
              </a:cxnLst>
              <a:rect l="0" t="0" r="r" b="b"/>
              <a:pathLst>
                <a:path w="42" h="22">
                  <a:moveTo>
                    <a:pt x="42" y="11"/>
                  </a:moveTo>
                  <a:cubicBezTo>
                    <a:pt x="42" y="5"/>
                    <a:pt x="38" y="0"/>
                    <a:pt x="32" y="0"/>
                  </a:cubicBezTo>
                  <a:cubicBezTo>
                    <a:pt x="10" y="0"/>
                    <a:pt x="10" y="0"/>
                    <a:pt x="10" y="0"/>
                  </a:cubicBezTo>
                  <a:cubicBezTo>
                    <a:pt x="4" y="0"/>
                    <a:pt x="0" y="5"/>
                    <a:pt x="0" y="11"/>
                  </a:cubicBezTo>
                  <a:cubicBezTo>
                    <a:pt x="0" y="17"/>
                    <a:pt x="4" y="22"/>
                    <a:pt x="10" y="22"/>
                  </a:cubicBezTo>
                  <a:cubicBezTo>
                    <a:pt x="32" y="22"/>
                    <a:pt x="32" y="22"/>
                    <a:pt x="32" y="22"/>
                  </a:cubicBezTo>
                  <a:cubicBezTo>
                    <a:pt x="38" y="22"/>
                    <a:pt x="42" y="17"/>
                    <a:pt x="42" y="1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6" name="Freeform 125">
              <a:extLst>
                <a:ext uri="{FF2B5EF4-FFF2-40B4-BE49-F238E27FC236}">
                  <a16:creationId xmlns:a16="http://schemas.microsoft.com/office/drawing/2014/main" id="{B2110E3C-3AFD-BD45-9962-918C426048BC}"/>
                </a:ext>
              </a:extLst>
            </p:cNvPr>
            <p:cNvSpPr>
              <a:spLocks/>
            </p:cNvSpPr>
            <p:nvPr/>
          </p:nvSpPr>
          <p:spPr bwMode="auto">
            <a:xfrm>
              <a:off x="2013" y="477"/>
              <a:ext cx="25" cy="24"/>
            </a:xfrm>
            <a:custGeom>
              <a:avLst/>
              <a:gdLst>
                <a:gd name="T0" fmla="*/ 19 w 38"/>
                <a:gd name="T1" fmla="*/ 34 h 37"/>
                <a:gd name="T2" fmla="*/ 27 w 38"/>
                <a:gd name="T3" fmla="*/ 37 h 37"/>
                <a:gd name="T4" fmla="*/ 34 w 38"/>
                <a:gd name="T5" fmla="*/ 34 h 37"/>
                <a:gd name="T6" fmla="*/ 34 w 38"/>
                <a:gd name="T7" fmla="*/ 19 h 37"/>
                <a:gd name="T8" fmla="*/ 19 w 38"/>
                <a:gd name="T9" fmla="*/ 4 h 37"/>
                <a:gd name="T10" fmla="*/ 4 w 38"/>
                <a:gd name="T11" fmla="*/ 4 h 37"/>
                <a:gd name="T12" fmla="*/ 4 w 38"/>
                <a:gd name="T13" fmla="*/ 19 h 37"/>
                <a:gd name="T14" fmla="*/ 19 w 38"/>
                <a:gd name="T15" fmla="*/ 34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7">
                  <a:moveTo>
                    <a:pt x="19" y="34"/>
                  </a:moveTo>
                  <a:cubicBezTo>
                    <a:pt x="21" y="36"/>
                    <a:pt x="24" y="37"/>
                    <a:pt x="27" y="37"/>
                  </a:cubicBezTo>
                  <a:cubicBezTo>
                    <a:pt x="29" y="37"/>
                    <a:pt x="32" y="36"/>
                    <a:pt x="34" y="34"/>
                  </a:cubicBezTo>
                  <a:cubicBezTo>
                    <a:pt x="38" y="30"/>
                    <a:pt x="38" y="23"/>
                    <a:pt x="34" y="19"/>
                  </a:cubicBezTo>
                  <a:cubicBezTo>
                    <a:pt x="19" y="4"/>
                    <a:pt x="19" y="4"/>
                    <a:pt x="19" y="4"/>
                  </a:cubicBezTo>
                  <a:cubicBezTo>
                    <a:pt x="15" y="0"/>
                    <a:pt x="8" y="0"/>
                    <a:pt x="4" y="4"/>
                  </a:cubicBezTo>
                  <a:cubicBezTo>
                    <a:pt x="0" y="8"/>
                    <a:pt x="0" y="15"/>
                    <a:pt x="4" y="19"/>
                  </a:cubicBezTo>
                  <a:lnTo>
                    <a:pt x="19" y="3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7" name="Freeform 126">
              <a:extLst>
                <a:ext uri="{FF2B5EF4-FFF2-40B4-BE49-F238E27FC236}">
                  <a16:creationId xmlns:a16="http://schemas.microsoft.com/office/drawing/2014/main" id="{DD473718-C698-914E-8550-73BA2D65FFA0}"/>
                </a:ext>
              </a:extLst>
            </p:cNvPr>
            <p:cNvSpPr>
              <a:spLocks/>
            </p:cNvSpPr>
            <p:nvPr/>
          </p:nvSpPr>
          <p:spPr bwMode="auto">
            <a:xfrm>
              <a:off x="2103" y="477"/>
              <a:ext cx="25" cy="24"/>
            </a:xfrm>
            <a:custGeom>
              <a:avLst/>
              <a:gdLst>
                <a:gd name="T0" fmla="*/ 11 w 38"/>
                <a:gd name="T1" fmla="*/ 37 h 37"/>
                <a:gd name="T2" fmla="*/ 19 w 38"/>
                <a:gd name="T3" fmla="*/ 34 h 37"/>
                <a:gd name="T4" fmla="*/ 34 w 38"/>
                <a:gd name="T5" fmla="*/ 19 h 37"/>
                <a:gd name="T6" fmla="*/ 34 w 38"/>
                <a:gd name="T7" fmla="*/ 4 h 37"/>
                <a:gd name="T8" fmla="*/ 19 w 38"/>
                <a:gd name="T9" fmla="*/ 4 h 37"/>
                <a:gd name="T10" fmla="*/ 4 w 38"/>
                <a:gd name="T11" fmla="*/ 19 h 37"/>
                <a:gd name="T12" fmla="*/ 4 w 38"/>
                <a:gd name="T13" fmla="*/ 34 h 37"/>
                <a:gd name="T14" fmla="*/ 11 w 38"/>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7">
                  <a:moveTo>
                    <a:pt x="11" y="37"/>
                  </a:moveTo>
                  <a:cubicBezTo>
                    <a:pt x="14" y="37"/>
                    <a:pt x="17" y="36"/>
                    <a:pt x="19" y="34"/>
                  </a:cubicBezTo>
                  <a:cubicBezTo>
                    <a:pt x="34" y="19"/>
                    <a:pt x="34" y="19"/>
                    <a:pt x="34" y="19"/>
                  </a:cubicBezTo>
                  <a:cubicBezTo>
                    <a:pt x="38" y="15"/>
                    <a:pt x="38" y="8"/>
                    <a:pt x="34" y="4"/>
                  </a:cubicBezTo>
                  <a:cubicBezTo>
                    <a:pt x="30" y="0"/>
                    <a:pt x="23" y="0"/>
                    <a:pt x="19" y="4"/>
                  </a:cubicBezTo>
                  <a:cubicBezTo>
                    <a:pt x="4" y="19"/>
                    <a:pt x="4" y="19"/>
                    <a:pt x="4" y="19"/>
                  </a:cubicBezTo>
                  <a:cubicBezTo>
                    <a:pt x="0" y="23"/>
                    <a:pt x="0" y="30"/>
                    <a:pt x="4" y="34"/>
                  </a:cubicBezTo>
                  <a:cubicBezTo>
                    <a:pt x="6" y="36"/>
                    <a:pt x="9" y="37"/>
                    <a:pt x="11" y="3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8" name="Freeform 127">
              <a:extLst>
                <a:ext uri="{FF2B5EF4-FFF2-40B4-BE49-F238E27FC236}">
                  <a16:creationId xmlns:a16="http://schemas.microsoft.com/office/drawing/2014/main" id="{6D6238C6-AEB0-BD4B-802F-5B36D41EA19F}"/>
                </a:ext>
              </a:extLst>
            </p:cNvPr>
            <p:cNvSpPr>
              <a:spLocks noEditPoints="1"/>
            </p:cNvSpPr>
            <p:nvPr/>
          </p:nvSpPr>
          <p:spPr bwMode="auto">
            <a:xfrm>
              <a:off x="1929" y="39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36" name="Group 39">
            <a:extLst>
              <a:ext uri="{FF2B5EF4-FFF2-40B4-BE49-F238E27FC236}">
                <a16:creationId xmlns:a16="http://schemas.microsoft.com/office/drawing/2014/main" id="{80286DD1-B5EB-7448-884D-2D91758402FC}"/>
              </a:ext>
            </a:extLst>
          </p:cNvPr>
          <p:cNvGrpSpPr>
            <a:grpSpLocks noChangeAspect="1"/>
          </p:cNvGrpSpPr>
          <p:nvPr/>
        </p:nvGrpSpPr>
        <p:grpSpPr bwMode="auto">
          <a:xfrm>
            <a:off x="3550439" y="2211480"/>
            <a:ext cx="367631" cy="367631"/>
            <a:chOff x="3987" y="1509"/>
            <a:chExt cx="340" cy="340"/>
          </a:xfrm>
          <a:solidFill>
            <a:schemeClr val="tx1">
              <a:lumMod val="50000"/>
              <a:lumOff val="50000"/>
            </a:schemeClr>
          </a:solidFill>
        </p:grpSpPr>
        <p:sp>
          <p:nvSpPr>
            <p:cNvPr id="37" name="Freeform 40">
              <a:extLst>
                <a:ext uri="{FF2B5EF4-FFF2-40B4-BE49-F238E27FC236}">
                  <a16:creationId xmlns:a16="http://schemas.microsoft.com/office/drawing/2014/main" id="{62024BEF-C72A-7B43-A976-0D7CAB3F28DD}"/>
                </a:ext>
              </a:extLst>
            </p:cNvPr>
            <p:cNvSpPr>
              <a:spLocks noEditPoints="1"/>
            </p:cNvSpPr>
            <p:nvPr/>
          </p:nvSpPr>
          <p:spPr bwMode="auto">
            <a:xfrm>
              <a:off x="3987" y="150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Freeform 41">
              <a:extLst>
                <a:ext uri="{FF2B5EF4-FFF2-40B4-BE49-F238E27FC236}">
                  <a16:creationId xmlns:a16="http://schemas.microsoft.com/office/drawing/2014/main" id="{E64E7FBD-53AF-9345-BF47-739CB0A04BB9}"/>
                </a:ext>
              </a:extLst>
            </p:cNvPr>
            <p:cNvSpPr>
              <a:spLocks noEditPoints="1"/>
            </p:cNvSpPr>
            <p:nvPr/>
          </p:nvSpPr>
          <p:spPr bwMode="auto">
            <a:xfrm>
              <a:off x="4053" y="1568"/>
              <a:ext cx="215" cy="214"/>
            </a:xfrm>
            <a:custGeom>
              <a:avLst/>
              <a:gdLst>
                <a:gd name="T0" fmla="*/ 168 w 324"/>
                <a:gd name="T1" fmla="*/ 177 h 322"/>
                <a:gd name="T2" fmla="*/ 123 w 324"/>
                <a:gd name="T3" fmla="*/ 143 h 322"/>
                <a:gd name="T4" fmla="*/ 65 w 324"/>
                <a:gd name="T5" fmla="*/ 142 h 322"/>
                <a:gd name="T6" fmla="*/ 18 w 324"/>
                <a:gd name="T7" fmla="*/ 175 h 322"/>
                <a:gd name="T8" fmla="*/ 0 w 324"/>
                <a:gd name="T9" fmla="*/ 229 h 322"/>
                <a:gd name="T10" fmla="*/ 17 w 324"/>
                <a:gd name="T11" fmla="*/ 284 h 322"/>
                <a:gd name="T12" fmla="*/ 63 w 324"/>
                <a:gd name="T13" fmla="*/ 319 h 322"/>
                <a:gd name="T14" fmla="*/ 115 w 324"/>
                <a:gd name="T15" fmla="*/ 320 h 322"/>
                <a:gd name="T16" fmla="*/ 145 w 324"/>
                <a:gd name="T17" fmla="*/ 294 h 322"/>
                <a:gd name="T18" fmla="*/ 172 w 324"/>
                <a:gd name="T19" fmla="*/ 252 h 322"/>
                <a:gd name="T20" fmla="*/ 146 w 324"/>
                <a:gd name="T21" fmla="*/ 249 h 322"/>
                <a:gd name="T22" fmla="*/ 125 w 324"/>
                <a:gd name="T23" fmla="*/ 277 h 322"/>
                <a:gd name="T24" fmla="*/ 92 w 324"/>
                <a:gd name="T25" fmla="*/ 284 h 322"/>
                <a:gd name="T26" fmla="*/ 69 w 324"/>
                <a:gd name="T27" fmla="*/ 293 h 322"/>
                <a:gd name="T28" fmla="*/ 37 w 324"/>
                <a:gd name="T29" fmla="*/ 267 h 322"/>
                <a:gd name="T30" fmla="*/ 26 w 324"/>
                <a:gd name="T31" fmla="*/ 227 h 322"/>
                <a:gd name="T32" fmla="*/ 41 w 324"/>
                <a:gd name="T33" fmla="*/ 189 h 322"/>
                <a:gd name="T34" fmla="*/ 76 w 324"/>
                <a:gd name="T35" fmla="*/ 168 h 322"/>
                <a:gd name="T36" fmla="*/ 115 w 324"/>
                <a:gd name="T37" fmla="*/ 164 h 322"/>
                <a:gd name="T38" fmla="*/ 150 w 324"/>
                <a:gd name="T39" fmla="*/ 190 h 322"/>
                <a:gd name="T40" fmla="*/ 163 w 324"/>
                <a:gd name="T41" fmla="*/ 232 h 322"/>
                <a:gd name="T42" fmla="*/ 61 w 324"/>
                <a:gd name="T43" fmla="*/ 214 h 322"/>
                <a:gd name="T44" fmla="*/ 103 w 324"/>
                <a:gd name="T45" fmla="*/ 265 h 322"/>
                <a:gd name="T46" fmla="*/ 105 w 324"/>
                <a:gd name="T47" fmla="*/ 237 h 322"/>
                <a:gd name="T48" fmla="*/ 80 w 324"/>
                <a:gd name="T49" fmla="*/ 224 h 322"/>
                <a:gd name="T50" fmla="*/ 106 w 324"/>
                <a:gd name="T51" fmla="*/ 226 h 322"/>
                <a:gd name="T52" fmla="*/ 308 w 324"/>
                <a:gd name="T53" fmla="*/ 62 h 322"/>
                <a:gd name="T54" fmla="*/ 276 w 324"/>
                <a:gd name="T55" fmla="*/ 23 h 322"/>
                <a:gd name="T56" fmla="*/ 227 w 324"/>
                <a:gd name="T57" fmla="*/ 10 h 322"/>
                <a:gd name="T58" fmla="*/ 180 w 324"/>
                <a:gd name="T59" fmla="*/ 29 h 322"/>
                <a:gd name="T60" fmla="*/ 152 w 324"/>
                <a:gd name="T61" fmla="*/ 71 h 322"/>
                <a:gd name="T62" fmla="*/ 155 w 324"/>
                <a:gd name="T63" fmla="*/ 122 h 322"/>
                <a:gd name="T64" fmla="*/ 187 w 324"/>
                <a:gd name="T65" fmla="*/ 161 h 322"/>
                <a:gd name="T66" fmla="*/ 236 w 324"/>
                <a:gd name="T67" fmla="*/ 174 h 322"/>
                <a:gd name="T68" fmla="*/ 276 w 324"/>
                <a:gd name="T69" fmla="*/ 156 h 322"/>
                <a:gd name="T70" fmla="*/ 305 w 324"/>
                <a:gd name="T71" fmla="*/ 117 h 322"/>
                <a:gd name="T72" fmla="*/ 298 w 324"/>
                <a:gd name="T73" fmla="*/ 96 h 322"/>
                <a:gd name="T74" fmla="*/ 283 w 324"/>
                <a:gd name="T75" fmla="*/ 134 h 322"/>
                <a:gd name="T76" fmla="*/ 248 w 324"/>
                <a:gd name="T77" fmla="*/ 155 h 322"/>
                <a:gd name="T78" fmla="*/ 209 w 324"/>
                <a:gd name="T79" fmla="*/ 158 h 322"/>
                <a:gd name="T80" fmla="*/ 174 w 324"/>
                <a:gd name="T81" fmla="*/ 132 h 322"/>
                <a:gd name="T82" fmla="*/ 161 w 324"/>
                <a:gd name="T83" fmla="*/ 91 h 322"/>
                <a:gd name="T84" fmla="*/ 175 w 324"/>
                <a:gd name="T85" fmla="*/ 50 h 322"/>
                <a:gd name="T86" fmla="*/ 211 w 324"/>
                <a:gd name="T87" fmla="*/ 26 h 322"/>
                <a:gd name="T88" fmla="*/ 250 w 324"/>
                <a:gd name="T89" fmla="*/ 30 h 322"/>
                <a:gd name="T90" fmla="*/ 284 w 324"/>
                <a:gd name="T91" fmla="*/ 51 h 322"/>
                <a:gd name="T92" fmla="*/ 298 w 324"/>
                <a:gd name="T93" fmla="*/ 90 h 322"/>
                <a:gd name="T94" fmla="*/ 221 w 324"/>
                <a:gd name="T95" fmla="*/ 58 h 322"/>
                <a:gd name="T96" fmla="*/ 231 w 324"/>
                <a:gd name="T97" fmla="*/ 128 h 322"/>
                <a:gd name="T98" fmla="*/ 248 w 324"/>
                <a:gd name="T99" fmla="*/ 61 h 322"/>
                <a:gd name="T100" fmla="*/ 218 w 324"/>
                <a:gd name="T101" fmla="*/ 96 h 322"/>
                <a:gd name="T102" fmla="*/ 238 w 324"/>
                <a:gd name="T103" fmla="*/ 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4" h="322">
                  <a:moveTo>
                    <a:pt x="172" y="212"/>
                  </a:moveTo>
                  <a:cubicBezTo>
                    <a:pt x="171" y="211"/>
                    <a:pt x="168" y="209"/>
                    <a:pt x="167" y="208"/>
                  </a:cubicBezTo>
                  <a:cubicBezTo>
                    <a:pt x="167" y="206"/>
                    <a:pt x="168" y="203"/>
                    <a:pt x="169" y="201"/>
                  </a:cubicBezTo>
                  <a:cubicBezTo>
                    <a:pt x="171" y="194"/>
                    <a:pt x="174" y="185"/>
                    <a:pt x="168" y="177"/>
                  </a:cubicBezTo>
                  <a:cubicBezTo>
                    <a:pt x="163" y="169"/>
                    <a:pt x="153" y="169"/>
                    <a:pt x="146" y="169"/>
                  </a:cubicBezTo>
                  <a:cubicBezTo>
                    <a:pt x="144" y="169"/>
                    <a:pt x="141" y="168"/>
                    <a:pt x="139" y="168"/>
                  </a:cubicBezTo>
                  <a:cubicBezTo>
                    <a:pt x="139" y="167"/>
                    <a:pt x="138" y="164"/>
                    <a:pt x="137" y="162"/>
                  </a:cubicBezTo>
                  <a:cubicBezTo>
                    <a:pt x="135" y="155"/>
                    <a:pt x="132" y="146"/>
                    <a:pt x="123" y="143"/>
                  </a:cubicBezTo>
                  <a:cubicBezTo>
                    <a:pt x="114" y="140"/>
                    <a:pt x="105" y="145"/>
                    <a:pt x="100" y="149"/>
                  </a:cubicBezTo>
                  <a:cubicBezTo>
                    <a:pt x="98" y="150"/>
                    <a:pt x="95" y="152"/>
                    <a:pt x="94" y="153"/>
                  </a:cubicBezTo>
                  <a:cubicBezTo>
                    <a:pt x="92" y="152"/>
                    <a:pt x="90" y="150"/>
                    <a:pt x="88" y="149"/>
                  </a:cubicBezTo>
                  <a:cubicBezTo>
                    <a:pt x="83" y="145"/>
                    <a:pt x="74" y="139"/>
                    <a:pt x="65" y="142"/>
                  </a:cubicBezTo>
                  <a:cubicBezTo>
                    <a:pt x="56" y="145"/>
                    <a:pt x="53" y="154"/>
                    <a:pt x="50" y="161"/>
                  </a:cubicBezTo>
                  <a:cubicBezTo>
                    <a:pt x="49" y="163"/>
                    <a:pt x="48" y="166"/>
                    <a:pt x="48" y="167"/>
                  </a:cubicBezTo>
                  <a:cubicBezTo>
                    <a:pt x="46" y="167"/>
                    <a:pt x="43" y="167"/>
                    <a:pt x="41" y="167"/>
                  </a:cubicBezTo>
                  <a:cubicBezTo>
                    <a:pt x="34" y="167"/>
                    <a:pt x="24" y="168"/>
                    <a:pt x="18" y="175"/>
                  </a:cubicBezTo>
                  <a:cubicBezTo>
                    <a:pt x="13" y="183"/>
                    <a:pt x="15" y="192"/>
                    <a:pt x="17" y="199"/>
                  </a:cubicBezTo>
                  <a:cubicBezTo>
                    <a:pt x="18" y="201"/>
                    <a:pt x="19" y="204"/>
                    <a:pt x="19" y="206"/>
                  </a:cubicBezTo>
                  <a:cubicBezTo>
                    <a:pt x="18" y="207"/>
                    <a:pt x="15" y="209"/>
                    <a:pt x="14" y="210"/>
                  </a:cubicBezTo>
                  <a:cubicBezTo>
                    <a:pt x="8" y="214"/>
                    <a:pt x="0" y="220"/>
                    <a:pt x="0" y="229"/>
                  </a:cubicBezTo>
                  <a:cubicBezTo>
                    <a:pt x="0" y="239"/>
                    <a:pt x="7" y="245"/>
                    <a:pt x="13" y="249"/>
                  </a:cubicBezTo>
                  <a:cubicBezTo>
                    <a:pt x="15" y="251"/>
                    <a:pt x="18" y="253"/>
                    <a:pt x="18" y="253"/>
                  </a:cubicBezTo>
                  <a:cubicBezTo>
                    <a:pt x="18" y="255"/>
                    <a:pt x="17" y="258"/>
                    <a:pt x="16" y="261"/>
                  </a:cubicBezTo>
                  <a:cubicBezTo>
                    <a:pt x="14" y="268"/>
                    <a:pt x="11" y="277"/>
                    <a:pt x="17" y="284"/>
                  </a:cubicBezTo>
                  <a:cubicBezTo>
                    <a:pt x="22" y="292"/>
                    <a:pt x="32" y="292"/>
                    <a:pt x="39" y="293"/>
                  </a:cubicBezTo>
                  <a:cubicBezTo>
                    <a:pt x="41" y="293"/>
                    <a:pt x="44" y="293"/>
                    <a:pt x="46" y="293"/>
                  </a:cubicBezTo>
                  <a:cubicBezTo>
                    <a:pt x="47" y="295"/>
                    <a:pt x="48" y="298"/>
                    <a:pt x="48" y="299"/>
                  </a:cubicBezTo>
                  <a:cubicBezTo>
                    <a:pt x="51" y="306"/>
                    <a:pt x="54" y="315"/>
                    <a:pt x="63" y="319"/>
                  </a:cubicBezTo>
                  <a:cubicBezTo>
                    <a:pt x="72" y="322"/>
                    <a:pt x="80" y="316"/>
                    <a:pt x="86" y="312"/>
                  </a:cubicBezTo>
                  <a:cubicBezTo>
                    <a:pt x="87" y="311"/>
                    <a:pt x="90" y="309"/>
                    <a:pt x="92" y="309"/>
                  </a:cubicBezTo>
                  <a:cubicBezTo>
                    <a:pt x="93" y="309"/>
                    <a:pt x="95" y="311"/>
                    <a:pt x="97" y="312"/>
                  </a:cubicBezTo>
                  <a:cubicBezTo>
                    <a:pt x="102" y="316"/>
                    <a:pt x="108" y="320"/>
                    <a:pt x="115" y="320"/>
                  </a:cubicBezTo>
                  <a:cubicBezTo>
                    <a:pt x="117" y="320"/>
                    <a:pt x="118" y="320"/>
                    <a:pt x="120" y="319"/>
                  </a:cubicBezTo>
                  <a:cubicBezTo>
                    <a:pt x="129" y="316"/>
                    <a:pt x="133" y="307"/>
                    <a:pt x="135" y="300"/>
                  </a:cubicBezTo>
                  <a:cubicBezTo>
                    <a:pt x="136" y="298"/>
                    <a:pt x="137" y="296"/>
                    <a:pt x="138" y="294"/>
                  </a:cubicBezTo>
                  <a:cubicBezTo>
                    <a:pt x="139" y="294"/>
                    <a:pt x="142" y="294"/>
                    <a:pt x="145" y="294"/>
                  </a:cubicBezTo>
                  <a:cubicBezTo>
                    <a:pt x="152" y="294"/>
                    <a:pt x="161" y="294"/>
                    <a:pt x="167" y="286"/>
                  </a:cubicBezTo>
                  <a:cubicBezTo>
                    <a:pt x="173" y="279"/>
                    <a:pt x="170" y="269"/>
                    <a:pt x="168" y="262"/>
                  </a:cubicBezTo>
                  <a:cubicBezTo>
                    <a:pt x="168" y="260"/>
                    <a:pt x="167" y="257"/>
                    <a:pt x="167" y="256"/>
                  </a:cubicBezTo>
                  <a:cubicBezTo>
                    <a:pt x="168" y="255"/>
                    <a:pt x="170" y="253"/>
                    <a:pt x="172" y="252"/>
                  </a:cubicBezTo>
                  <a:cubicBezTo>
                    <a:pt x="177" y="247"/>
                    <a:pt x="185" y="242"/>
                    <a:pt x="185" y="232"/>
                  </a:cubicBezTo>
                  <a:cubicBezTo>
                    <a:pt x="186" y="223"/>
                    <a:pt x="178" y="217"/>
                    <a:pt x="172" y="212"/>
                  </a:cubicBezTo>
                  <a:close/>
                  <a:moveTo>
                    <a:pt x="159" y="235"/>
                  </a:moveTo>
                  <a:cubicBezTo>
                    <a:pt x="154" y="238"/>
                    <a:pt x="148" y="242"/>
                    <a:pt x="146" y="249"/>
                  </a:cubicBezTo>
                  <a:cubicBezTo>
                    <a:pt x="144" y="255"/>
                    <a:pt x="146" y="262"/>
                    <a:pt x="148" y="268"/>
                  </a:cubicBezTo>
                  <a:cubicBezTo>
                    <a:pt x="148" y="269"/>
                    <a:pt x="148" y="271"/>
                    <a:pt x="149" y="272"/>
                  </a:cubicBezTo>
                  <a:cubicBezTo>
                    <a:pt x="147" y="273"/>
                    <a:pt x="145" y="273"/>
                    <a:pt x="144" y="273"/>
                  </a:cubicBezTo>
                  <a:cubicBezTo>
                    <a:pt x="138" y="273"/>
                    <a:pt x="131" y="273"/>
                    <a:pt x="125" y="277"/>
                  </a:cubicBezTo>
                  <a:cubicBezTo>
                    <a:pt x="120" y="281"/>
                    <a:pt x="117" y="287"/>
                    <a:pt x="115" y="293"/>
                  </a:cubicBezTo>
                  <a:cubicBezTo>
                    <a:pt x="115" y="294"/>
                    <a:pt x="114" y="295"/>
                    <a:pt x="113" y="297"/>
                  </a:cubicBezTo>
                  <a:cubicBezTo>
                    <a:pt x="112" y="296"/>
                    <a:pt x="110" y="294"/>
                    <a:pt x="109" y="293"/>
                  </a:cubicBezTo>
                  <a:cubicBezTo>
                    <a:pt x="104" y="290"/>
                    <a:pt x="99" y="284"/>
                    <a:pt x="92" y="284"/>
                  </a:cubicBezTo>
                  <a:cubicBezTo>
                    <a:pt x="92" y="284"/>
                    <a:pt x="92" y="284"/>
                    <a:pt x="92" y="284"/>
                  </a:cubicBezTo>
                  <a:cubicBezTo>
                    <a:pt x="85" y="284"/>
                    <a:pt x="79" y="289"/>
                    <a:pt x="74" y="293"/>
                  </a:cubicBezTo>
                  <a:cubicBezTo>
                    <a:pt x="73" y="294"/>
                    <a:pt x="71" y="296"/>
                    <a:pt x="70" y="297"/>
                  </a:cubicBezTo>
                  <a:cubicBezTo>
                    <a:pt x="70" y="296"/>
                    <a:pt x="69" y="294"/>
                    <a:pt x="69" y="293"/>
                  </a:cubicBezTo>
                  <a:cubicBezTo>
                    <a:pt x="67" y="287"/>
                    <a:pt x="64" y="280"/>
                    <a:pt x="59" y="276"/>
                  </a:cubicBezTo>
                  <a:cubicBezTo>
                    <a:pt x="53" y="272"/>
                    <a:pt x="46" y="272"/>
                    <a:pt x="40" y="271"/>
                  </a:cubicBezTo>
                  <a:cubicBezTo>
                    <a:pt x="39" y="271"/>
                    <a:pt x="37" y="271"/>
                    <a:pt x="36" y="271"/>
                  </a:cubicBezTo>
                  <a:cubicBezTo>
                    <a:pt x="36" y="270"/>
                    <a:pt x="36" y="268"/>
                    <a:pt x="37" y="267"/>
                  </a:cubicBezTo>
                  <a:cubicBezTo>
                    <a:pt x="39" y="261"/>
                    <a:pt x="41" y="254"/>
                    <a:pt x="39" y="247"/>
                  </a:cubicBezTo>
                  <a:cubicBezTo>
                    <a:pt x="37" y="241"/>
                    <a:pt x="31" y="236"/>
                    <a:pt x="26" y="232"/>
                  </a:cubicBezTo>
                  <a:cubicBezTo>
                    <a:pt x="25" y="232"/>
                    <a:pt x="24" y="231"/>
                    <a:pt x="23" y="230"/>
                  </a:cubicBezTo>
                  <a:cubicBezTo>
                    <a:pt x="24" y="229"/>
                    <a:pt x="25" y="228"/>
                    <a:pt x="26" y="227"/>
                  </a:cubicBezTo>
                  <a:cubicBezTo>
                    <a:pt x="31" y="223"/>
                    <a:pt x="37" y="219"/>
                    <a:pt x="39" y="213"/>
                  </a:cubicBezTo>
                  <a:cubicBezTo>
                    <a:pt x="41" y="206"/>
                    <a:pt x="39" y="199"/>
                    <a:pt x="38" y="193"/>
                  </a:cubicBezTo>
                  <a:cubicBezTo>
                    <a:pt x="37" y="192"/>
                    <a:pt x="37" y="190"/>
                    <a:pt x="37" y="189"/>
                  </a:cubicBezTo>
                  <a:cubicBezTo>
                    <a:pt x="38" y="189"/>
                    <a:pt x="40" y="189"/>
                    <a:pt x="41" y="189"/>
                  </a:cubicBezTo>
                  <a:cubicBezTo>
                    <a:pt x="47" y="189"/>
                    <a:pt x="54" y="189"/>
                    <a:pt x="60" y="185"/>
                  </a:cubicBezTo>
                  <a:cubicBezTo>
                    <a:pt x="66" y="181"/>
                    <a:pt x="68" y="174"/>
                    <a:pt x="70" y="169"/>
                  </a:cubicBezTo>
                  <a:cubicBezTo>
                    <a:pt x="71" y="167"/>
                    <a:pt x="71" y="166"/>
                    <a:pt x="72" y="164"/>
                  </a:cubicBezTo>
                  <a:cubicBezTo>
                    <a:pt x="73" y="165"/>
                    <a:pt x="75" y="167"/>
                    <a:pt x="76" y="168"/>
                  </a:cubicBezTo>
                  <a:cubicBezTo>
                    <a:pt x="81" y="172"/>
                    <a:pt x="87" y="177"/>
                    <a:pt x="93" y="177"/>
                  </a:cubicBezTo>
                  <a:cubicBezTo>
                    <a:pt x="94" y="177"/>
                    <a:pt x="94" y="177"/>
                    <a:pt x="94" y="177"/>
                  </a:cubicBezTo>
                  <a:cubicBezTo>
                    <a:pt x="101" y="177"/>
                    <a:pt x="106" y="172"/>
                    <a:pt x="111" y="168"/>
                  </a:cubicBezTo>
                  <a:cubicBezTo>
                    <a:pt x="112" y="168"/>
                    <a:pt x="114" y="165"/>
                    <a:pt x="115" y="164"/>
                  </a:cubicBezTo>
                  <a:cubicBezTo>
                    <a:pt x="116" y="166"/>
                    <a:pt x="116" y="168"/>
                    <a:pt x="117" y="169"/>
                  </a:cubicBezTo>
                  <a:cubicBezTo>
                    <a:pt x="119" y="175"/>
                    <a:pt x="121" y="181"/>
                    <a:pt x="127" y="185"/>
                  </a:cubicBezTo>
                  <a:cubicBezTo>
                    <a:pt x="132" y="189"/>
                    <a:pt x="139" y="190"/>
                    <a:pt x="145" y="190"/>
                  </a:cubicBezTo>
                  <a:cubicBezTo>
                    <a:pt x="146" y="190"/>
                    <a:pt x="148" y="190"/>
                    <a:pt x="150" y="190"/>
                  </a:cubicBezTo>
                  <a:cubicBezTo>
                    <a:pt x="149" y="192"/>
                    <a:pt x="149" y="193"/>
                    <a:pt x="149" y="194"/>
                  </a:cubicBezTo>
                  <a:cubicBezTo>
                    <a:pt x="147" y="200"/>
                    <a:pt x="145" y="207"/>
                    <a:pt x="147" y="214"/>
                  </a:cubicBezTo>
                  <a:cubicBezTo>
                    <a:pt x="149" y="221"/>
                    <a:pt x="154" y="225"/>
                    <a:pt x="159" y="229"/>
                  </a:cubicBezTo>
                  <a:cubicBezTo>
                    <a:pt x="160" y="230"/>
                    <a:pt x="162" y="231"/>
                    <a:pt x="163" y="232"/>
                  </a:cubicBezTo>
                  <a:cubicBezTo>
                    <a:pt x="161" y="233"/>
                    <a:pt x="160" y="234"/>
                    <a:pt x="159" y="235"/>
                  </a:cubicBezTo>
                  <a:close/>
                  <a:moveTo>
                    <a:pt x="109" y="199"/>
                  </a:moveTo>
                  <a:cubicBezTo>
                    <a:pt x="101" y="195"/>
                    <a:pt x="91" y="194"/>
                    <a:pt x="82" y="197"/>
                  </a:cubicBezTo>
                  <a:cubicBezTo>
                    <a:pt x="73" y="200"/>
                    <a:pt x="66" y="206"/>
                    <a:pt x="61" y="214"/>
                  </a:cubicBezTo>
                  <a:cubicBezTo>
                    <a:pt x="57" y="223"/>
                    <a:pt x="56" y="232"/>
                    <a:pt x="59" y="241"/>
                  </a:cubicBezTo>
                  <a:cubicBezTo>
                    <a:pt x="62" y="250"/>
                    <a:pt x="68" y="258"/>
                    <a:pt x="76" y="262"/>
                  </a:cubicBezTo>
                  <a:cubicBezTo>
                    <a:pt x="81" y="265"/>
                    <a:pt x="87" y="266"/>
                    <a:pt x="93" y="266"/>
                  </a:cubicBezTo>
                  <a:cubicBezTo>
                    <a:pt x="96" y="266"/>
                    <a:pt x="100" y="266"/>
                    <a:pt x="103" y="265"/>
                  </a:cubicBezTo>
                  <a:cubicBezTo>
                    <a:pt x="112" y="262"/>
                    <a:pt x="120" y="256"/>
                    <a:pt x="124" y="247"/>
                  </a:cubicBezTo>
                  <a:cubicBezTo>
                    <a:pt x="129" y="239"/>
                    <a:pt x="129" y="229"/>
                    <a:pt x="127" y="220"/>
                  </a:cubicBezTo>
                  <a:cubicBezTo>
                    <a:pt x="124" y="211"/>
                    <a:pt x="118" y="204"/>
                    <a:pt x="109" y="199"/>
                  </a:cubicBezTo>
                  <a:close/>
                  <a:moveTo>
                    <a:pt x="105" y="237"/>
                  </a:moveTo>
                  <a:cubicBezTo>
                    <a:pt x="103" y="241"/>
                    <a:pt x="101" y="243"/>
                    <a:pt x="97" y="244"/>
                  </a:cubicBezTo>
                  <a:cubicBezTo>
                    <a:pt x="93" y="245"/>
                    <a:pt x="89" y="245"/>
                    <a:pt x="86" y="243"/>
                  </a:cubicBezTo>
                  <a:cubicBezTo>
                    <a:pt x="83" y="241"/>
                    <a:pt x="80" y="239"/>
                    <a:pt x="79" y="235"/>
                  </a:cubicBezTo>
                  <a:cubicBezTo>
                    <a:pt x="78" y="231"/>
                    <a:pt x="78" y="227"/>
                    <a:pt x="80" y="224"/>
                  </a:cubicBezTo>
                  <a:cubicBezTo>
                    <a:pt x="82" y="221"/>
                    <a:pt x="85" y="218"/>
                    <a:pt x="88" y="217"/>
                  </a:cubicBezTo>
                  <a:cubicBezTo>
                    <a:pt x="90" y="217"/>
                    <a:pt x="91" y="216"/>
                    <a:pt x="93" y="216"/>
                  </a:cubicBezTo>
                  <a:cubicBezTo>
                    <a:pt x="95" y="216"/>
                    <a:pt x="97" y="217"/>
                    <a:pt x="99" y="218"/>
                  </a:cubicBezTo>
                  <a:cubicBezTo>
                    <a:pt x="103" y="220"/>
                    <a:pt x="105" y="223"/>
                    <a:pt x="106" y="226"/>
                  </a:cubicBezTo>
                  <a:cubicBezTo>
                    <a:pt x="107" y="230"/>
                    <a:pt x="107" y="234"/>
                    <a:pt x="105" y="237"/>
                  </a:cubicBezTo>
                  <a:close/>
                  <a:moveTo>
                    <a:pt x="311" y="74"/>
                  </a:moveTo>
                  <a:cubicBezTo>
                    <a:pt x="309" y="72"/>
                    <a:pt x="307" y="70"/>
                    <a:pt x="306" y="69"/>
                  </a:cubicBezTo>
                  <a:cubicBezTo>
                    <a:pt x="306" y="67"/>
                    <a:pt x="307" y="64"/>
                    <a:pt x="308" y="62"/>
                  </a:cubicBezTo>
                  <a:cubicBezTo>
                    <a:pt x="310" y="55"/>
                    <a:pt x="313" y="46"/>
                    <a:pt x="307" y="38"/>
                  </a:cubicBezTo>
                  <a:cubicBezTo>
                    <a:pt x="302" y="31"/>
                    <a:pt x="292" y="30"/>
                    <a:pt x="285" y="30"/>
                  </a:cubicBezTo>
                  <a:cubicBezTo>
                    <a:pt x="283" y="30"/>
                    <a:pt x="280" y="30"/>
                    <a:pt x="278" y="29"/>
                  </a:cubicBezTo>
                  <a:cubicBezTo>
                    <a:pt x="277" y="28"/>
                    <a:pt x="276" y="25"/>
                    <a:pt x="276" y="23"/>
                  </a:cubicBezTo>
                  <a:cubicBezTo>
                    <a:pt x="273" y="16"/>
                    <a:pt x="270" y="7"/>
                    <a:pt x="261" y="4"/>
                  </a:cubicBezTo>
                  <a:cubicBezTo>
                    <a:pt x="252" y="1"/>
                    <a:pt x="244" y="6"/>
                    <a:pt x="238" y="10"/>
                  </a:cubicBezTo>
                  <a:cubicBezTo>
                    <a:pt x="237" y="12"/>
                    <a:pt x="234" y="13"/>
                    <a:pt x="232" y="14"/>
                  </a:cubicBezTo>
                  <a:cubicBezTo>
                    <a:pt x="231" y="13"/>
                    <a:pt x="229" y="12"/>
                    <a:pt x="227" y="10"/>
                  </a:cubicBezTo>
                  <a:cubicBezTo>
                    <a:pt x="221" y="6"/>
                    <a:pt x="213" y="0"/>
                    <a:pt x="204" y="3"/>
                  </a:cubicBezTo>
                  <a:cubicBezTo>
                    <a:pt x="195" y="6"/>
                    <a:pt x="191" y="16"/>
                    <a:pt x="189" y="22"/>
                  </a:cubicBezTo>
                  <a:cubicBezTo>
                    <a:pt x="188" y="24"/>
                    <a:pt x="187" y="27"/>
                    <a:pt x="186" y="28"/>
                  </a:cubicBezTo>
                  <a:cubicBezTo>
                    <a:pt x="185" y="29"/>
                    <a:pt x="182" y="29"/>
                    <a:pt x="180" y="29"/>
                  </a:cubicBezTo>
                  <a:cubicBezTo>
                    <a:pt x="172" y="29"/>
                    <a:pt x="163" y="29"/>
                    <a:pt x="157" y="36"/>
                  </a:cubicBezTo>
                  <a:cubicBezTo>
                    <a:pt x="151" y="44"/>
                    <a:pt x="154" y="53"/>
                    <a:pt x="156" y="60"/>
                  </a:cubicBezTo>
                  <a:cubicBezTo>
                    <a:pt x="156" y="62"/>
                    <a:pt x="157" y="65"/>
                    <a:pt x="157" y="67"/>
                  </a:cubicBezTo>
                  <a:cubicBezTo>
                    <a:pt x="156" y="68"/>
                    <a:pt x="154" y="70"/>
                    <a:pt x="152" y="71"/>
                  </a:cubicBezTo>
                  <a:cubicBezTo>
                    <a:pt x="147" y="75"/>
                    <a:pt x="139" y="81"/>
                    <a:pt x="139" y="91"/>
                  </a:cubicBezTo>
                  <a:cubicBezTo>
                    <a:pt x="138" y="100"/>
                    <a:pt x="146" y="106"/>
                    <a:pt x="152" y="110"/>
                  </a:cubicBezTo>
                  <a:cubicBezTo>
                    <a:pt x="153" y="112"/>
                    <a:pt x="156" y="114"/>
                    <a:pt x="157" y="115"/>
                  </a:cubicBezTo>
                  <a:cubicBezTo>
                    <a:pt x="157" y="116"/>
                    <a:pt x="156" y="120"/>
                    <a:pt x="155" y="122"/>
                  </a:cubicBezTo>
                  <a:cubicBezTo>
                    <a:pt x="153" y="129"/>
                    <a:pt x="150" y="138"/>
                    <a:pt x="156" y="146"/>
                  </a:cubicBezTo>
                  <a:cubicBezTo>
                    <a:pt x="161" y="153"/>
                    <a:pt x="171" y="154"/>
                    <a:pt x="178" y="154"/>
                  </a:cubicBezTo>
                  <a:cubicBezTo>
                    <a:pt x="180" y="154"/>
                    <a:pt x="183" y="154"/>
                    <a:pt x="185" y="155"/>
                  </a:cubicBezTo>
                  <a:cubicBezTo>
                    <a:pt x="185" y="156"/>
                    <a:pt x="186" y="159"/>
                    <a:pt x="187" y="161"/>
                  </a:cubicBezTo>
                  <a:cubicBezTo>
                    <a:pt x="189" y="168"/>
                    <a:pt x="192" y="177"/>
                    <a:pt x="201" y="180"/>
                  </a:cubicBezTo>
                  <a:cubicBezTo>
                    <a:pt x="210" y="183"/>
                    <a:pt x="218" y="178"/>
                    <a:pt x="224" y="174"/>
                  </a:cubicBezTo>
                  <a:cubicBezTo>
                    <a:pt x="226" y="172"/>
                    <a:pt x="229" y="171"/>
                    <a:pt x="230" y="170"/>
                  </a:cubicBezTo>
                  <a:cubicBezTo>
                    <a:pt x="232" y="171"/>
                    <a:pt x="234" y="172"/>
                    <a:pt x="236" y="174"/>
                  </a:cubicBezTo>
                  <a:cubicBezTo>
                    <a:pt x="240" y="177"/>
                    <a:pt x="247" y="181"/>
                    <a:pt x="254" y="181"/>
                  </a:cubicBezTo>
                  <a:cubicBezTo>
                    <a:pt x="255" y="181"/>
                    <a:pt x="257" y="181"/>
                    <a:pt x="259" y="181"/>
                  </a:cubicBezTo>
                  <a:cubicBezTo>
                    <a:pt x="268" y="178"/>
                    <a:pt x="271" y="168"/>
                    <a:pt x="274" y="162"/>
                  </a:cubicBezTo>
                  <a:cubicBezTo>
                    <a:pt x="275" y="160"/>
                    <a:pt x="276" y="157"/>
                    <a:pt x="276" y="156"/>
                  </a:cubicBezTo>
                  <a:cubicBezTo>
                    <a:pt x="278" y="155"/>
                    <a:pt x="281" y="155"/>
                    <a:pt x="283" y="155"/>
                  </a:cubicBezTo>
                  <a:cubicBezTo>
                    <a:pt x="290" y="155"/>
                    <a:pt x="300" y="155"/>
                    <a:pt x="306" y="148"/>
                  </a:cubicBezTo>
                  <a:cubicBezTo>
                    <a:pt x="311" y="140"/>
                    <a:pt x="309" y="131"/>
                    <a:pt x="307" y="124"/>
                  </a:cubicBezTo>
                  <a:cubicBezTo>
                    <a:pt x="306" y="122"/>
                    <a:pt x="305" y="119"/>
                    <a:pt x="305" y="117"/>
                  </a:cubicBezTo>
                  <a:cubicBezTo>
                    <a:pt x="306" y="116"/>
                    <a:pt x="309" y="114"/>
                    <a:pt x="310" y="113"/>
                  </a:cubicBezTo>
                  <a:cubicBezTo>
                    <a:pt x="316" y="109"/>
                    <a:pt x="324" y="103"/>
                    <a:pt x="324" y="93"/>
                  </a:cubicBezTo>
                  <a:cubicBezTo>
                    <a:pt x="324" y="84"/>
                    <a:pt x="317" y="78"/>
                    <a:pt x="311" y="74"/>
                  </a:cubicBezTo>
                  <a:close/>
                  <a:moveTo>
                    <a:pt x="298" y="96"/>
                  </a:moveTo>
                  <a:cubicBezTo>
                    <a:pt x="293" y="100"/>
                    <a:pt x="287" y="104"/>
                    <a:pt x="285" y="110"/>
                  </a:cubicBezTo>
                  <a:cubicBezTo>
                    <a:pt x="283" y="117"/>
                    <a:pt x="285" y="123"/>
                    <a:pt x="286" y="129"/>
                  </a:cubicBezTo>
                  <a:cubicBezTo>
                    <a:pt x="287" y="131"/>
                    <a:pt x="287" y="132"/>
                    <a:pt x="287" y="134"/>
                  </a:cubicBezTo>
                  <a:cubicBezTo>
                    <a:pt x="286" y="134"/>
                    <a:pt x="284" y="134"/>
                    <a:pt x="283" y="134"/>
                  </a:cubicBezTo>
                  <a:cubicBezTo>
                    <a:pt x="277" y="134"/>
                    <a:pt x="270" y="134"/>
                    <a:pt x="264" y="138"/>
                  </a:cubicBezTo>
                  <a:cubicBezTo>
                    <a:pt x="258" y="142"/>
                    <a:pt x="256" y="148"/>
                    <a:pt x="254" y="154"/>
                  </a:cubicBezTo>
                  <a:cubicBezTo>
                    <a:pt x="253" y="155"/>
                    <a:pt x="253" y="157"/>
                    <a:pt x="252" y="158"/>
                  </a:cubicBezTo>
                  <a:cubicBezTo>
                    <a:pt x="251" y="157"/>
                    <a:pt x="249" y="155"/>
                    <a:pt x="248" y="155"/>
                  </a:cubicBezTo>
                  <a:cubicBezTo>
                    <a:pt x="243" y="151"/>
                    <a:pt x="237" y="145"/>
                    <a:pt x="231" y="145"/>
                  </a:cubicBezTo>
                  <a:cubicBezTo>
                    <a:pt x="230" y="145"/>
                    <a:pt x="230" y="145"/>
                    <a:pt x="230" y="145"/>
                  </a:cubicBezTo>
                  <a:cubicBezTo>
                    <a:pt x="223" y="145"/>
                    <a:pt x="218" y="151"/>
                    <a:pt x="213" y="154"/>
                  </a:cubicBezTo>
                  <a:cubicBezTo>
                    <a:pt x="212" y="155"/>
                    <a:pt x="210" y="157"/>
                    <a:pt x="209" y="158"/>
                  </a:cubicBezTo>
                  <a:cubicBezTo>
                    <a:pt x="208" y="157"/>
                    <a:pt x="208" y="155"/>
                    <a:pt x="207" y="154"/>
                  </a:cubicBezTo>
                  <a:cubicBezTo>
                    <a:pt x="205" y="148"/>
                    <a:pt x="203" y="141"/>
                    <a:pt x="197" y="137"/>
                  </a:cubicBezTo>
                  <a:cubicBezTo>
                    <a:pt x="192" y="133"/>
                    <a:pt x="185" y="133"/>
                    <a:pt x="179" y="133"/>
                  </a:cubicBezTo>
                  <a:cubicBezTo>
                    <a:pt x="178" y="133"/>
                    <a:pt x="176" y="133"/>
                    <a:pt x="174" y="132"/>
                  </a:cubicBezTo>
                  <a:cubicBezTo>
                    <a:pt x="175" y="131"/>
                    <a:pt x="175" y="129"/>
                    <a:pt x="175" y="128"/>
                  </a:cubicBezTo>
                  <a:cubicBezTo>
                    <a:pt x="177" y="122"/>
                    <a:pt x="179" y="115"/>
                    <a:pt x="177" y="109"/>
                  </a:cubicBezTo>
                  <a:cubicBezTo>
                    <a:pt x="175" y="102"/>
                    <a:pt x="170" y="98"/>
                    <a:pt x="165" y="94"/>
                  </a:cubicBezTo>
                  <a:cubicBezTo>
                    <a:pt x="164" y="93"/>
                    <a:pt x="162" y="92"/>
                    <a:pt x="161" y="91"/>
                  </a:cubicBezTo>
                  <a:cubicBezTo>
                    <a:pt x="163" y="90"/>
                    <a:pt x="164" y="89"/>
                    <a:pt x="165" y="88"/>
                  </a:cubicBezTo>
                  <a:cubicBezTo>
                    <a:pt x="170" y="84"/>
                    <a:pt x="176" y="80"/>
                    <a:pt x="178" y="74"/>
                  </a:cubicBezTo>
                  <a:cubicBezTo>
                    <a:pt x="180" y="67"/>
                    <a:pt x="178" y="61"/>
                    <a:pt x="176" y="55"/>
                  </a:cubicBezTo>
                  <a:cubicBezTo>
                    <a:pt x="176" y="53"/>
                    <a:pt x="176" y="52"/>
                    <a:pt x="175" y="50"/>
                  </a:cubicBezTo>
                  <a:cubicBezTo>
                    <a:pt x="177" y="50"/>
                    <a:pt x="179" y="50"/>
                    <a:pt x="180" y="50"/>
                  </a:cubicBezTo>
                  <a:cubicBezTo>
                    <a:pt x="186" y="50"/>
                    <a:pt x="193" y="50"/>
                    <a:pt x="199" y="46"/>
                  </a:cubicBezTo>
                  <a:cubicBezTo>
                    <a:pt x="204" y="42"/>
                    <a:pt x="207" y="36"/>
                    <a:pt x="209" y="30"/>
                  </a:cubicBezTo>
                  <a:cubicBezTo>
                    <a:pt x="209" y="29"/>
                    <a:pt x="210" y="27"/>
                    <a:pt x="211" y="26"/>
                  </a:cubicBezTo>
                  <a:cubicBezTo>
                    <a:pt x="212" y="27"/>
                    <a:pt x="214" y="29"/>
                    <a:pt x="215" y="29"/>
                  </a:cubicBezTo>
                  <a:cubicBezTo>
                    <a:pt x="220" y="33"/>
                    <a:pt x="225" y="39"/>
                    <a:pt x="232" y="39"/>
                  </a:cubicBezTo>
                  <a:cubicBezTo>
                    <a:pt x="232" y="39"/>
                    <a:pt x="232" y="39"/>
                    <a:pt x="232" y="39"/>
                  </a:cubicBezTo>
                  <a:cubicBezTo>
                    <a:pt x="239" y="39"/>
                    <a:pt x="245" y="33"/>
                    <a:pt x="250" y="30"/>
                  </a:cubicBezTo>
                  <a:cubicBezTo>
                    <a:pt x="251" y="29"/>
                    <a:pt x="253" y="27"/>
                    <a:pt x="254" y="26"/>
                  </a:cubicBezTo>
                  <a:cubicBezTo>
                    <a:pt x="254" y="27"/>
                    <a:pt x="255" y="29"/>
                    <a:pt x="255" y="30"/>
                  </a:cubicBezTo>
                  <a:cubicBezTo>
                    <a:pt x="257" y="36"/>
                    <a:pt x="260" y="43"/>
                    <a:pt x="265" y="47"/>
                  </a:cubicBezTo>
                  <a:cubicBezTo>
                    <a:pt x="271" y="51"/>
                    <a:pt x="278" y="51"/>
                    <a:pt x="284" y="51"/>
                  </a:cubicBezTo>
                  <a:cubicBezTo>
                    <a:pt x="285" y="51"/>
                    <a:pt x="287" y="51"/>
                    <a:pt x="288" y="52"/>
                  </a:cubicBezTo>
                  <a:cubicBezTo>
                    <a:pt x="288" y="53"/>
                    <a:pt x="288" y="55"/>
                    <a:pt x="287" y="56"/>
                  </a:cubicBezTo>
                  <a:cubicBezTo>
                    <a:pt x="285" y="62"/>
                    <a:pt x="283" y="69"/>
                    <a:pt x="285" y="75"/>
                  </a:cubicBezTo>
                  <a:cubicBezTo>
                    <a:pt x="287" y="82"/>
                    <a:pt x="293" y="86"/>
                    <a:pt x="298" y="90"/>
                  </a:cubicBezTo>
                  <a:cubicBezTo>
                    <a:pt x="299" y="91"/>
                    <a:pt x="300" y="92"/>
                    <a:pt x="301" y="93"/>
                  </a:cubicBezTo>
                  <a:cubicBezTo>
                    <a:pt x="300" y="94"/>
                    <a:pt x="299" y="95"/>
                    <a:pt x="298" y="96"/>
                  </a:cubicBezTo>
                  <a:close/>
                  <a:moveTo>
                    <a:pt x="248" y="61"/>
                  </a:moveTo>
                  <a:cubicBezTo>
                    <a:pt x="239" y="56"/>
                    <a:pt x="230" y="55"/>
                    <a:pt x="221" y="58"/>
                  </a:cubicBezTo>
                  <a:cubicBezTo>
                    <a:pt x="212" y="61"/>
                    <a:pt x="204" y="67"/>
                    <a:pt x="200" y="75"/>
                  </a:cubicBezTo>
                  <a:cubicBezTo>
                    <a:pt x="195" y="84"/>
                    <a:pt x="195" y="93"/>
                    <a:pt x="197" y="103"/>
                  </a:cubicBezTo>
                  <a:cubicBezTo>
                    <a:pt x="200" y="112"/>
                    <a:pt x="206" y="119"/>
                    <a:pt x="215" y="123"/>
                  </a:cubicBezTo>
                  <a:cubicBezTo>
                    <a:pt x="220" y="126"/>
                    <a:pt x="226" y="128"/>
                    <a:pt x="231" y="128"/>
                  </a:cubicBezTo>
                  <a:cubicBezTo>
                    <a:pt x="235" y="128"/>
                    <a:pt x="238" y="127"/>
                    <a:pt x="242" y="126"/>
                  </a:cubicBezTo>
                  <a:cubicBezTo>
                    <a:pt x="251" y="123"/>
                    <a:pt x="258" y="117"/>
                    <a:pt x="263" y="109"/>
                  </a:cubicBezTo>
                  <a:cubicBezTo>
                    <a:pt x="267" y="100"/>
                    <a:pt x="268" y="91"/>
                    <a:pt x="265" y="81"/>
                  </a:cubicBezTo>
                  <a:cubicBezTo>
                    <a:pt x="262" y="72"/>
                    <a:pt x="256" y="65"/>
                    <a:pt x="248" y="61"/>
                  </a:cubicBezTo>
                  <a:close/>
                  <a:moveTo>
                    <a:pt x="244" y="99"/>
                  </a:moveTo>
                  <a:cubicBezTo>
                    <a:pt x="242" y="102"/>
                    <a:pt x="239" y="104"/>
                    <a:pt x="236" y="106"/>
                  </a:cubicBezTo>
                  <a:cubicBezTo>
                    <a:pt x="232" y="107"/>
                    <a:pt x="228" y="106"/>
                    <a:pt x="225" y="105"/>
                  </a:cubicBezTo>
                  <a:cubicBezTo>
                    <a:pt x="221" y="103"/>
                    <a:pt x="219" y="100"/>
                    <a:pt x="218" y="96"/>
                  </a:cubicBezTo>
                  <a:cubicBezTo>
                    <a:pt x="217" y="93"/>
                    <a:pt x="217" y="89"/>
                    <a:pt x="219" y="85"/>
                  </a:cubicBezTo>
                  <a:cubicBezTo>
                    <a:pt x="221" y="82"/>
                    <a:pt x="223" y="80"/>
                    <a:pt x="227" y="78"/>
                  </a:cubicBezTo>
                  <a:cubicBezTo>
                    <a:pt x="229" y="78"/>
                    <a:pt x="230" y="78"/>
                    <a:pt x="231" y="78"/>
                  </a:cubicBezTo>
                  <a:cubicBezTo>
                    <a:pt x="234" y="78"/>
                    <a:pt x="236" y="78"/>
                    <a:pt x="238" y="79"/>
                  </a:cubicBezTo>
                  <a:cubicBezTo>
                    <a:pt x="241" y="81"/>
                    <a:pt x="244" y="84"/>
                    <a:pt x="245" y="88"/>
                  </a:cubicBezTo>
                  <a:cubicBezTo>
                    <a:pt x="246" y="91"/>
                    <a:pt x="246" y="95"/>
                    <a:pt x="244" y="9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9" name="Group 463">
            <a:extLst>
              <a:ext uri="{FF2B5EF4-FFF2-40B4-BE49-F238E27FC236}">
                <a16:creationId xmlns:a16="http://schemas.microsoft.com/office/drawing/2014/main" id="{C4232C67-E1D0-DF40-B348-9A3AB8AB5F5A}"/>
              </a:ext>
            </a:extLst>
          </p:cNvPr>
          <p:cNvGrpSpPr>
            <a:grpSpLocks noChangeAspect="1"/>
          </p:cNvGrpSpPr>
          <p:nvPr/>
        </p:nvGrpSpPr>
        <p:grpSpPr bwMode="auto">
          <a:xfrm>
            <a:off x="1200468" y="2211480"/>
            <a:ext cx="369021" cy="369021"/>
            <a:chOff x="1110" y="1564"/>
            <a:chExt cx="340" cy="340"/>
          </a:xfrm>
          <a:solidFill>
            <a:schemeClr val="tx1">
              <a:lumMod val="50000"/>
              <a:lumOff val="50000"/>
            </a:schemeClr>
          </a:solidFill>
        </p:grpSpPr>
        <p:sp>
          <p:nvSpPr>
            <p:cNvPr id="40" name="Freeform 464">
              <a:extLst>
                <a:ext uri="{FF2B5EF4-FFF2-40B4-BE49-F238E27FC236}">
                  <a16:creationId xmlns:a16="http://schemas.microsoft.com/office/drawing/2014/main" id="{4A0EC0D3-6036-D142-8CF6-84D71179C38B}"/>
                </a:ext>
              </a:extLst>
            </p:cNvPr>
            <p:cNvSpPr>
              <a:spLocks noEditPoints="1"/>
            </p:cNvSpPr>
            <p:nvPr/>
          </p:nvSpPr>
          <p:spPr bwMode="auto">
            <a:xfrm>
              <a:off x="1174" y="1656"/>
              <a:ext cx="212" cy="148"/>
            </a:xfrm>
            <a:custGeom>
              <a:avLst/>
              <a:gdLst>
                <a:gd name="T0" fmla="*/ 277 w 320"/>
                <a:gd name="T1" fmla="*/ 0 h 224"/>
                <a:gd name="T2" fmla="*/ 234 w 320"/>
                <a:gd name="T3" fmla="*/ 43 h 224"/>
                <a:gd name="T4" fmla="*/ 246 w 320"/>
                <a:gd name="T5" fmla="*/ 73 h 224"/>
                <a:gd name="T6" fmla="*/ 204 w 320"/>
                <a:gd name="T7" fmla="*/ 141 h 224"/>
                <a:gd name="T8" fmla="*/ 192 w 320"/>
                <a:gd name="T9" fmla="*/ 139 h 224"/>
                <a:gd name="T10" fmla="*/ 182 w 320"/>
                <a:gd name="T11" fmla="*/ 140 h 224"/>
                <a:gd name="T12" fmla="*/ 146 w 320"/>
                <a:gd name="T13" fmla="*/ 74 h 224"/>
                <a:gd name="T14" fmla="*/ 160 w 320"/>
                <a:gd name="T15" fmla="*/ 43 h 224"/>
                <a:gd name="T16" fmla="*/ 117 w 320"/>
                <a:gd name="T17" fmla="*/ 0 h 224"/>
                <a:gd name="T18" fmla="*/ 74 w 320"/>
                <a:gd name="T19" fmla="*/ 43 h 224"/>
                <a:gd name="T20" fmla="*/ 88 w 320"/>
                <a:gd name="T21" fmla="*/ 74 h 224"/>
                <a:gd name="T22" fmla="*/ 52 w 320"/>
                <a:gd name="T23" fmla="*/ 140 h 224"/>
                <a:gd name="T24" fmla="*/ 42 w 320"/>
                <a:gd name="T25" fmla="*/ 139 h 224"/>
                <a:gd name="T26" fmla="*/ 0 w 320"/>
                <a:gd name="T27" fmla="*/ 182 h 224"/>
                <a:gd name="T28" fmla="*/ 42 w 320"/>
                <a:gd name="T29" fmla="*/ 224 h 224"/>
                <a:gd name="T30" fmla="*/ 85 w 320"/>
                <a:gd name="T31" fmla="*/ 182 h 224"/>
                <a:gd name="T32" fmla="*/ 71 w 320"/>
                <a:gd name="T33" fmla="*/ 150 h 224"/>
                <a:gd name="T34" fmla="*/ 107 w 320"/>
                <a:gd name="T35" fmla="*/ 84 h 224"/>
                <a:gd name="T36" fmla="*/ 117 w 320"/>
                <a:gd name="T37" fmla="*/ 86 h 224"/>
                <a:gd name="T38" fmla="*/ 127 w 320"/>
                <a:gd name="T39" fmla="*/ 84 h 224"/>
                <a:gd name="T40" fmla="*/ 163 w 320"/>
                <a:gd name="T41" fmla="*/ 150 h 224"/>
                <a:gd name="T42" fmla="*/ 149 w 320"/>
                <a:gd name="T43" fmla="*/ 182 h 224"/>
                <a:gd name="T44" fmla="*/ 192 w 320"/>
                <a:gd name="T45" fmla="*/ 224 h 224"/>
                <a:gd name="T46" fmla="*/ 234 w 320"/>
                <a:gd name="T47" fmla="*/ 182 h 224"/>
                <a:gd name="T48" fmla="*/ 222 w 320"/>
                <a:gd name="T49" fmla="*/ 152 h 224"/>
                <a:gd name="T50" fmla="*/ 265 w 320"/>
                <a:gd name="T51" fmla="*/ 84 h 224"/>
                <a:gd name="T52" fmla="*/ 277 w 320"/>
                <a:gd name="T53" fmla="*/ 86 h 224"/>
                <a:gd name="T54" fmla="*/ 320 w 320"/>
                <a:gd name="T55" fmla="*/ 43 h 224"/>
                <a:gd name="T56" fmla="*/ 277 w 320"/>
                <a:gd name="T57" fmla="*/ 0 h 224"/>
                <a:gd name="T58" fmla="*/ 42 w 320"/>
                <a:gd name="T59" fmla="*/ 203 h 224"/>
                <a:gd name="T60" fmla="*/ 21 w 320"/>
                <a:gd name="T61" fmla="*/ 182 h 224"/>
                <a:gd name="T62" fmla="*/ 42 w 320"/>
                <a:gd name="T63" fmla="*/ 160 h 224"/>
                <a:gd name="T64" fmla="*/ 64 w 320"/>
                <a:gd name="T65" fmla="*/ 182 h 224"/>
                <a:gd name="T66" fmla="*/ 42 w 320"/>
                <a:gd name="T67" fmla="*/ 203 h 224"/>
                <a:gd name="T68" fmla="*/ 96 w 320"/>
                <a:gd name="T69" fmla="*/ 43 h 224"/>
                <a:gd name="T70" fmla="*/ 117 w 320"/>
                <a:gd name="T71" fmla="*/ 22 h 224"/>
                <a:gd name="T72" fmla="*/ 138 w 320"/>
                <a:gd name="T73" fmla="*/ 43 h 224"/>
                <a:gd name="T74" fmla="*/ 117 w 320"/>
                <a:gd name="T75" fmla="*/ 64 h 224"/>
                <a:gd name="T76" fmla="*/ 96 w 320"/>
                <a:gd name="T77" fmla="*/ 43 h 224"/>
                <a:gd name="T78" fmla="*/ 192 w 320"/>
                <a:gd name="T79" fmla="*/ 203 h 224"/>
                <a:gd name="T80" fmla="*/ 170 w 320"/>
                <a:gd name="T81" fmla="*/ 182 h 224"/>
                <a:gd name="T82" fmla="*/ 192 w 320"/>
                <a:gd name="T83" fmla="*/ 160 h 224"/>
                <a:gd name="T84" fmla="*/ 213 w 320"/>
                <a:gd name="T85" fmla="*/ 182 h 224"/>
                <a:gd name="T86" fmla="*/ 192 w 320"/>
                <a:gd name="T87" fmla="*/ 203 h 224"/>
                <a:gd name="T88" fmla="*/ 277 w 320"/>
                <a:gd name="T89" fmla="*/ 64 h 224"/>
                <a:gd name="T90" fmla="*/ 256 w 320"/>
                <a:gd name="T91" fmla="*/ 43 h 224"/>
                <a:gd name="T92" fmla="*/ 277 w 320"/>
                <a:gd name="T93" fmla="*/ 22 h 224"/>
                <a:gd name="T94" fmla="*/ 298 w 320"/>
                <a:gd name="T95" fmla="*/ 43 h 224"/>
                <a:gd name="T96" fmla="*/ 277 w 320"/>
                <a:gd name="T97" fmla="*/ 6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0" h="224">
                  <a:moveTo>
                    <a:pt x="277" y="0"/>
                  </a:moveTo>
                  <a:cubicBezTo>
                    <a:pt x="253" y="0"/>
                    <a:pt x="234" y="19"/>
                    <a:pt x="234" y="43"/>
                  </a:cubicBezTo>
                  <a:cubicBezTo>
                    <a:pt x="234" y="54"/>
                    <a:pt x="239" y="65"/>
                    <a:pt x="246" y="73"/>
                  </a:cubicBezTo>
                  <a:cubicBezTo>
                    <a:pt x="204" y="141"/>
                    <a:pt x="204" y="141"/>
                    <a:pt x="204" y="141"/>
                  </a:cubicBezTo>
                  <a:cubicBezTo>
                    <a:pt x="200" y="140"/>
                    <a:pt x="196" y="139"/>
                    <a:pt x="192" y="139"/>
                  </a:cubicBezTo>
                  <a:cubicBezTo>
                    <a:pt x="188" y="139"/>
                    <a:pt x="185" y="140"/>
                    <a:pt x="182" y="140"/>
                  </a:cubicBezTo>
                  <a:cubicBezTo>
                    <a:pt x="146" y="74"/>
                    <a:pt x="146" y="74"/>
                    <a:pt x="146" y="74"/>
                  </a:cubicBezTo>
                  <a:cubicBezTo>
                    <a:pt x="154" y="66"/>
                    <a:pt x="160" y="55"/>
                    <a:pt x="160" y="43"/>
                  </a:cubicBezTo>
                  <a:cubicBezTo>
                    <a:pt x="160" y="19"/>
                    <a:pt x="141" y="0"/>
                    <a:pt x="117" y="0"/>
                  </a:cubicBezTo>
                  <a:cubicBezTo>
                    <a:pt x="93" y="0"/>
                    <a:pt x="74" y="19"/>
                    <a:pt x="74" y="43"/>
                  </a:cubicBezTo>
                  <a:cubicBezTo>
                    <a:pt x="74" y="55"/>
                    <a:pt x="80" y="66"/>
                    <a:pt x="88" y="74"/>
                  </a:cubicBezTo>
                  <a:cubicBezTo>
                    <a:pt x="52" y="140"/>
                    <a:pt x="52" y="140"/>
                    <a:pt x="52" y="140"/>
                  </a:cubicBezTo>
                  <a:cubicBezTo>
                    <a:pt x="49" y="140"/>
                    <a:pt x="46" y="139"/>
                    <a:pt x="42" y="139"/>
                  </a:cubicBezTo>
                  <a:cubicBezTo>
                    <a:pt x="19" y="139"/>
                    <a:pt x="0" y="158"/>
                    <a:pt x="0" y="182"/>
                  </a:cubicBezTo>
                  <a:cubicBezTo>
                    <a:pt x="0" y="205"/>
                    <a:pt x="19" y="224"/>
                    <a:pt x="42" y="224"/>
                  </a:cubicBezTo>
                  <a:cubicBezTo>
                    <a:pt x="66" y="224"/>
                    <a:pt x="85" y="205"/>
                    <a:pt x="85" y="182"/>
                  </a:cubicBezTo>
                  <a:cubicBezTo>
                    <a:pt x="85" y="169"/>
                    <a:pt x="80" y="158"/>
                    <a:pt x="71" y="150"/>
                  </a:cubicBezTo>
                  <a:cubicBezTo>
                    <a:pt x="107" y="84"/>
                    <a:pt x="107" y="84"/>
                    <a:pt x="107" y="84"/>
                  </a:cubicBezTo>
                  <a:cubicBezTo>
                    <a:pt x="110" y="85"/>
                    <a:pt x="113" y="86"/>
                    <a:pt x="117" y="86"/>
                  </a:cubicBezTo>
                  <a:cubicBezTo>
                    <a:pt x="121" y="86"/>
                    <a:pt x="124" y="85"/>
                    <a:pt x="127" y="84"/>
                  </a:cubicBezTo>
                  <a:cubicBezTo>
                    <a:pt x="163" y="150"/>
                    <a:pt x="163" y="150"/>
                    <a:pt x="163" y="150"/>
                  </a:cubicBezTo>
                  <a:cubicBezTo>
                    <a:pt x="154" y="158"/>
                    <a:pt x="149" y="169"/>
                    <a:pt x="149" y="182"/>
                  </a:cubicBezTo>
                  <a:cubicBezTo>
                    <a:pt x="149" y="205"/>
                    <a:pt x="168" y="224"/>
                    <a:pt x="192" y="224"/>
                  </a:cubicBezTo>
                  <a:cubicBezTo>
                    <a:pt x="215" y="224"/>
                    <a:pt x="234" y="205"/>
                    <a:pt x="234" y="182"/>
                  </a:cubicBezTo>
                  <a:cubicBezTo>
                    <a:pt x="234" y="170"/>
                    <a:pt x="230" y="160"/>
                    <a:pt x="222" y="152"/>
                  </a:cubicBezTo>
                  <a:cubicBezTo>
                    <a:pt x="265" y="84"/>
                    <a:pt x="265" y="84"/>
                    <a:pt x="265" y="84"/>
                  </a:cubicBezTo>
                  <a:cubicBezTo>
                    <a:pt x="269" y="85"/>
                    <a:pt x="273" y="86"/>
                    <a:pt x="277" y="86"/>
                  </a:cubicBezTo>
                  <a:cubicBezTo>
                    <a:pt x="301" y="86"/>
                    <a:pt x="320" y="67"/>
                    <a:pt x="320" y="43"/>
                  </a:cubicBezTo>
                  <a:cubicBezTo>
                    <a:pt x="320" y="19"/>
                    <a:pt x="301" y="0"/>
                    <a:pt x="277" y="0"/>
                  </a:cubicBezTo>
                  <a:close/>
                  <a:moveTo>
                    <a:pt x="42" y="203"/>
                  </a:moveTo>
                  <a:cubicBezTo>
                    <a:pt x="31" y="203"/>
                    <a:pt x="21" y="193"/>
                    <a:pt x="21" y="182"/>
                  </a:cubicBezTo>
                  <a:cubicBezTo>
                    <a:pt x="21" y="170"/>
                    <a:pt x="31" y="160"/>
                    <a:pt x="42" y="160"/>
                  </a:cubicBezTo>
                  <a:cubicBezTo>
                    <a:pt x="54" y="160"/>
                    <a:pt x="64" y="170"/>
                    <a:pt x="64" y="182"/>
                  </a:cubicBezTo>
                  <a:cubicBezTo>
                    <a:pt x="64" y="193"/>
                    <a:pt x="54" y="203"/>
                    <a:pt x="42" y="203"/>
                  </a:cubicBezTo>
                  <a:close/>
                  <a:moveTo>
                    <a:pt x="96" y="43"/>
                  </a:moveTo>
                  <a:cubicBezTo>
                    <a:pt x="96" y="31"/>
                    <a:pt x="105" y="22"/>
                    <a:pt x="117" y="22"/>
                  </a:cubicBezTo>
                  <a:cubicBezTo>
                    <a:pt x="129" y="22"/>
                    <a:pt x="138" y="31"/>
                    <a:pt x="138" y="43"/>
                  </a:cubicBezTo>
                  <a:cubicBezTo>
                    <a:pt x="138" y="55"/>
                    <a:pt x="129" y="64"/>
                    <a:pt x="117" y="64"/>
                  </a:cubicBezTo>
                  <a:cubicBezTo>
                    <a:pt x="105" y="64"/>
                    <a:pt x="96" y="55"/>
                    <a:pt x="96" y="43"/>
                  </a:cubicBezTo>
                  <a:close/>
                  <a:moveTo>
                    <a:pt x="192" y="203"/>
                  </a:moveTo>
                  <a:cubicBezTo>
                    <a:pt x="180" y="203"/>
                    <a:pt x="170" y="193"/>
                    <a:pt x="170" y="182"/>
                  </a:cubicBezTo>
                  <a:cubicBezTo>
                    <a:pt x="170" y="170"/>
                    <a:pt x="180" y="160"/>
                    <a:pt x="192" y="160"/>
                  </a:cubicBezTo>
                  <a:cubicBezTo>
                    <a:pt x="203" y="160"/>
                    <a:pt x="213" y="170"/>
                    <a:pt x="213" y="182"/>
                  </a:cubicBezTo>
                  <a:cubicBezTo>
                    <a:pt x="213" y="193"/>
                    <a:pt x="203" y="203"/>
                    <a:pt x="192" y="203"/>
                  </a:cubicBezTo>
                  <a:close/>
                  <a:moveTo>
                    <a:pt x="277" y="64"/>
                  </a:moveTo>
                  <a:cubicBezTo>
                    <a:pt x="265" y="64"/>
                    <a:pt x="256" y="55"/>
                    <a:pt x="256" y="43"/>
                  </a:cubicBezTo>
                  <a:cubicBezTo>
                    <a:pt x="256" y="31"/>
                    <a:pt x="265" y="22"/>
                    <a:pt x="277" y="22"/>
                  </a:cubicBezTo>
                  <a:cubicBezTo>
                    <a:pt x="289" y="22"/>
                    <a:pt x="298" y="31"/>
                    <a:pt x="298" y="43"/>
                  </a:cubicBezTo>
                  <a:cubicBezTo>
                    <a:pt x="298" y="55"/>
                    <a:pt x="289" y="64"/>
                    <a:pt x="277" y="6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Freeform 465">
              <a:extLst>
                <a:ext uri="{FF2B5EF4-FFF2-40B4-BE49-F238E27FC236}">
                  <a16:creationId xmlns:a16="http://schemas.microsoft.com/office/drawing/2014/main" id="{C64A6E02-BD56-F94D-9D50-E5F93418E3F7}"/>
                </a:ext>
              </a:extLst>
            </p:cNvPr>
            <p:cNvSpPr>
              <a:spLocks noEditPoints="1"/>
            </p:cNvSpPr>
            <p:nvPr/>
          </p:nvSpPr>
          <p:spPr bwMode="auto">
            <a:xfrm>
              <a:off x="1110" y="156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4" name="Rectangle 3">
            <a:extLst>
              <a:ext uri="{FF2B5EF4-FFF2-40B4-BE49-F238E27FC236}">
                <a16:creationId xmlns:a16="http://schemas.microsoft.com/office/drawing/2014/main" id="{2EC092F2-6677-1D46-A4CA-B7F848CE34CD}"/>
              </a:ext>
            </a:extLst>
          </p:cNvPr>
          <p:cNvSpPr/>
          <p:nvPr/>
        </p:nvSpPr>
        <p:spPr>
          <a:xfrm>
            <a:off x="921574" y="2030264"/>
            <a:ext cx="7192279" cy="3240911"/>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3992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“Double Diamond”</a:t>
            </a:r>
          </a:p>
        </p:txBody>
      </p:sp>
      <p:sp>
        <p:nvSpPr>
          <p:cNvPr id="5" name="Text Placeholder 4"/>
          <p:cNvSpPr>
            <a:spLocks noGrp="1"/>
          </p:cNvSpPr>
          <p:nvPr>
            <p:ph type="body" sz="quarter" idx="15"/>
          </p:nvPr>
        </p:nvSpPr>
        <p:spPr/>
        <p:txBody>
          <a:bodyPr/>
          <a:lstStyle/>
          <a:p>
            <a:r>
              <a:rPr lang="en-US" dirty="0"/>
              <a:t>TIMELINE</a:t>
            </a:r>
          </a:p>
        </p:txBody>
      </p:sp>
      <p:sp>
        <p:nvSpPr>
          <p:cNvPr id="6" name="Text Placeholder 2">
            <a:extLst>
              <a:ext uri="{FF2B5EF4-FFF2-40B4-BE49-F238E27FC236}">
                <a16:creationId xmlns:a16="http://schemas.microsoft.com/office/drawing/2014/main" id="{D0BA00C8-4402-FE42-8A49-6A1BCE392E59}"/>
              </a:ext>
            </a:extLst>
          </p:cNvPr>
          <p:cNvSpPr txBox="1">
            <a:spLocks/>
          </p:cNvSpPr>
          <p:nvPr/>
        </p:nvSpPr>
        <p:spPr>
          <a:xfrm>
            <a:off x="914399" y="1735447"/>
            <a:ext cx="3355847" cy="3834080"/>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sz="16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400"/>
              </a:spcBef>
            </a:pPr>
            <a:r>
              <a:rPr lang="en-US" sz="1400" dirty="0">
                <a:latin typeface="+mn-lt"/>
              </a:rPr>
              <a:t>Start with an idea, and through the initial design research, expand the thinking to explore the fundamental issues. Only then is it time to converge upon the real, underlying problem. Similarly, use design research tools to explore a wide variety of solutions before converging upon one.</a:t>
            </a:r>
          </a:p>
          <a:p>
            <a:pPr>
              <a:lnSpc>
                <a:spcPct val="130000"/>
              </a:lnSpc>
              <a:spcBef>
                <a:spcPts val="400"/>
              </a:spcBef>
            </a:pPr>
            <a:r>
              <a:rPr lang="en-US" sz="1400" dirty="0">
                <a:latin typeface="Cousine" panose="02070409020205020404" pitchFamily="49" charset="0"/>
                <a:cs typeface="Cousine" panose="02070409020205020404" pitchFamily="49" charset="0"/>
              </a:rPr>
              <a:t>British Design Council, 2005</a:t>
            </a:r>
            <a:endParaRPr lang="en-US" sz="4400" dirty="0">
              <a:latin typeface="Cousine" panose="02070409020205020404" pitchFamily="49" charset="0"/>
              <a:ea typeface="Chronicle Display Black" charset="0"/>
              <a:cs typeface="Cousine" panose="02070409020205020404" pitchFamily="49" charset="0"/>
            </a:endParaRPr>
          </a:p>
          <a:p>
            <a:pPr>
              <a:lnSpc>
                <a:spcPct val="130000"/>
              </a:lnSpc>
              <a:spcBef>
                <a:spcPts val="400"/>
              </a:spcBef>
            </a:pPr>
            <a:endParaRPr lang="en-US" sz="1400" dirty="0">
              <a:latin typeface="+mn-lt"/>
            </a:endParaRPr>
          </a:p>
        </p:txBody>
      </p:sp>
      <p:sp>
        <p:nvSpPr>
          <p:cNvPr id="7" name="TextBox 6">
            <a:extLst>
              <a:ext uri="{FF2B5EF4-FFF2-40B4-BE49-F238E27FC236}">
                <a16:creationId xmlns:a16="http://schemas.microsoft.com/office/drawing/2014/main" id="{A11D130B-18FD-5E48-A7EA-55AC4E417C90}"/>
              </a:ext>
            </a:extLst>
          </p:cNvPr>
          <p:cNvSpPr txBox="1"/>
          <p:nvPr/>
        </p:nvSpPr>
        <p:spPr>
          <a:xfrm>
            <a:off x="5261263" y="5254153"/>
            <a:ext cx="6016337" cy="798680"/>
          </a:xfrm>
          <a:prstGeom prst="rect">
            <a:avLst/>
          </a:prstGeom>
          <a:noFill/>
        </p:spPr>
        <p:txBody>
          <a:bodyPr wrap="square" rtlCol="0">
            <a:spAutoFit/>
          </a:bodyPr>
          <a:lstStyle/>
          <a:p>
            <a:pPr>
              <a:lnSpc>
                <a:spcPct val="130000"/>
              </a:lnSpc>
              <a:spcBef>
                <a:spcPts val="400"/>
              </a:spcBef>
            </a:pPr>
            <a:r>
              <a:rPr lang="en-US" sz="1200" dirty="0">
                <a:latin typeface="Cousine" panose="02070409020205020404" pitchFamily="49" charset="0"/>
                <a:cs typeface="Cousine" panose="02070409020205020404" pitchFamily="49" charset="0"/>
              </a:rPr>
              <a:t>Repeated divergence and convergence is important in properly determining the right problem to be solved and then the best way to solve it.</a:t>
            </a:r>
            <a:endParaRPr lang="en-US" sz="1200" i="1" dirty="0">
              <a:latin typeface="Cousine" panose="02070409020205020404" pitchFamily="49" charset="0"/>
              <a:cs typeface="Cousine" panose="02070409020205020404" pitchFamily="49" charset="0"/>
            </a:endParaRPr>
          </a:p>
        </p:txBody>
      </p:sp>
      <p:pic>
        <p:nvPicPr>
          <p:cNvPr id="9" name="Picture 8">
            <a:extLst>
              <a:ext uri="{FF2B5EF4-FFF2-40B4-BE49-F238E27FC236}">
                <a16:creationId xmlns:a16="http://schemas.microsoft.com/office/drawing/2014/main" id="{0F6C112F-E1B5-2D4A-80F5-59B12EE3A6BF}"/>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72000"/>
                    </a14:imgEffect>
                    <a14:imgEffect>
                      <a14:saturation sat="0"/>
                    </a14:imgEffect>
                  </a14:imgLayer>
                </a14:imgProps>
              </a:ext>
            </a:extLst>
          </a:blip>
          <a:stretch>
            <a:fillRect/>
          </a:stretch>
        </p:blipFill>
        <p:spPr>
          <a:xfrm>
            <a:off x="5222709" y="1437193"/>
            <a:ext cx="6471916" cy="3798379"/>
          </a:xfrm>
          <a:prstGeom prst="rect">
            <a:avLst/>
          </a:prstGeom>
        </p:spPr>
      </p:pic>
    </p:spTree>
    <p:extLst>
      <p:ext uri="{BB962C8B-B14F-4D97-AF65-F5344CB8AC3E}">
        <p14:creationId xmlns:p14="http://schemas.microsoft.com/office/powerpoint/2010/main" val="36538311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in Waterfall</a:t>
            </a:r>
          </a:p>
        </p:txBody>
      </p:sp>
      <p:sp>
        <p:nvSpPr>
          <p:cNvPr id="5" name="Text Placeholder 4"/>
          <p:cNvSpPr>
            <a:spLocks noGrp="1"/>
          </p:cNvSpPr>
          <p:nvPr>
            <p:ph type="body" sz="quarter" idx="15"/>
          </p:nvPr>
        </p:nvSpPr>
        <p:spPr/>
        <p:txBody>
          <a:bodyPr/>
          <a:lstStyle/>
          <a:p>
            <a:r>
              <a:rPr lang="en-US" dirty="0"/>
              <a:t>TIMELINE</a:t>
            </a:r>
          </a:p>
        </p:txBody>
      </p:sp>
      <p:sp>
        <p:nvSpPr>
          <p:cNvPr id="6" name="Text Placeholder 2">
            <a:extLst>
              <a:ext uri="{FF2B5EF4-FFF2-40B4-BE49-F238E27FC236}">
                <a16:creationId xmlns:a16="http://schemas.microsoft.com/office/drawing/2014/main" id="{D0BA00C8-4402-FE42-8A49-6A1BCE392E59}"/>
              </a:ext>
            </a:extLst>
          </p:cNvPr>
          <p:cNvSpPr txBox="1">
            <a:spLocks/>
          </p:cNvSpPr>
          <p:nvPr/>
        </p:nvSpPr>
        <p:spPr>
          <a:xfrm>
            <a:off x="914399" y="1735447"/>
            <a:ext cx="3355847" cy="3834080"/>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sz="16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400"/>
              </a:spcBef>
            </a:pPr>
            <a:r>
              <a:rPr lang="en-US" sz="1400" dirty="0">
                <a:latin typeface="+mn-lt"/>
              </a:rPr>
              <a:t>In a waterfall process, user research typically happens at the beginning and end- before the requirements are written, and then after some code is written.</a:t>
            </a:r>
          </a:p>
        </p:txBody>
      </p:sp>
      <p:sp>
        <p:nvSpPr>
          <p:cNvPr id="7" name="TextBox 6">
            <a:extLst>
              <a:ext uri="{FF2B5EF4-FFF2-40B4-BE49-F238E27FC236}">
                <a16:creationId xmlns:a16="http://schemas.microsoft.com/office/drawing/2014/main" id="{A11D130B-18FD-5E48-A7EA-55AC4E417C90}"/>
              </a:ext>
            </a:extLst>
          </p:cNvPr>
          <p:cNvSpPr txBox="1"/>
          <p:nvPr/>
        </p:nvSpPr>
        <p:spPr>
          <a:xfrm>
            <a:off x="5365440" y="5330707"/>
            <a:ext cx="5628876" cy="558614"/>
          </a:xfrm>
          <a:prstGeom prst="rect">
            <a:avLst/>
          </a:prstGeom>
          <a:noFill/>
        </p:spPr>
        <p:txBody>
          <a:bodyPr wrap="square" rtlCol="0">
            <a:spAutoFit/>
          </a:bodyPr>
          <a:lstStyle/>
          <a:p>
            <a:pPr>
              <a:lnSpc>
                <a:spcPct val="130000"/>
              </a:lnSpc>
              <a:spcBef>
                <a:spcPts val="400"/>
              </a:spcBef>
            </a:pPr>
            <a:r>
              <a:rPr lang="en-US" sz="1200" dirty="0">
                <a:latin typeface="Cousine" panose="02070409020205020404" pitchFamily="49" charset="0"/>
                <a:cs typeface="Cousine" panose="02070409020205020404" pitchFamily="49" charset="0"/>
              </a:rPr>
              <a:t>More early, research activities exist before implementation to minimize risk.</a:t>
            </a:r>
            <a:endParaRPr lang="en-US" sz="1200" i="1" dirty="0">
              <a:latin typeface="Cousine" panose="02070409020205020404" pitchFamily="49" charset="0"/>
              <a:cs typeface="Cousine" panose="02070409020205020404" pitchFamily="49" charset="0"/>
            </a:endParaRPr>
          </a:p>
        </p:txBody>
      </p:sp>
      <p:grpSp>
        <p:nvGrpSpPr>
          <p:cNvPr id="10" name="Group 9">
            <a:extLst>
              <a:ext uri="{FF2B5EF4-FFF2-40B4-BE49-F238E27FC236}">
                <a16:creationId xmlns:a16="http://schemas.microsoft.com/office/drawing/2014/main" id="{6606E124-431A-634C-9506-57A95329BDF6}"/>
              </a:ext>
            </a:extLst>
          </p:cNvPr>
          <p:cNvGrpSpPr/>
          <p:nvPr/>
        </p:nvGrpSpPr>
        <p:grpSpPr>
          <a:xfrm>
            <a:off x="5501656" y="1735447"/>
            <a:ext cx="5629505" cy="3261957"/>
            <a:chOff x="5590572" y="1828800"/>
            <a:chExt cx="6192456" cy="3588153"/>
          </a:xfrm>
        </p:grpSpPr>
        <p:pic>
          <p:nvPicPr>
            <p:cNvPr id="4" name="Picture 3">
              <a:extLst>
                <a:ext uri="{FF2B5EF4-FFF2-40B4-BE49-F238E27FC236}">
                  <a16:creationId xmlns:a16="http://schemas.microsoft.com/office/drawing/2014/main" id="{6161A90B-F3FB-FE44-A86E-7AB5A2F628DC}"/>
                </a:ext>
              </a:extLst>
            </p:cNvPr>
            <p:cNvPicPr>
              <a:picLocks noChangeAspect="1"/>
            </p:cNvPicPr>
            <p:nvPr/>
          </p:nvPicPr>
          <p:blipFill rotWithShape="1">
            <a:blip r:embed="rId2">
              <a:extLst>
                <a:ext uri="{BEBA8EAE-BF5A-486C-A8C5-ECC9F3942E4B}">
                  <a14:imgProps xmlns:a14="http://schemas.microsoft.com/office/drawing/2010/main">
                    <a14:imgLayer>
                      <a14:imgEffect>
                        <a14:sharpenSoften amount="100000"/>
                      </a14:imgEffect>
                      <a14:imgEffect>
                        <a14:saturation sat="0"/>
                      </a14:imgEffect>
                      <a14:imgEffect>
                        <a14:brightnessContrast bright="8000" contrast="48000"/>
                      </a14:imgEffect>
                    </a14:imgLayer>
                  </a14:imgProps>
                </a:ext>
              </a:extLst>
            </a:blip>
            <a:srcRect l="14039" t="24381" r="59779" b="15655"/>
            <a:stretch/>
          </p:blipFill>
          <p:spPr>
            <a:xfrm rot="5400000">
              <a:off x="6829064" y="729207"/>
              <a:ext cx="3449254" cy="5926238"/>
            </a:xfrm>
            <a:prstGeom prst="rect">
              <a:avLst/>
            </a:prstGeom>
          </p:spPr>
        </p:pic>
        <p:sp>
          <p:nvSpPr>
            <p:cNvPr id="3" name="Rectangle 2">
              <a:extLst>
                <a:ext uri="{FF2B5EF4-FFF2-40B4-BE49-F238E27FC236}">
                  <a16:creationId xmlns:a16="http://schemas.microsoft.com/office/drawing/2014/main" id="{EA8022C3-CD24-854D-B146-3C5DA81A88B4}"/>
                </a:ext>
              </a:extLst>
            </p:cNvPr>
            <p:cNvSpPr/>
            <p:nvPr/>
          </p:nvSpPr>
          <p:spPr>
            <a:xfrm>
              <a:off x="9560689" y="1828800"/>
              <a:ext cx="2222339" cy="9722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50899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in Agile &amp; Iterative Development</a:t>
            </a:r>
          </a:p>
        </p:txBody>
      </p:sp>
      <p:sp>
        <p:nvSpPr>
          <p:cNvPr id="5" name="Text Placeholder 4"/>
          <p:cNvSpPr>
            <a:spLocks noGrp="1"/>
          </p:cNvSpPr>
          <p:nvPr>
            <p:ph type="body" sz="quarter" idx="15"/>
          </p:nvPr>
        </p:nvSpPr>
        <p:spPr/>
        <p:txBody>
          <a:bodyPr/>
          <a:lstStyle/>
          <a:p>
            <a:r>
              <a:rPr lang="en-US" dirty="0"/>
              <a:t>TIMELINE</a:t>
            </a:r>
          </a:p>
        </p:txBody>
      </p:sp>
      <p:pic>
        <p:nvPicPr>
          <p:cNvPr id="3" name="Picture 2">
            <a:extLst>
              <a:ext uri="{FF2B5EF4-FFF2-40B4-BE49-F238E27FC236}">
                <a16:creationId xmlns:a16="http://schemas.microsoft.com/office/drawing/2014/main" id="{8E1CD78C-0194-6E4D-9938-E6B51A6B46FC}"/>
              </a:ext>
            </a:extLst>
          </p:cNvPr>
          <p:cNvPicPr>
            <a:picLocks noChangeAspect="1"/>
          </p:cNvPicPr>
          <p:nvPr/>
        </p:nvPicPr>
        <p:blipFill rotWithShape="1">
          <a:blip r:embed="rId2">
            <a:extLst>
              <a:ext uri="{BEBA8EAE-BF5A-486C-A8C5-ECC9F3942E4B}">
                <a14:imgProps xmlns:a14="http://schemas.microsoft.com/office/drawing/2010/main">
                  <a14:imgLayer>
                    <a14:imgEffect>
                      <a14:sharpenSoften amount="100000"/>
                    </a14:imgEffect>
                    <a14:imgEffect>
                      <a14:colorTemperature colorTemp="5300"/>
                    </a14:imgEffect>
                    <a14:imgEffect>
                      <a14:saturation sat="0"/>
                    </a14:imgEffect>
                    <a14:imgEffect>
                      <a14:brightnessContrast bright="18000"/>
                    </a14:imgEffect>
                  </a14:imgLayer>
                </a14:imgProps>
              </a:ext>
            </a:extLst>
          </a:blip>
          <a:srcRect l="11081" t="27232" r="63291" b="17944"/>
          <a:stretch/>
        </p:blipFill>
        <p:spPr>
          <a:xfrm rot="5400000">
            <a:off x="6380279" y="957355"/>
            <a:ext cx="3062031" cy="4913980"/>
          </a:xfrm>
          <a:prstGeom prst="rect">
            <a:avLst/>
          </a:prstGeom>
        </p:spPr>
      </p:pic>
      <p:sp>
        <p:nvSpPr>
          <p:cNvPr id="6" name="Text Placeholder 2">
            <a:extLst>
              <a:ext uri="{FF2B5EF4-FFF2-40B4-BE49-F238E27FC236}">
                <a16:creationId xmlns:a16="http://schemas.microsoft.com/office/drawing/2014/main" id="{311B7FE0-CD85-F84F-B3CA-331BA7A07D56}"/>
              </a:ext>
            </a:extLst>
          </p:cNvPr>
          <p:cNvSpPr txBox="1">
            <a:spLocks/>
          </p:cNvSpPr>
          <p:nvPr/>
        </p:nvSpPr>
        <p:spPr>
          <a:xfrm>
            <a:off x="914399" y="1735447"/>
            <a:ext cx="3355847" cy="3834080"/>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sz="16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400"/>
              </a:spcBef>
            </a:pPr>
            <a:r>
              <a:rPr lang="en-US" sz="1400" dirty="0">
                <a:latin typeface="+mn-lt"/>
              </a:rPr>
              <a:t>Let the results of one research project answer questions asked by the ones before it and guide those that come after.</a:t>
            </a:r>
          </a:p>
        </p:txBody>
      </p:sp>
      <p:sp>
        <p:nvSpPr>
          <p:cNvPr id="4" name="TextBox 3">
            <a:extLst>
              <a:ext uri="{FF2B5EF4-FFF2-40B4-BE49-F238E27FC236}">
                <a16:creationId xmlns:a16="http://schemas.microsoft.com/office/drawing/2014/main" id="{296E9049-2618-BC4C-A6E8-05CCBB0390D2}"/>
              </a:ext>
            </a:extLst>
          </p:cNvPr>
          <p:cNvSpPr txBox="1"/>
          <p:nvPr/>
        </p:nvSpPr>
        <p:spPr>
          <a:xfrm>
            <a:off x="5365438" y="5332060"/>
            <a:ext cx="5912161" cy="830997"/>
          </a:xfrm>
          <a:prstGeom prst="rect">
            <a:avLst/>
          </a:prstGeom>
          <a:noFill/>
        </p:spPr>
        <p:txBody>
          <a:bodyPr wrap="square" rtlCol="0">
            <a:spAutoFit/>
          </a:bodyPr>
          <a:lstStyle/>
          <a:p>
            <a:r>
              <a:rPr lang="en-US" sz="1200" dirty="0">
                <a:latin typeface="Cousine" panose="02070409020205020404" pitchFamily="49" charset="0"/>
                <a:cs typeface="Cousine" panose="02070409020205020404" pitchFamily="49" charset="0"/>
              </a:rPr>
              <a:t>One cycle in the iterative development process. Creation is immediately followed by another cycle, beginning with examination. For a full example reference Elizabeth Goodman’s </a:t>
            </a:r>
            <a:r>
              <a:rPr lang="en-US" sz="1200" i="1" dirty="0">
                <a:latin typeface="Cousine" panose="02070409020205020404" pitchFamily="49" charset="0"/>
                <a:cs typeface="Cousine" panose="02070409020205020404" pitchFamily="49" charset="0"/>
              </a:rPr>
              <a:t>Observing the User Experience </a:t>
            </a:r>
            <a:r>
              <a:rPr lang="en-US" sz="1200" dirty="0">
                <a:latin typeface="Cousine" panose="02070409020205020404" pitchFamily="49" charset="0"/>
                <a:cs typeface="Cousine" panose="02070409020205020404" pitchFamily="49" charset="0"/>
              </a:rPr>
              <a:t>pg. 38.</a:t>
            </a:r>
          </a:p>
        </p:txBody>
      </p:sp>
    </p:spTree>
    <p:extLst>
      <p:ext uri="{BB962C8B-B14F-4D97-AF65-F5344CB8AC3E}">
        <p14:creationId xmlns:p14="http://schemas.microsoft.com/office/powerpoint/2010/main" val="23114292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a:t>
            </a:r>
            <a:r>
              <a:rPr lang="en-US" dirty="0">
                <a:latin typeface="Chronicle Display Light" pitchFamily="2" charset="0"/>
              </a:rPr>
              <a:t>“</a:t>
            </a:r>
            <a:r>
              <a:rPr lang="en-US" dirty="0"/>
              <a:t>Wireframe</a:t>
            </a:r>
            <a:r>
              <a:rPr lang="en-US" dirty="0">
                <a:latin typeface="Chronicle Display Light" pitchFamily="2" charset="0"/>
              </a:rPr>
              <a:t>”</a:t>
            </a:r>
          </a:p>
        </p:txBody>
      </p:sp>
      <p:sp>
        <p:nvSpPr>
          <p:cNvPr id="79" name="Text Placeholder 2"/>
          <p:cNvSpPr>
            <a:spLocks noGrp="1"/>
          </p:cNvSpPr>
          <p:nvPr>
            <p:ph type="body" sz="quarter" idx="14"/>
          </p:nvPr>
        </p:nvSpPr>
        <p:spPr>
          <a:xfrm>
            <a:off x="914720" y="1353312"/>
            <a:ext cx="6299125" cy="475488"/>
          </a:xfrm>
        </p:spPr>
        <p:txBody>
          <a:bodyPr/>
          <a:lstStyle/>
          <a:p>
            <a:r>
              <a:rPr lang="en-US" sz="1000" dirty="0">
                <a:latin typeface="Cousine" panose="02070409020205020404" pitchFamily="49" charset="0"/>
                <a:cs typeface="Cousine" panose="02070409020205020404" pitchFamily="49" charset="0"/>
              </a:rPr>
              <a:t>--</a:t>
            </a:r>
          </a:p>
        </p:txBody>
      </p:sp>
      <p:sp>
        <p:nvSpPr>
          <p:cNvPr id="8" name="object 4">
            <a:extLst>
              <a:ext uri="{FF2B5EF4-FFF2-40B4-BE49-F238E27FC236}">
                <a16:creationId xmlns:a16="http://schemas.microsoft.com/office/drawing/2014/main" id="{C712D23B-76E8-E644-81CF-D6EF140902B4}"/>
              </a:ext>
            </a:extLst>
          </p:cNvPr>
          <p:cNvSpPr txBox="1"/>
          <p:nvPr/>
        </p:nvSpPr>
        <p:spPr>
          <a:xfrm>
            <a:off x="914720" y="1892808"/>
            <a:ext cx="6299125" cy="1769715"/>
          </a:xfrm>
          <a:prstGeom prst="rect">
            <a:avLst/>
          </a:prstGeom>
        </p:spPr>
        <p:txBody>
          <a:bodyPr vert="horz" wrap="square" lIns="0" tIns="0" rIns="0" bIns="0" rtlCol="0">
            <a:spAutoFit/>
          </a:bodyPr>
          <a:lstStyle/>
          <a:p>
            <a:pPr marL="12700">
              <a:spcBef>
                <a:spcPts val="600"/>
              </a:spcBef>
            </a:pPr>
            <a:r>
              <a:rPr lang="en-US" sz="2400" i="1" dirty="0">
                <a:latin typeface="Open Sans" charset="0"/>
                <a:ea typeface="Open Sans" charset="0"/>
                <a:cs typeface="Open Sans" charset="0"/>
              </a:rPr>
              <a:t>A visual schematic, blueprint, or template of a screen or web page design. Focus is on screen content and behavior instead of fonts, colors, or graphics.</a:t>
            </a:r>
          </a:p>
          <a:p>
            <a:pPr marL="12700">
              <a:spcBef>
                <a:spcPts val="600"/>
              </a:spcBef>
            </a:pPr>
            <a:r>
              <a:rPr lang="en-US" sz="1400" dirty="0">
                <a:latin typeface="Cousine" panose="02070409020205020404" pitchFamily="49" charset="0"/>
                <a:ea typeface="Open Sans" charset="0"/>
                <a:cs typeface="Cousine" panose="02070409020205020404" pitchFamily="49" charset="0"/>
              </a:rPr>
              <a:t>Rex </a:t>
            </a:r>
            <a:r>
              <a:rPr lang="en-US" sz="1400" dirty="0" err="1">
                <a:latin typeface="Cousine" panose="02070409020205020404" pitchFamily="49" charset="0"/>
                <a:ea typeface="Open Sans" charset="0"/>
                <a:cs typeface="Cousine" panose="02070409020205020404" pitchFamily="49" charset="0"/>
              </a:rPr>
              <a:t>Hartson</a:t>
            </a:r>
            <a:endParaRPr lang="en-US" sz="4400" dirty="0">
              <a:latin typeface="Cousine" panose="02070409020205020404" pitchFamily="49" charset="0"/>
              <a:ea typeface="Chronicle Display Black" charset="0"/>
              <a:cs typeface="Cousine" panose="02070409020205020404" pitchFamily="49" charset="0"/>
            </a:endParaRPr>
          </a:p>
        </p:txBody>
      </p:sp>
      <p:sp>
        <p:nvSpPr>
          <p:cNvPr id="20" name="Text Placeholder 11">
            <a:extLst>
              <a:ext uri="{FF2B5EF4-FFF2-40B4-BE49-F238E27FC236}">
                <a16:creationId xmlns:a16="http://schemas.microsoft.com/office/drawing/2014/main" id="{151B2083-E3C5-C045-8F02-9D677DEA48E4}"/>
              </a:ext>
            </a:extLst>
          </p:cNvPr>
          <p:cNvSpPr txBox="1">
            <a:spLocks/>
          </p:cNvSpPr>
          <p:nvPr/>
        </p:nvSpPr>
        <p:spPr>
          <a:xfrm>
            <a:off x="914971" y="466344"/>
            <a:ext cx="3355848" cy="203200"/>
          </a:xfrm>
          <a:prstGeom prst="rect">
            <a:avLst/>
          </a:prstGeom>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b="1" kern="0" cap="all" spc="250" dirty="0">
                <a:solidFill>
                  <a:schemeClr val="accent5">
                    <a:lumMod val="60000"/>
                    <a:lumOff val="40000"/>
                  </a:schemeClr>
                </a:solidFill>
              </a:rPr>
              <a:t>wireframing</a:t>
            </a:r>
            <a:endParaRPr lang="en-US" dirty="0"/>
          </a:p>
        </p:txBody>
      </p:sp>
    </p:spTree>
    <p:extLst>
      <p:ext uri="{BB962C8B-B14F-4D97-AF65-F5344CB8AC3E}">
        <p14:creationId xmlns:p14="http://schemas.microsoft.com/office/powerpoint/2010/main" val="3213694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Agenda</a:t>
            </a:r>
          </a:p>
        </p:txBody>
      </p:sp>
      <p:sp>
        <p:nvSpPr>
          <p:cNvPr id="37" name="TextBox 36"/>
          <p:cNvSpPr txBox="1"/>
          <p:nvPr/>
        </p:nvSpPr>
        <p:spPr>
          <a:xfrm>
            <a:off x="6341608" y="737373"/>
            <a:ext cx="356713" cy="461665"/>
          </a:xfrm>
          <a:prstGeom prst="rect">
            <a:avLst/>
          </a:prstGeom>
          <a:noFill/>
        </p:spPr>
        <p:txBody>
          <a:bodyPr wrap="none" rtlCol="0">
            <a:noAutofit/>
          </a:bodyPr>
          <a:lstStyle/>
          <a:p>
            <a:pPr algn="r"/>
            <a:r>
              <a:rPr lang="en-US" sz="2400" dirty="0">
                <a:solidFill>
                  <a:srgbClr val="000000"/>
                </a:solidFill>
                <a:latin typeface="Chronicle Display Black" charset="0"/>
                <a:ea typeface="Chronicle Display Black" charset="0"/>
                <a:cs typeface="Chronicle Display Black" charset="0"/>
              </a:rPr>
              <a:t>1</a:t>
            </a:r>
          </a:p>
        </p:txBody>
      </p:sp>
      <p:sp>
        <p:nvSpPr>
          <p:cNvPr id="38" name="TextBox 37"/>
          <p:cNvSpPr txBox="1"/>
          <p:nvPr/>
        </p:nvSpPr>
        <p:spPr>
          <a:xfrm>
            <a:off x="6330220" y="1498755"/>
            <a:ext cx="368101" cy="461665"/>
          </a:xfrm>
          <a:prstGeom prst="rect">
            <a:avLst/>
          </a:prstGeom>
          <a:noFill/>
        </p:spPr>
        <p:txBody>
          <a:bodyPr wrap="none" rtlCol="0">
            <a:noAutofit/>
          </a:bodyPr>
          <a:lstStyle/>
          <a:p>
            <a:pPr algn="r"/>
            <a:r>
              <a:rPr lang="en-US" sz="2400" dirty="0">
                <a:solidFill>
                  <a:srgbClr val="000000"/>
                </a:solidFill>
                <a:latin typeface="Chronicle Display Black" charset="0"/>
                <a:ea typeface="Chronicle Display Black" charset="0"/>
                <a:cs typeface="Chronicle Display Black" charset="0"/>
              </a:rPr>
              <a:t>2</a:t>
            </a:r>
          </a:p>
        </p:txBody>
      </p:sp>
      <p:sp>
        <p:nvSpPr>
          <p:cNvPr id="39" name="TextBox 38"/>
          <p:cNvSpPr txBox="1"/>
          <p:nvPr/>
        </p:nvSpPr>
        <p:spPr>
          <a:xfrm>
            <a:off x="6882283" y="835156"/>
            <a:ext cx="2922436" cy="461665"/>
          </a:xfrm>
          <a:prstGeom prst="rect">
            <a:avLst/>
          </a:prstGeom>
          <a:noFill/>
        </p:spPr>
        <p:txBody>
          <a:bodyPr wrap="square" rtlCol="0">
            <a:noAutofit/>
          </a:bodyPr>
          <a:lstStyle/>
          <a:p>
            <a:pPr>
              <a:lnSpc>
                <a:spcPct val="85000"/>
              </a:lnSpc>
            </a:pPr>
            <a:r>
              <a:rPr lang="en-US" sz="2000" b="1" dirty="0">
                <a:solidFill>
                  <a:srgbClr val="000000"/>
                </a:solidFill>
                <a:ea typeface="Chronicle Display Black" charset="0"/>
                <a:cs typeface="Chronicle Display Black" charset="0"/>
              </a:rPr>
              <a:t>Opening Discussion</a:t>
            </a:r>
          </a:p>
          <a:p>
            <a:pPr>
              <a:lnSpc>
                <a:spcPct val="110000"/>
              </a:lnSpc>
            </a:pPr>
            <a:r>
              <a:rPr lang="en-US" sz="1100" spc="-50" dirty="0">
                <a:solidFill>
                  <a:srgbClr val="000000"/>
                </a:solidFill>
                <a:cs typeface="Open Sans"/>
              </a:rPr>
              <a:t>UX and HCD</a:t>
            </a:r>
          </a:p>
        </p:txBody>
      </p:sp>
      <p:sp>
        <p:nvSpPr>
          <p:cNvPr id="40" name="TextBox 39"/>
          <p:cNvSpPr txBox="1"/>
          <p:nvPr/>
        </p:nvSpPr>
        <p:spPr>
          <a:xfrm>
            <a:off x="6882283" y="1597967"/>
            <a:ext cx="2922436" cy="461665"/>
          </a:xfrm>
          <a:prstGeom prst="rect">
            <a:avLst/>
          </a:prstGeom>
          <a:noFill/>
        </p:spPr>
        <p:txBody>
          <a:bodyPr wrap="square" rtlCol="0">
            <a:noAutofit/>
          </a:bodyPr>
          <a:lstStyle/>
          <a:p>
            <a:pPr>
              <a:lnSpc>
                <a:spcPct val="85000"/>
              </a:lnSpc>
            </a:pPr>
            <a:r>
              <a:rPr lang="en-US" sz="2000" b="1" dirty="0">
                <a:solidFill>
                  <a:srgbClr val="000000"/>
                </a:solidFill>
              </a:rPr>
              <a:t>Defining UX Design</a:t>
            </a:r>
          </a:p>
          <a:p>
            <a:pPr>
              <a:lnSpc>
                <a:spcPct val="110000"/>
              </a:lnSpc>
            </a:pPr>
            <a:r>
              <a:rPr lang="en-US" sz="1100" spc="-50" dirty="0">
                <a:solidFill>
                  <a:srgbClr val="000000"/>
                </a:solidFill>
                <a:cs typeface="Open Sans"/>
              </a:rPr>
              <a:t>--</a:t>
            </a:r>
          </a:p>
        </p:txBody>
      </p:sp>
      <p:sp>
        <p:nvSpPr>
          <p:cNvPr id="41" name="TextBox 40"/>
          <p:cNvSpPr txBox="1"/>
          <p:nvPr/>
        </p:nvSpPr>
        <p:spPr>
          <a:xfrm>
            <a:off x="6330220" y="2258242"/>
            <a:ext cx="368101" cy="461665"/>
          </a:xfrm>
          <a:prstGeom prst="rect">
            <a:avLst/>
          </a:prstGeom>
          <a:noFill/>
        </p:spPr>
        <p:txBody>
          <a:bodyPr wrap="none" rtlCol="0">
            <a:noAutofit/>
          </a:bodyPr>
          <a:lstStyle/>
          <a:p>
            <a:pPr algn="r"/>
            <a:r>
              <a:rPr lang="en-US" sz="2400" dirty="0">
                <a:solidFill>
                  <a:srgbClr val="000000"/>
                </a:solidFill>
                <a:latin typeface="Chronicle Display Black" charset="0"/>
                <a:ea typeface="Chronicle Display Black" charset="0"/>
                <a:cs typeface="Chronicle Display Black" charset="0"/>
              </a:rPr>
              <a:t>3</a:t>
            </a:r>
          </a:p>
        </p:txBody>
      </p:sp>
      <p:sp>
        <p:nvSpPr>
          <p:cNvPr id="42" name="TextBox 41"/>
          <p:cNvSpPr txBox="1"/>
          <p:nvPr/>
        </p:nvSpPr>
        <p:spPr>
          <a:xfrm>
            <a:off x="6882283" y="2360778"/>
            <a:ext cx="2922436" cy="461665"/>
          </a:xfrm>
          <a:prstGeom prst="rect">
            <a:avLst/>
          </a:prstGeom>
          <a:noFill/>
        </p:spPr>
        <p:txBody>
          <a:bodyPr wrap="square" rtlCol="0">
            <a:noAutofit/>
          </a:bodyPr>
          <a:lstStyle/>
          <a:p>
            <a:pPr>
              <a:lnSpc>
                <a:spcPct val="85000"/>
              </a:lnSpc>
            </a:pPr>
            <a:r>
              <a:rPr lang="en-US" sz="2000" b="1" dirty="0">
                <a:solidFill>
                  <a:srgbClr val="000000"/>
                </a:solidFill>
              </a:rPr>
              <a:t>Systems Thinking</a:t>
            </a:r>
          </a:p>
          <a:p>
            <a:pPr>
              <a:lnSpc>
                <a:spcPct val="110000"/>
              </a:lnSpc>
            </a:pPr>
            <a:r>
              <a:rPr lang="en-US" sz="1100" spc="-50" dirty="0">
                <a:solidFill>
                  <a:srgbClr val="000000"/>
                </a:solidFill>
                <a:cs typeface="Open Sans"/>
              </a:rPr>
              <a:t>--</a:t>
            </a:r>
          </a:p>
        </p:txBody>
      </p:sp>
      <p:sp>
        <p:nvSpPr>
          <p:cNvPr id="43" name="TextBox 42"/>
          <p:cNvSpPr txBox="1"/>
          <p:nvPr/>
        </p:nvSpPr>
        <p:spPr>
          <a:xfrm>
            <a:off x="6330220" y="3069135"/>
            <a:ext cx="368101" cy="461665"/>
          </a:xfrm>
          <a:prstGeom prst="rect">
            <a:avLst/>
          </a:prstGeom>
          <a:noFill/>
        </p:spPr>
        <p:txBody>
          <a:bodyPr wrap="none" rtlCol="0">
            <a:noAutofit/>
          </a:bodyPr>
          <a:lstStyle/>
          <a:p>
            <a:pPr algn="r"/>
            <a:r>
              <a:rPr lang="en-US" sz="2400" dirty="0">
                <a:solidFill>
                  <a:srgbClr val="000000"/>
                </a:solidFill>
                <a:latin typeface="Chronicle Display Black" charset="0"/>
                <a:ea typeface="Chronicle Display Black" charset="0"/>
                <a:cs typeface="Chronicle Display Black" charset="0"/>
              </a:rPr>
              <a:t>4</a:t>
            </a:r>
          </a:p>
        </p:txBody>
      </p:sp>
      <p:sp>
        <p:nvSpPr>
          <p:cNvPr id="44" name="TextBox 43"/>
          <p:cNvSpPr txBox="1"/>
          <p:nvPr/>
        </p:nvSpPr>
        <p:spPr>
          <a:xfrm>
            <a:off x="6882283" y="3156982"/>
            <a:ext cx="2922436" cy="461665"/>
          </a:xfrm>
          <a:prstGeom prst="rect">
            <a:avLst/>
          </a:prstGeom>
          <a:noFill/>
        </p:spPr>
        <p:txBody>
          <a:bodyPr wrap="square" rtlCol="0">
            <a:noAutofit/>
          </a:bodyPr>
          <a:lstStyle/>
          <a:p>
            <a:pPr>
              <a:lnSpc>
                <a:spcPct val="85000"/>
              </a:lnSpc>
            </a:pPr>
            <a:r>
              <a:rPr lang="en-US" sz="2000" b="1" dirty="0">
                <a:solidFill>
                  <a:srgbClr val="000000"/>
                </a:solidFill>
              </a:rPr>
              <a:t>Design Timeline</a:t>
            </a:r>
          </a:p>
          <a:p>
            <a:pPr>
              <a:lnSpc>
                <a:spcPct val="110000"/>
              </a:lnSpc>
            </a:pPr>
            <a:r>
              <a:rPr lang="en-US" sz="1100" spc="-50" dirty="0">
                <a:solidFill>
                  <a:srgbClr val="000000"/>
                </a:solidFill>
                <a:cs typeface="Open Sans"/>
              </a:rPr>
              <a:t>In theory, waterfall and agile</a:t>
            </a:r>
          </a:p>
        </p:txBody>
      </p:sp>
      <p:sp>
        <p:nvSpPr>
          <p:cNvPr id="47" name="TextBox 46"/>
          <p:cNvSpPr txBox="1"/>
          <p:nvPr/>
        </p:nvSpPr>
        <p:spPr>
          <a:xfrm>
            <a:off x="6330220" y="3884237"/>
            <a:ext cx="368101" cy="461665"/>
          </a:xfrm>
          <a:prstGeom prst="rect">
            <a:avLst/>
          </a:prstGeom>
          <a:noFill/>
        </p:spPr>
        <p:txBody>
          <a:bodyPr wrap="none" rtlCol="0">
            <a:noAutofit/>
          </a:bodyPr>
          <a:lstStyle/>
          <a:p>
            <a:pPr algn="r"/>
            <a:r>
              <a:rPr lang="en-US" sz="2400" dirty="0">
                <a:solidFill>
                  <a:srgbClr val="000000"/>
                </a:solidFill>
                <a:latin typeface="Chronicle Display Black" charset="0"/>
                <a:ea typeface="Chronicle Display Black" charset="0"/>
                <a:cs typeface="Chronicle Display Black" charset="0"/>
              </a:rPr>
              <a:t>5</a:t>
            </a:r>
          </a:p>
        </p:txBody>
      </p:sp>
      <p:sp>
        <p:nvSpPr>
          <p:cNvPr id="48" name="TextBox 47"/>
          <p:cNvSpPr txBox="1"/>
          <p:nvPr/>
        </p:nvSpPr>
        <p:spPr>
          <a:xfrm>
            <a:off x="6882282" y="3963229"/>
            <a:ext cx="3785717" cy="461665"/>
          </a:xfrm>
          <a:prstGeom prst="rect">
            <a:avLst/>
          </a:prstGeom>
          <a:noFill/>
        </p:spPr>
        <p:txBody>
          <a:bodyPr wrap="square" rtlCol="0">
            <a:noAutofit/>
          </a:bodyPr>
          <a:lstStyle/>
          <a:p>
            <a:pPr>
              <a:lnSpc>
                <a:spcPct val="85000"/>
              </a:lnSpc>
            </a:pPr>
            <a:r>
              <a:rPr lang="en-US" sz="2000" b="1" dirty="0">
                <a:solidFill>
                  <a:srgbClr val="000000"/>
                </a:solidFill>
              </a:rPr>
              <a:t>Wireframing</a:t>
            </a:r>
          </a:p>
          <a:p>
            <a:pPr>
              <a:lnSpc>
                <a:spcPct val="110000"/>
              </a:lnSpc>
            </a:pPr>
            <a:r>
              <a:rPr lang="en-US" sz="1100" spc="-50" dirty="0">
                <a:solidFill>
                  <a:srgbClr val="000000"/>
                </a:solidFill>
                <a:cs typeface="Open Sans"/>
              </a:rPr>
              <a:t>The difference between wireframes, sketches and mockups</a:t>
            </a:r>
          </a:p>
        </p:txBody>
      </p:sp>
      <p:sp>
        <p:nvSpPr>
          <p:cNvPr id="49" name="TextBox 48"/>
          <p:cNvSpPr txBox="1"/>
          <p:nvPr/>
        </p:nvSpPr>
        <p:spPr>
          <a:xfrm>
            <a:off x="6330220" y="4701954"/>
            <a:ext cx="368101" cy="461665"/>
          </a:xfrm>
          <a:prstGeom prst="rect">
            <a:avLst/>
          </a:prstGeom>
          <a:noFill/>
        </p:spPr>
        <p:txBody>
          <a:bodyPr wrap="none" rtlCol="0">
            <a:noAutofit/>
          </a:bodyPr>
          <a:lstStyle/>
          <a:p>
            <a:pPr algn="r"/>
            <a:r>
              <a:rPr lang="en-US" sz="2400" dirty="0">
                <a:solidFill>
                  <a:srgbClr val="000000"/>
                </a:solidFill>
                <a:latin typeface="Chronicle Display Black" charset="0"/>
                <a:ea typeface="Chronicle Display Black" charset="0"/>
                <a:cs typeface="Chronicle Display Black" charset="0"/>
              </a:rPr>
              <a:t>6</a:t>
            </a:r>
          </a:p>
        </p:txBody>
      </p:sp>
      <p:sp>
        <p:nvSpPr>
          <p:cNvPr id="50" name="TextBox 49"/>
          <p:cNvSpPr txBox="1"/>
          <p:nvPr/>
        </p:nvSpPr>
        <p:spPr>
          <a:xfrm>
            <a:off x="6882283" y="4790205"/>
            <a:ext cx="2922436" cy="461665"/>
          </a:xfrm>
          <a:prstGeom prst="rect">
            <a:avLst/>
          </a:prstGeom>
          <a:noFill/>
        </p:spPr>
        <p:txBody>
          <a:bodyPr wrap="square" rtlCol="0">
            <a:noAutofit/>
          </a:bodyPr>
          <a:lstStyle/>
          <a:p>
            <a:pPr>
              <a:lnSpc>
                <a:spcPct val="85000"/>
              </a:lnSpc>
            </a:pPr>
            <a:r>
              <a:rPr lang="en-US" sz="2000" b="1" dirty="0">
                <a:solidFill>
                  <a:srgbClr val="000000"/>
                </a:solidFill>
              </a:rPr>
              <a:t>Activity</a:t>
            </a:r>
          </a:p>
          <a:p>
            <a:pPr>
              <a:lnSpc>
                <a:spcPct val="110000"/>
              </a:lnSpc>
            </a:pPr>
            <a:r>
              <a:rPr lang="en-US" sz="1100" spc="-50" dirty="0">
                <a:solidFill>
                  <a:srgbClr val="000000"/>
                </a:solidFill>
                <a:cs typeface="Open Sans"/>
              </a:rPr>
              <a:t>Sketching Crazy 8’s</a:t>
            </a:r>
          </a:p>
        </p:txBody>
      </p:sp>
      <p:sp>
        <p:nvSpPr>
          <p:cNvPr id="22" name="TextBox 21"/>
          <p:cNvSpPr txBox="1"/>
          <p:nvPr/>
        </p:nvSpPr>
        <p:spPr>
          <a:xfrm>
            <a:off x="6330220" y="5561763"/>
            <a:ext cx="368101" cy="461665"/>
          </a:xfrm>
          <a:prstGeom prst="rect">
            <a:avLst/>
          </a:prstGeom>
          <a:noFill/>
        </p:spPr>
        <p:txBody>
          <a:bodyPr wrap="none" rtlCol="0">
            <a:noAutofit/>
          </a:bodyPr>
          <a:lstStyle/>
          <a:p>
            <a:pPr algn="r"/>
            <a:r>
              <a:rPr lang="en-US" sz="2400" dirty="0">
                <a:solidFill>
                  <a:srgbClr val="000000"/>
                </a:solidFill>
                <a:latin typeface="Chronicle Display Black" charset="0"/>
                <a:ea typeface="Chronicle Display Black" charset="0"/>
                <a:cs typeface="Chronicle Display Black" charset="0"/>
              </a:rPr>
              <a:t>7</a:t>
            </a:r>
          </a:p>
        </p:txBody>
      </p:sp>
      <p:sp>
        <p:nvSpPr>
          <p:cNvPr id="23" name="TextBox 22"/>
          <p:cNvSpPr txBox="1"/>
          <p:nvPr/>
        </p:nvSpPr>
        <p:spPr>
          <a:xfrm>
            <a:off x="6882283" y="5660577"/>
            <a:ext cx="2922436" cy="461665"/>
          </a:xfrm>
          <a:prstGeom prst="rect">
            <a:avLst/>
          </a:prstGeom>
          <a:noFill/>
        </p:spPr>
        <p:txBody>
          <a:bodyPr wrap="square" rtlCol="0">
            <a:noAutofit/>
          </a:bodyPr>
          <a:lstStyle/>
          <a:p>
            <a:pPr>
              <a:lnSpc>
                <a:spcPct val="85000"/>
              </a:lnSpc>
            </a:pPr>
            <a:r>
              <a:rPr lang="en-US" sz="2000" b="1" dirty="0">
                <a:solidFill>
                  <a:srgbClr val="000000"/>
                </a:solidFill>
              </a:rPr>
              <a:t>Q&amp;A</a:t>
            </a:r>
          </a:p>
          <a:p>
            <a:pPr>
              <a:lnSpc>
                <a:spcPct val="110000"/>
              </a:lnSpc>
            </a:pPr>
            <a:r>
              <a:rPr lang="en-US" sz="1100" spc="-50" dirty="0">
                <a:solidFill>
                  <a:srgbClr val="000000"/>
                </a:solidFill>
                <a:cs typeface="Open Sans"/>
              </a:rPr>
              <a:t>--</a:t>
            </a:r>
          </a:p>
        </p:txBody>
      </p:sp>
    </p:spTree>
    <p:extLst>
      <p:ext uri="{BB962C8B-B14F-4D97-AF65-F5344CB8AC3E}">
        <p14:creationId xmlns:p14="http://schemas.microsoft.com/office/powerpoint/2010/main" val="1272107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Wireframe Lifecycle</a:t>
            </a:r>
            <a:endParaRPr lang="en-US" dirty="0">
              <a:latin typeface="Chronicle Display Light" pitchFamily="2" charset="0"/>
            </a:endParaRPr>
          </a:p>
        </p:txBody>
      </p:sp>
      <p:sp>
        <p:nvSpPr>
          <p:cNvPr id="79" name="Text Placeholder 2"/>
          <p:cNvSpPr>
            <a:spLocks noGrp="1"/>
          </p:cNvSpPr>
          <p:nvPr>
            <p:ph type="body" sz="quarter" idx="14"/>
          </p:nvPr>
        </p:nvSpPr>
        <p:spPr>
          <a:xfrm>
            <a:off x="914720" y="1353312"/>
            <a:ext cx="6299125" cy="475488"/>
          </a:xfrm>
        </p:spPr>
        <p:txBody>
          <a:bodyPr/>
          <a:lstStyle/>
          <a:p>
            <a:r>
              <a:rPr lang="en-US" sz="1000" dirty="0">
                <a:latin typeface="Cousine" panose="02070409020205020404" pitchFamily="49" charset="0"/>
                <a:cs typeface="Cousine" panose="02070409020205020404" pitchFamily="49" charset="0"/>
              </a:rPr>
              <a:t>--</a:t>
            </a:r>
          </a:p>
        </p:txBody>
      </p:sp>
      <p:sp>
        <p:nvSpPr>
          <p:cNvPr id="20" name="Text Placeholder 11">
            <a:extLst>
              <a:ext uri="{FF2B5EF4-FFF2-40B4-BE49-F238E27FC236}">
                <a16:creationId xmlns:a16="http://schemas.microsoft.com/office/drawing/2014/main" id="{151B2083-E3C5-C045-8F02-9D677DEA48E4}"/>
              </a:ext>
            </a:extLst>
          </p:cNvPr>
          <p:cNvSpPr txBox="1">
            <a:spLocks/>
          </p:cNvSpPr>
          <p:nvPr/>
        </p:nvSpPr>
        <p:spPr>
          <a:xfrm>
            <a:off x="914971" y="466344"/>
            <a:ext cx="3355848" cy="203200"/>
          </a:xfrm>
          <a:prstGeom prst="rect">
            <a:avLst/>
          </a:prstGeom>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b="1" kern="0" cap="all" spc="250" dirty="0">
                <a:solidFill>
                  <a:schemeClr val="accent5">
                    <a:lumMod val="60000"/>
                    <a:lumOff val="40000"/>
                  </a:schemeClr>
                </a:solidFill>
              </a:rPr>
              <a:t>wireframing</a:t>
            </a:r>
            <a:endParaRPr lang="en-US" dirty="0"/>
          </a:p>
        </p:txBody>
      </p:sp>
      <p:sp>
        <p:nvSpPr>
          <p:cNvPr id="6" name="Text Placeholder 5">
            <a:extLst>
              <a:ext uri="{FF2B5EF4-FFF2-40B4-BE49-F238E27FC236}">
                <a16:creationId xmlns:a16="http://schemas.microsoft.com/office/drawing/2014/main" id="{E3ED2050-D835-9941-8465-A09CBB909437}"/>
              </a:ext>
            </a:extLst>
          </p:cNvPr>
          <p:cNvSpPr txBox="1">
            <a:spLocks/>
          </p:cNvSpPr>
          <p:nvPr/>
        </p:nvSpPr>
        <p:spPr>
          <a:xfrm>
            <a:off x="914400" y="2190021"/>
            <a:ext cx="2721538" cy="3629857"/>
          </a:xfrm>
          <a:prstGeom prst="rect">
            <a:avLst/>
          </a:prstGeom>
        </p:spPr>
        <p:txBody>
          <a:bodyPr vert="horz" lIns="0" tIns="0" rIns="0" bIns="0" rtlCol="0">
            <a:noAutofit/>
          </a:bodyPr>
          <a:lstStyle>
            <a:lvl1pPr marL="0" indent="0" algn="l" defTabSz="914400" rtl="0" eaLnBrk="1" latinLnBrk="0" hangingPunct="1">
              <a:lnSpc>
                <a:spcPts val="1600"/>
              </a:lnSpc>
              <a:spcBef>
                <a:spcPts val="500"/>
              </a:spcBef>
              <a:buClr>
                <a:schemeClr val="accent5"/>
              </a:buClr>
              <a:buSzPct val="75000"/>
              <a:buFont typeface="Arial" panose="020B0604020202020204" pitchFamily="34" charset="0"/>
              <a:buNone/>
              <a:defRPr sz="15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5000"/>
              </a:lnSpc>
              <a:spcBef>
                <a:spcPts val="1200"/>
              </a:spcBef>
            </a:pPr>
            <a:r>
              <a:rPr lang="en-US" sz="1800" b="1" dirty="0">
                <a:latin typeface="+mn-lt"/>
                <a:ea typeface="Chronicle Display Black" charset="0"/>
                <a:cs typeface="Chronicle Display Black" charset="0"/>
              </a:rPr>
              <a:t>Sketch</a:t>
            </a:r>
          </a:p>
          <a:p>
            <a:pPr lvl="0">
              <a:lnSpc>
                <a:spcPct val="130000"/>
              </a:lnSpc>
              <a:spcBef>
                <a:spcPts val="1200"/>
              </a:spcBef>
            </a:pPr>
            <a:r>
              <a:rPr lang="en-US" sz="1400" dirty="0">
                <a:latin typeface="+mn-lt"/>
              </a:rPr>
              <a:t>The rapid creation of freehand drawings expressing preliminary design ideas. Focus on </a:t>
            </a:r>
            <a:r>
              <a:rPr lang="en-US" sz="1400" i="1" dirty="0">
                <a:latin typeface="+mn-lt"/>
              </a:rPr>
              <a:t>concepts</a:t>
            </a:r>
            <a:r>
              <a:rPr lang="en-US" sz="1400" dirty="0">
                <a:latin typeface="+mn-lt"/>
              </a:rPr>
              <a:t> not details.</a:t>
            </a:r>
          </a:p>
          <a:p>
            <a:pPr lvl="0">
              <a:lnSpc>
                <a:spcPct val="130000"/>
              </a:lnSpc>
              <a:spcBef>
                <a:spcPts val="1200"/>
              </a:spcBef>
            </a:pPr>
            <a:r>
              <a:rPr lang="en-US" sz="1400" b="1" dirty="0">
                <a:latin typeface="Cousine" panose="02070409020205020404" pitchFamily="49" charset="0"/>
                <a:cs typeface="Cousine" panose="02070409020205020404" pitchFamily="49" charset="0"/>
              </a:rPr>
              <a:t>Sketches evoke thinking and ideas to arrive at a design.</a:t>
            </a:r>
          </a:p>
        </p:txBody>
      </p:sp>
      <p:sp>
        <p:nvSpPr>
          <p:cNvPr id="7" name="Text Placeholder 5">
            <a:extLst>
              <a:ext uri="{FF2B5EF4-FFF2-40B4-BE49-F238E27FC236}">
                <a16:creationId xmlns:a16="http://schemas.microsoft.com/office/drawing/2014/main" id="{59215A7B-A253-0840-84B5-8E8A54AC2D8F}"/>
              </a:ext>
            </a:extLst>
          </p:cNvPr>
          <p:cNvSpPr txBox="1">
            <a:spLocks/>
          </p:cNvSpPr>
          <p:nvPr/>
        </p:nvSpPr>
        <p:spPr>
          <a:xfrm>
            <a:off x="4270819" y="2190021"/>
            <a:ext cx="2994212" cy="3457742"/>
          </a:xfrm>
          <a:prstGeom prst="rect">
            <a:avLst/>
          </a:prstGeom>
        </p:spPr>
        <p:txBody>
          <a:bodyPr vert="horz" lIns="0" tIns="0" rIns="0" bIns="0" rtlCol="0">
            <a:noAutofit/>
          </a:bodyPr>
          <a:lstStyle>
            <a:lvl1pPr marL="0" indent="0" algn="l" defTabSz="914400" rtl="0" eaLnBrk="1" latinLnBrk="0" hangingPunct="1">
              <a:lnSpc>
                <a:spcPts val="1600"/>
              </a:lnSpc>
              <a:spcBef>
                <a:spcPts val="500"/>
              </a:spcBef>
              <a:buClr>
                <a:schemeClr val="accent5"/>
              </a:buClr>
              <a:buSzPct val="75000"/>
              <a:buFont typeface="Arial" panose="020B0604020202020204" pitchFamily="34" charset="0"/>
              <a:buNone/>
              <a:defRPr sz="15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5000"/>
              </a:lnSpc>
            </a:pPr>
            <a:r>
              <a:rPr lang="en-US" sz="1800" b="1" dirty="0">
                <a:latin typeface="+mn-lt"/>
                <a:ea typeface="Chronicle Display Black" charset="0"/>
                <a:cs typeface="Chronicle Display Black" charset="0"/>
              </a:rPr>
              <a:t>Wireframe </a:t>
            </a:r>
            <a:endParaRPr lang="en-US" sz="1800" i="1" dirty="0">
              <a:latin typeface="+mn-lt"/>
              <a:ea typeface="Chronicle Display Black" charset="0"/>
              <a:cs typeface="Chronicle Display Black" charset="0"/>
            </a:endParaRPr>
          </a:p>
          <a:p>
            <a:pPr>
              <a:lnSpc>
                <a:spcPct val="130000"/>
              </a:lnSpc>
              <a:spcBef>
                <a:spcPts val="1200"/>
              </a:spcBef>
            </a:pPr>
            <a:r>
              <a:rPr lang="en-US" sz="1400" dirty="0">
                <a:latin typeface="+mn-lt"/>
              </a:rPr>
              <a:t>A visual schematic, blueprint, or template of a screen or web page design.</a:t>
            </a:r>
          </a:p>
          <a:p>
            <a:pPr>
              <a:lnSpc>
                <a:spcPct val="130000"/>
              </a:lnSpc>
              <a:spcBef>
                <a:spcPts val="1200"/>
              </a:spcBef>
            </a:pPr>
            <a:r>
              <a:rPr lang="en-US" sz="1400" b="1" dirty="0">
                <a:latin typeface="Cousine" panose="02070409020205020404" pitchFamily="49" charset="0"/>
                <a:cs typeface="Cousine" panose="02070409020205020404" pitchFamily="49" charset="0"/>
              </a:rPr>
              <a:t>Wireframes focus on content and behavior in a design. They can be strung together as a prototype for testing.</a:t>
            </a:r>
          </a:p>
        </p:txBody>
      </p:sp>
      <p:cxnSp>
        <p:nvCxnSpPr>
          <p:cNvPr id="10" name="Straight Connector 9">
            <a:extLst>
              <a:ext uri="{FF2B5EF4-FFF2-40B4-BE49-F238E27FC236}">
                <a16:creationId xmlns:a16="http://schemas.microsoft.com/office/drawing/2014/main" id="{33A54C48-43CA-664F-98DF-4FD75874EE65}"/>
              </a:ext>
            </a:extLst>
          </p:cNvPr>
          <p:cNvCxnSpPr>
            <a:cxnSpLocks/>
          </p:cNvCxnSpPr>
          <p:nvPr/>
        </p:nvCxnSpPr>
        <p:spPr>
          <a:xfrm>
            <a:off x="914400" y="1892808"/>
            <a:ext cx="10520979" cy="0"/>
          </a:xfrm>
          <a:prstGeom prst="line">
            <a:avLst/>
          </a:prstGeom>
          <a:ln w="68580" cap="rnd" cmpd="sng">
            <a:solidFill>
              <a:srgbClr val="757575"/>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5173291-4EF4-FB4C-AF96-860B157A4A7A}"/>
              </a:ext>
            </a:extLst>
          </p:cNvPr>
          <p:cNvCxnSpPr>
            <a:cxnSpLocks/>
          </p:cNvCxnSpPr>
          <p:nvPr/>
        </p:nvCxnSpPr>
        <p:spPr>
          <a:xfrm>
            <a:off x="3880884" y="1892808"/>
            <a:ext cx="3498111" cy="0"/>
          </a:xfrm>
          <a:prstGeom prst="line">
            <a:avLst/>
          </a:prstGeom>
          <a:ln w="68580" cmpd="sng">
            <a:solidFill>
              <a:schemeClr val="accent4"/>
            </a:solidFill>
          </a:ln>
        </p:spPr>
        <p:style>
          <a:lnRef idx="2">
            <a:schemeClr val="accent1"/>
          </a:lnRef>
          <a:fillRef idx="0">
            <a:schemeClr val="accent1"/>
          </a:fillRef>
          <a:effectRef idx="1">
            <a:schemeClr val="accent1"/>
          </a:effectRef>
          <a:fontRef idx="minor">
            <a:schemeClr val="tx1"/>
          </a:fontRef>
        </p:style>
      </p:cxnSp>
      <p:sp>
        <p:nvSpPr>
          <p:cNvPr id="16" name="Text Placeholder 5">
            <a:extLst>
              <a:ext uri="{FF2B5EF4-FFF2-40B4-BE49-F238E27FC236}">
                <a16:creationId xmlns:a16="http://schemas.microsoft.com/office/drawing/2014/main" id="{ED9CD768-FE3F-7449-BC12-EFDE5BD0DE05}"/>
              </a:ext>
            </a:extLst>
          </p:cNvPr>
          <p:cNvSpPr txBox="1">
            <a:spLocks/>
          </p:cNvSpPr>
          <p:nvPr/>
        </p:nvSpPr>
        <p:spPr>
          <a:xfrm>
            <a:off x="7899912" y="2190021"/>
            <a:ext cx="2994212" cy="3457742"/>
          </a:xfrm>
          <a:prstGeom prst="rect">
            <a:avLst/>
          </a:prstGeom>
        </p:spPr>
        <p:txBody>
          <a:bodyPr vert="horz" lIns="0" tIns="0" rIns="0" bIns="0" rtlCol="0">
            <a:noAutofit/>
          </a:bodyPr>
          <a:lstStyle>
            <a:lvl1pPr marL="0" indent="0" algn="l" defTabSz="914400" rtl="0" eaLnBrk="1" latinLnBrk="0" hangingPunct="1">
              <a:lnSpc>
                <a:spcPts val="1600"/>
              </a:lnSpc>
              <a:spcBef>
                <a:spcPts val="500"/>
              </a:spcBef>
              <a:buClr>
                <a:schemeClr val="accent5"/>
              </a:buClr>
              <a:buSzPct val="75000"/>
              <a:buFont typeface="Arial" panose="020B0604020202020204" pitchFamily="34" charset="0"/>
              <a:buNone/>
              <a:defRPr sz="15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5000"/>
              </a:lnSpc>
            </a:pPr>
            <a:r>
              <a:rPr lang="en-US" sz="1800" b="1" dirty="0">
                <a:latin typeface="+mn-lt"/>
                <a:ea typeface="Chronicle Display Black" charset="0"/>
                <a:cs typeface="Chronicle Display Black" charset="0"/>
              </a:rPr>
              <a:t>Mockup</a:t>
            </a:r>
            <a:endParaRPr lang="en-US" sz="1800" dirty="0">
              <a:latin typeface="+mn-lt"/>
              <a:ea typeface="Chronicle Display Black" charset="0"/>
              <a:cs typeface="Chronicle Display Black" charset="0"/>
            </a:endParaRPr>
          </a:p>
          <a:p>
            <a:pPr>
              <a:lnSpc>
                <a:spcPct val="130000"/>
              </a:lnSpc>
              <a:spcBef>
                <a:spcPts val="1200"/>
              </a:spcBef>
            </a:pPr>
            <a:r>
              <a:rPr lang="en-US" sz="1400" dirty="0">
                <a:latin typeface="+mn-lt"/>
              </a:rPr>
              <a:t>Drafted designs that replicate the appearance of a live application.</a:t>
            </a:r>
          </a:p>
          <a:p>
            <a:pPr>
              <a:lnSpc>
                <a:spcPct val="130000"/>
              </a:lnSpc>
              <a:spcBef>
                <a:spcPts val="1200"/>
              </a:spcBef>
            </a:pPr>
            <a:r>
              <a:rPr lang="en-US" sz="1400" b="1" dirty="0">
                <a:latin typeface="Cousine" panose="02070409020205020404" pitchFamily="49" charset="0"/>
                <a:cs typeface="Cousine" panose="02070409020205020404" pitchFamily="49" charset="0"/>
              </a:rPr>
              <a:t>Mockups focus on the visual aspects of a screen or web page design. They can also strung together as a prototype for testing.</a:t>
            </a:r>
          </a:p>
        </p:txBody>
      </p:sp>
    </p:spTree>
    <p:extLst>
      <p:ext uri="{BB962C8B-B14F-4D97-AF65-F5344CB8AC3E}">
        <p14:creationId xmlns:p14="http://schemas.microsoft.com/office/powerpoint/2010/main" val="4185567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Wireframe Lifecycle</a:t>
            </a:r>
            <a:endParaRPr lang="en-US" dirty="0">
              <a:latin typeface="Chronicle Display Light" pitchFamily="2" charset="0"/>
            </a:endParaRPr>
          </a:p>
        </p:txBody>
      </p:sp>
      <p:sp>
        <p:nvSpPr>
          <p:cNvPr id="79" name="Text Placeholder 2"/>
          <p:cNvSpPr>
            <a:spLocks noGrp="1"/>
          </p:cNvSpPr>
          <p:nvPr>
            <p:ph type="body" sz="quarter" idx="14"/>
          </p:nvPr>
        </p:nvSpPr>
        <p:spPr>
          <a:xfrm>
            <a:off x="914720" y="1353312"/>
            <a:ext cx="6299125" cy="475488"/>
          </a:xfrm>
        </p:spPr>
        <p:txBody>
          <a:bodyPr/>
          <a:lstStyle/>
          <a:p>
            <a:r>
              <a:rPr lang="en-US" sz="1000" dirty="0">
                <a:latin typeface="Cousine" panose="02070409020205020404" pitchFamily="49" charset="0"/>
                <a:cs typeface="Cousine" panose="02070409020205020404" pitchFamily="49" charset="0"/>
              </a:rPr>
              <a:t>--</a:t>
            </a:r>
          </a:p>
        </p:txBody>
      </p:sp>
      <p:sp>
        <p:nvSpPr>
          <p:cNvPr id="20" name="Text Placeholder 11">
            <a:extLst>
              <a:ext uri="{FF2B5EF4-FFF2-40B4-BE49-F238E27FC236}">
                <a16:creationId xmlns:a16="http://schemas.microsoft.com/office/drawing/2014/main" id="{151B2083-E3C5-C045-8F02-9D677DEA48E4}"/>
              </a:ext>
            </a:extLst>
          </p:cNvPr>
          <p:cNvSpPr txBox="1">
            <a:spLocks/>
          </p:cNvSpPr>
          <p:nvPr/>
        </p:nvSpPr>
        <p:spPr>
          <a:xfrm>
            <a:off x="914971" y="466344"/>
            <a:ext cx="3355848" cy="203200"/>
          </a:xfrm>
          <a:prstGeom prst="rect">
            <a:avLst/>
          </a:prstGeom>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b="1" kern="0" cap="all" spc="250" dirty="0">
                <a:solidFill>
                  <a:schemeClr val="accent5">
                    <a:lumMod val="60000"/>
                    <a:lumOff val="40000"/>
                  </a:schemeClr>
                </a:solidFill>
              </a:rPr>
              <a:t>wireframing</a:t>
            </a:r>
            <a:endParaRPr lang="en-US" dirty="0"/>
          </a:p>
        </p:txBody>
      </p:sp>
      <p:sp>
        <p:nvSpPr>
          <p:cNvPr id="6" name="Text Placeholder 5">
            <a:extLst>
              <a:ext uri="{FF2B5EF4-FFF2-40B4-BE49-F238E27FC236}">
                <a16:creationId xmlns:a16="http://schemas.microsoft.com/office/drawing/2014/main" id="{E3ED2050-D835-9941-8465-A09CBB909437}"/>
              </a:ext>
            </a:extLst>
          </p:cNvPr>
          <p:cNvSpPr txBox="1">
            <a:spLocks/>
          </p:cNvSpPr>
          <p:nvPr/>
        </p:nvSpPr>
        <p:spPr>
          <a:xfrm>
            <a:off x="914400" y="2190021"/>
            <a:ext cx="2721538" cy="3629857"/>
          </a:xfrm>
          <a:prstGeom prst="rect">
            <a:avLst/>
          </a:prstGeom>
        </p:spPr>
        <p:txBody>
          <a:bodyPr vert="horz" lIns="0" tIns="0" rIns="0" bIns="0" rtlCol="0">
            <a:noAutofit/>
          </a:bodyPr>
          <a:lstStyle>
            <a:lvl1pPr marL="0" indent="0" algn="l" defTabSz="914400" rtl="0" eaLnBrk="1" latinLnBrk="0" hangingPunct="1">
              <a:lnSpc>
                <a:spcPts val="1600"/>
              </a:lnSpc>
              <a:spcBef>
                <a:spcPts val="500"/>
              </a:spcBef>
              <a:buClr>
                <a:schemeClr val="accent5"/>
              </a:buClr>
              <a:buSzPct val="75000"/>
              <a:buFont typeface="Arial" panose="020B0604020202020204" pitchFamily="34" charset="0"/>
              <a:buNone/>
              <a:defRPr sz="15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5000"/>
              </a:lnSpc>
              <a:spcBef>
                <a:spcPts val="1200"/>
              </a:spcBef>
            </a:pPr>
            <a:r>
              <a:rPr lang="en-US" sz="1800" b="1" dirty="0">
                <a:latin typeface="+mn-lt"/>
                <a:ea typeface="Chronicle Display Black" charset="0"/>
                <a:cs typeface="Chronicle Display Black" charset="0"/>
              </a:rPr>
              <a:t>Sketch</a:t>
            </a:r>
          </a:p>
        </p:txBody>
      </p:sp>
      <p:sp>
        <p:nvSpPr>
          <p:cNvPr id="7" name="Text Placeholder 5">
            <a:extLst>
              <a:ext uri="{FF2B5EF4-FFF2-40B4-BE49-F238E27FC236}">
                <a16:creationId xmlns:a16="http://schemas.microsoft.com/office/drawing/2014/main" id="{59215A7B-A253-0840-84B5-8E8A54AC2D8F}"/>
              </a:ext>
            </a:extLst>
          </p:cNvPr>
          <p:cNvSpPr txBox="1">
            <a:spLocks/>
          </p:cNvSpPr>
          <p:nvPr/>
        </p:nvSpPr>
        <p:spPr>
          <a:xfrm>
            <a:off x="4270819" y="2190021"/>
            <a:ext cx="2994212" cy="3457742"/>
          </a:xfrm>
          <a:prstGeom prst="rect">
            <a:avLst/>
          </a:prstGeom>
        </p:spPr>
        <p:txBody>
          <a:bodyPr vert="horz" lIns="0" tIns="0" rIns="0" bIns="0" rtlCol="0">
            <a:noAutofit/>
          </a:bodyPr>
          <a:lstStyle>
            <a:lvl1pPr marL="0" indent="0" algn="l" defTabSz="914400" rtl="0" eaLnBrk="1" latinLnBrk="0" hangingPunct="1">
              <a:lnSpc>
                <a:spcPts val="1600"/>
              </a:lnSpc>
              <a:spcBef>
                <a:spcPts val="500"/>
              </a:spcBef>
              <a:buClr>
                <a:schemeClr val="accent5"/>
              </a:buClr>
              <a:buSzPct val="75000"/>
              <a:buFont typeface="Arial" panose="020B0604020202020204" pitchFamily="34" charset="0"/>
              <a:buNone/>
              <a:defRPr sz="15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5000"/>
              </a:lnSpc>
            </a:pPr>
            <a:r>
              <a:rPr lang="en-US" sz="1800" b="1" dirty="0">
                <a:latin typeface="+mn-lt"/>
                <a:ea typeface="Chronicle Display Black" charset="0"/>
                <a:cs typeface="Chronicle Display Black" charset="0"/>
              </a:rPr>
              <a:t>Wireframe </a:t>
            </a:r>
            <a:endParaRPr lang="en-US" sz="1800" i="1" dirty="0">
              <a:latin typeface="+mn-lt"/>
              <a:ea typeface="Chronicle Display Black" charset="0"/>
              <a:cs typeface="Chronicle Display Black" charset="0"/>
            </a:endParaRPr>
          </a:p>
        </p:txBody>
      </p:sp>
      <p:cxnSp>
        <p:nvCxnSpPr>
          <p:cNvPr id="10" name="Straight Connector 9">
            <a:extLst>
              <a:ext uri="{FF2B5EF4-FFF2-40B4-BE49-F238E27FC236}">
                <a16:creationId xmlns:a16="http://schemas.microsoft.com/office/drawing/2014/main" id="{33A54C48-43CA-664F-98DF-4FD75874EE65}"/>
              </a:ext>
            </a:extLst>
          </p:cNvPr>
          <p:cNvCxnSpPr>
            <a:cxnSpLocks/>
          </p:cNvCxnSpPr>
          <p:nvPr/>
        </p:nvCxnSpPr>
        <p:spPr>
          <a:xfrm>
            <a:off x="914400" y="1892808"/>
            <a:ext cx="10520979" cy="0"/>
          </a:xfrm>
          <a:prstGeom prst="line">
            <a:avLst/>
          </a:prstGeom>
          <a:ln w="68580" cap="rnd" cmpd="sng">
            <a:solidFill>
              <a:srgbClr val="757575"/>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5173291-4EF4-FB4C-AF96-860B157A4A7A}"/>
              </a:ext>
            </a:extLst>
          </p:cNvPr>
          <p:cNvCxnSpPr>
            <a:cxnSpLocks/>
          </p:cNvCxnSpPr>
          <p:nvPr/>
        </p:nvCxnSpPr>
        <p:spPr>
          <a:xfrm>
            <a:off x="3880884" y="1892808"/>
            <a:ext cx="3498111" cy="0"/>
          </a:xfrm>
          <a:prstGeom prst="line">
            <a:avLst/>
          </a:prstGeom>
          <a:ln w="68580" cmpd="sng">
            <a:solidFill>
              <a:schemeClr val="accent4"/>
            </a:solidFill>
          </a:ln>
        </p:spPr>
        <p:style>
          <a:lnRef idx="2">
            <a:schemeClr val="accent1"/>
          </a:lnRef>
          <a:fillRef idx="0">
            <a:schemeClr val="accent1"/>
          </a:fillRef>
          <a:effectRef idx="1">
            <a:schemeClr val="accent1"/>
          </a:effectRef>
          <a:fontRef idx="minor">
            <a:schemeClr val="tx1"/>
          </a:fontRef>
        </p:style>
      </p:cxnSp>
      <p:sp>
        <p:nvSpPr>
          <p:cNvPr id="16" name="Text Placeholder 5">
            <a:extLst>
              <a:ext uri="{FF2B5EF4-FFF2-40B4-BE49-F238E27FC236}">
                <a16:creationId xmlns:a16="http://schemas.microsoft.com/office/drawing/2014/main" id="{ED9CD768-FE3F-7449-BC12-EFDE5BD0DE05}"/>
              </a:ext>
            </a:extLst>
          </p:cNvPr>
          <p:cNvSpPr txBox="1">
            <a:spLocks/>
          </p:cNvSpPr>
          <p:nvPr/>
        </p:nvSpPr>
        <p:spPr>
          <a:xfrm>
            <a:off x="7899912" y="2190021"/>
            <a:ext cx="2994212" cy="3457742"/>
          </a:xfrm>
          <a:prstGeom prst="rect">
            <a:avLst/>
          </a:prstGeom>
        </p:spPr>
        <p:txBody>
          <a:bodyPr vert="horz" lIns="0" tIns="0" rIns="0" bIns="0" rtlCol="0">
            <a:noAutofit/>
          </a:bodyPr>
          <a:lstStyle>
            <a:lvl1pPr marL="0" indent="0" algn="l" defTabSz="914400" rtl="0" eaLnBrk="1" latinLnBrk="0" hangingPunct="1">
              <a:lnSpc>
                <a:spcPts val="1600"/>
              </a:lnSpc>
              <a:spcBef>
                <a:spcPts val="500"/>
              </a:spcBef>
              <a:buClr>
                <a:schemeClr val="accent5"/>
              </a:buClr>
              <a:buSzPct val="75000"/>
              <a:buFont typeface="Arial" panose="020B0604020202020204" pitchFamily="34" charset="0"/>
              <a:buNone/>
              <a:defRPr sz="15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5000"/>
              </a:lnSpc>
            </a:pPr>
            <a:r>
              <a:rPr lang="en-US" sz="1800" b="1" dirty="0">
                <a:latin typeface="+mn-lt"/>
                <a:ea typeface="Chronicle Display Black" charset="0"/>
                <a:cs typeface="Chronicle Display Black" charset="0"/>
              </a:rPr>
              <a:t>Mockup</a:t>
            </a:r>
            <a:endParaRPr lang="en-US" sz="1800" dirty="0">
              <a:latin typeface="+mn-lt"/>
              <a:ea typeface="Chronicle Display Black" charset="0"/>
              <a:cs typeface="Chronicle Display Black" charset="0"/>
            </a:endParaRPr>
          </a:p>
        </p:txBody>
      </p:sp>
      <p:pic>
        <p:nvPicPr>
          <p:cNvPr id="3" name="Picture 2">
            <a:extLst>
              <a:ext uri="{FF2B5EF4-FFF2-40B4-BE49-F238E27FC236}">
                <a16:creationId xmlns:a16="http://schemas.microsoft.com/office/drawing/2014/main" id="{EC8EE15B-09E0-6442-A906-FF6C9F501E9D}"/>
              </a:ext>
            </a:extLst>
          </p:cNvPr>
          <p:cNvPicPr>
            <a:picLocks noChangeAspect="1"/>
          </p:cNvPicPr>
          <p:nvPr/>
        </p:nvPicPr>
        <p:blipFill rotWithShape="1">
          <a:blip r:embed="rId3"/>
          <a:srcRect l="46674" r="3428"/>
          <a:stretch/>
        </p:blipFill>
        <p:spPr>
          <a:xfrm>
            <a:off x="4064282" y="2644016"/>
            <a:ext cx="2842910" cy="3143381"/>
          </a:xfrm>
          <a:prstGeom prst="rect">
            <a:avLst/>
          </a:prstGeom>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4416C695-3D0B-2148-A5CE-452A6F1516BF}"/>
              </a:ext>
            </a:extLst>
          </p:cNvPr>
          <p:cNvPicPr>
            <a:picLocks noChangeAspect="1"/>
          </p:cNvPicPr>
          <p:nvPr/>
        </p:nvPicPr>
        <p:blipFill rotWithShape="1">
          <a:blip r:embed="rId3"/>
          <a:srcRect r="59412"/>
          <a:stretch/>
        </p:blipFill>
        <p:spPr>
          <a:xfrm>
            <a:off x="914400" y="2679495"/>
            <a:ext cx="2286365" cy="3107902"/>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115F10A6-CDCF-254A-A91F-D81E3ABE6E93}"/>
              </a:ext>
            </a:extLst>
          </p:cNvPr>
          <p:cNvPicPr>
            <a:picLocks noChangeAspect="1"/>
          </p:cNvPicPr>
          <p:nvPr/>
        </p:nvPicPr>
        <p:blipFill rotWithShape="1">
          <a:blip r:embed="rId4"/>
          <a:srcRect l="11581" t="13324" r="26862"/>
          <a:stretch/>
        </p:blipFill>
        <p:spPr>
          <a:xfrm>
            <a:off x="7899912" y="2679495"/>
            <a:ext cx="2842910" cy="300214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88113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p:txBody>
          <a:bodyPr/>
          <a:lstStyle/>
          <a:p>
            <a:r>
              <a:rPr lang="en-US" dirty="0"/>
              <a:t>Wireframing</a:t>
            </a:r>
          </a:p>
        </p:txBody>
      </p:sp>
      <p:pic>
        <p:nvPicPr>
          <p:cNvPr id="3" name="Picture 2">
            <a:extLst>
              <a:ext uri="{FF2B5EF4-FFF2-40B4-BE49-F238E27FC236}">
                <a16:creationId xmlns:a16="http://schemas.microsoft.com/office/drawing/2014/main" id="{8E1CD78C-0194-6E4D-9938-E6B51A6B46FC}"/>
              </a:ext>
            </a:extLst>
          </p:cNvPr>
          <p:cNvPicPr>
            <a:picLocks noChangeAspect="1"/>
          </p:cNvPicPr>
          <p:nvPr/>
        </p:nvPicPr>
        <p:blipFill rotWithShape="1">
          <a:blip r:embed="rId3">
            <a:alphaModFix amt="39000"/>
            <a:extLst>
              <a:ext uri="{BEBA8EAE-BF5A-486C-A8C5-ECC9F3942E4B}">
                <a14:imgProps xmlns:a14="http://schemas.microsoft.com/office/drawing/2010/main">
                  <a14:imgLayer>
                    <a14:imgEffect>
                      <a14:sharpenSoften amount="100000"/>
                    </a14:imgEffect>
                    <a14:imgEffect>
                      <a14:colorTemperature colorTemp="5300"/>
                    </a14:imgEffect>
                    <a14:imgEffect>
                      <a14:saturation sat="0"/>
                    </a14:imgEffect>
                    <a14:imgEffect>
                      <a14:brightnessContrast bright="18000"/>
                    </a14:imgEffect>
                  </a14:imgLayer>
                </a14:imgProps>
              </a:ext>
            </a:extLst>
          </a:blip>
          <a:srcRect l="11081" t="27232" r="63291" b="17944"/>
          <a:stretch/>
        </p:blipFill>
        <p:spPr>
          <a:xfrm rot="5400000">
            <a:off x="1964616" y="-599005"/>
            <a:ext cx="5019912" cy="8056009"/>
          </a:xfrm>
          <a:prstGeom prst="rect">
            <a:avLst/>
          </a:prstGeom>
        </p:spPr>
      </p:pic>
      <p:sp>
        <p:nvSpPr>
          <p:cNvPr id="9" name="Rounded Rectangle 8">
            <a:extLst>
              <a:ext uri="{FF2B5EF4-FFF2-40B4-BE49-F238E27FC236}">
                <a16:creationId xmlns:a16="http://schemas.microsoft.com/office/drawing/2014/main" id="{C7C7CFA7-B97C-384F-91AF-05E33166B422}"/>
              </a:ext>
            </a:extLst>
          </p:cNvPr>
          <p:cNvSpPr/>
          <p:nvPr/>
        </p:nvSpPr>
        <p:spPr>
          <a:xfrm>
            <a:off x="4239225" y="4094219"/>
            <a:ext cx="1592099" cy="1015663"/>
          </a:xfrm>
          <a:prstGeom prst="roundRect">
            <a:avLst>
              <a:gd name="adj" fmla="val 24361"/>
            </a:avLst>
          </a:prstGeom>
          <a:solidFill>
            <a:schemeClr val="accent4">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5F1DA10-0698-8140-B735-529EA98F2723}"/>
              </a:ext>
            </a:extLst>
          </p:cNvPr>
          <p:cNvSpPr txBox="1"/>
          <p:nvPr/>
        </p:nvSpPr>
        <p:spPr>
          <a:xfrm>
            <a:off x="7637263" y="4408768"/>
            <a:ext cx="4108170" cy="1015663"/>
          </a:xfrm>
          <a:prstGeom prst="rect">
            <a:avLst/>
          </a:prstGeom>
          <a:noFill/>
        </p:spPr>
        <p:txBody>
          <a:bodyPr wrap="square" rtlCol="0">
            <a:spAutoFit/>
          </a:bodyPr>
          <a:lstStyle/>
          <a:p>
            <a:r>
              <a:rPr lang="en-US" b="1" dirty="0"/>
              <a:t>Wireframes</a:t>
            </a:r>
            <a:r>
              <a:rPr lang="en-US" sz="1400" dirty="0"/>
              <a:t> allow us to iterate faster. </a:t>
            </a:r>
          </a:p>
          <a:p>
            <a:r>
              <a:rPr lang="en-US" sz="1400" dirty="0"/>
              <a:t>It provides a team the means to examine and consider more ideas for prototype creation and testing.</a:t>
            </a:r>
          </a:p>
        </p:txBody>
      </p:sp>
      <p:cxnSp>
        <p:nvCxnSpPr>
          <p:cNvPr id="13" name="Straight Connector 12">
            <a:extLst>
              <a:ext uri="{FF2B5EF4-FFF2-40B4-BE49-F238E27FC236}">
                <a16:creationId xmlns:a16="http://schemas.microsoft.com/office/drawing/2014/main" id="{57F11381-AF0E-CF46-9CB1-4E580972F656}"/>
              </a:ext>
            </a:extLst>
          </p:cNvPr>
          <p:cNvCxnSpPr>
            <a:cxnSpLocks/>
            <a:stCxn id="12" idx="1"/>
            <a:endCxn id="9" idx="3"/>
          </p:cNvCxnSpPr>
          <p:nvPr/>
        </p:nvCxnSpPr>
        <p:spPr>
          <a:xfrm flipH="1" flipV="1">
            <a:off x="5831324" y="4602051"/>
            <a:ext cx="1805939" cy="314549"/>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9CDC1A1C-4267-6C41-AA41-D88368678270}"/>
              </a:ext>
            </a:extLst>
          </p:cNvPr>
          <p:cNvSpPr/>
          <p:nvPr/>
        </p:nvSpPr>
        <p:spPr>
          <a:xfrm>
            <a:off x="4474572" y="5158841"/>
            <a:ext cx="1121406" cy="380583"/>
          </a:xfrm>
          <a:prstGeom prst="roundRect">
            <a:avLst>
              <a:gd name="adj" fmla="val 50000"/>
            </a:avLst>
          </a:prstGeom>
          <a:solidFill>
            <a:schemeClr val="accent3">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4665EEFE-C402-9149-8281-15AB2340F5F8}"/>
              </a:ext>
            </a:extLst>
          </p:cNvPr>
          <p:cNvSpPr/>
          <p:nvPr/>
        </p:nvSpPr>
        <p:spPr>
          <a:xfrm>
            <a:off x="4474572" y="3716416"/>
            <a:ext cx="1121406" cy="321243"/>
          </a:xfrm>
          <a:prstGeom prst="roundRect">
            <a:avLst>
              <a:gd name="adj" fmla="val 50000"/>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4C27B373-1945-D946-BAA9-242674CA5E61}"/>
              </a:ext>
            </a:extLst>
          </p:cNvPr>
          <p:cNvCxnSpPr>
            <a:cxnSpLocks/>
            <a:stCxn id="11" idx="3"/>
            <a:endCxn id="19" idx="1"/>
          </p:cNvCxnSpPr>
          <p:nvPr/>
        </p:nvCxnSpPr>
        <p:spPr>
          <a:xfrm>
            <a:off x="5595978" y="3877038"/>
            <a:ext cx="2041285" cy="178649"/>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855A01D-821B-5642-BA28-EB0D17A9E15A}"/>
              </a:ext>
            </a:extLst>
          </p:cNvPr>
          <p:cNvSpPr txBox="1"/>
          <p:nvPr/>
        </p:nvSpPr>
        <p:spPr>
          <a:xfrm>
            <a:off x="7637263" y="3871021"/>
            <a:ext cx="4108170" cy="369332"/>
          </a:xfrm>
          <a:prstGeom prst="rect">
            <a:avLst/>
          </a:prstGeom>
          <a:noFill/>
        </p:spPr>
        <p:txBody>
          <a:bodyPr wrap="square" rtlCol="0">
            <a:spAutoFit/>
          </a:bodyPr>
          <a:lstStyle/>
          <a:p>
            <a:r>
              <a:rPr lang="en-US" dirty="0"/>
              <a:t>Mockups</a:t>
            </a:r>
            <a:endParaRPr lang="en-US" sz="1400" dirty="0"/>
          </a:p>
        </p:txBody>
      </p:sp>
      <p:sp>
        <p:nvSpPr>
          <p:cNvPr id="20" name="TextBox 19">
            <a:extLst>
              <a:ext uri="{FF2B5EF4-FFF2-40B4-BE49-F238E27FC236}">
                <a16:creationId xmlns:a16="http://schemas.microsoft.com/office/drawing/2014/main" id="{1EDB00DB-D012-894A-9CE3-8E2EC5551B0F}"/>
              </a:ext>
            </a:extLst>
          </p:cNvPr>
          <p:cNvSpPr txBox="1"/>
          <p:nvPr/>
        </p:nvSpPr>
        <p:spPr>
          <a:xfrm>
            <a:off x="7637263" y="5569624"/>
            <a:ext cx="4108170" cy="369332"/>
          </a:xfrm>
          <a:prstGeom prst="rect">
            <a:avLst/>
          </a:prstGeom>
          <a:noFill/>
        </p:spPr>
        <p:txBody>
          <a:bodyPr wrap="square" rtlCol="0">
            <a:spAutoFit/>
          </a:bodyPr>
          <a:lstStyle/>
          <a:p>
            <a:r>
              <a:rPr lang="en-US" dirty="0"/>
              <a:t>Sketches</a:t>
            </a:r>
            <a:endParaRPr lang="en-US" sz="1400" dirty="0"/>
          </a:p>
        </p:txBody>
      </p:sp>
      <p:cxnSp>
        <p:nvCxnSpPr>
          <p:cNvPr id="23" name="Straight Connector 22">
            <a:extLst>
              <a:ext uri="{FF2B5EF4-FFF2-40B4-BE49-F238E27FC236}">
                <a16:creationId xmlns:a16="http://schemas.microsoft.com/office/drawing/2014/main" id="{29331384-ED1D-2D46-9375-35D8680BE537}"/>
              </a:ext>
            </a:extLst>
          </p:cNvPr>
          <p:cNvCxnSpPr>
            <a:cxnSpLocks/>
            <a:stCxn id="20" idx="1"/>
            <a:endCxn id="10" idx="3"/>
          </p:cNvCxnSpPr>
          <p:nvPr/>
        </p:nvCxnSpPr>
        <p:spPr>
          <a:xfrm flipH="1" flipV="1">
            <a:off x="5595978" y="5349133"/>
            <a:ext cx="2041285" cy="405157"/>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03767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 Placeholder 2"/>
          <p:cNvSpPr>
            <a:spLocks noGrp="1"/>
          </p:cNvSpPr>
          <p:nvPr>
            <p:ph type="body" sz="quarter" idx="14"/>
          </p:nvPr>
        </p:nvSpPr>
        <p:spPr>
          <a:xfrm>
            <a:off x="914720" y="1353312"/>
            <a:ext cx="6123753" cy="475488"/>
          </a:xfrm>
        </p:spPr>
        <p:txBody>
          <a:bodyPr/>
          <a:lstStyle/>
          <a:p>
            <a:r>
              <a:rPr lang="en-US" sz="1000" dirty="0">
                <a:latin typeface="Cousine" panose="02070409020205020404" pitchFamily="49" charset="0"/>
                <a:cs typeface="Cousine" panose="02070409020205020404" pitchFamily="49" charset="0"/>
              </a:rPr>
              <a:t>--</a:t>
            </a:r>
          </a:p>
        </p:txBody>
      </p:sp>
      <p:sp>
        <p:nvSpPr>
          <p:cNvPr id="26" name="Oval 25">
            <a:extLst>
              <a:ext uri="{FF2B5EF4-FFF2-40B4-BE49-F238E27FC236}">
                <a16:creationId xmlns:a16="http://schemas.microsoft.com/office/drawing/2014/main" id="{B660FC3F-CE4F-A94C-B0F6-8BC0AF6DC845}"/>
              </a:ext>
            </a:extLst>
          </p:cNvPr>
          <p:cNvSpPr/>
          <p:nvPr/>
        </p:nvSpPr>
        <p:spPr>
          <a:xfrm rot="3006382">
            <a:off x="6893450" y="1665769"/>
            <a:ext cx="4351971" cy="4351971"/>
          </a:xfrm>
          <a:prstGeom prst="ellipse">
            <a:avLst/>
          </a:prstGeom>
          <a:noFill/>
          <a:ln w="920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Oval 28">
            <a:extLst>
              <a:ext uri="{FF2B5EF4-FFF2-40B4-BE49-F238E27FC236}">
                <a16:creationId xmlns:a16="http://schemas.microsoft.com/office/drawing/2014/main" id="{AB70C714-F208-034A-BA06-4A9F52E0EC36}"/>
              </a:ext>
            </a:extLst>
          </p:cNvPr>
          <p:cNvSpPr/>
          <p:nvPr/>
        </p:nvSpPr>
        <p:spPr>
          <a:xfrm rot="3006382">
            <a:off x="3580323" y="1585165"/>
            <a:ext cx="4351971" cy="4351971"/>
          </a:xfrm>
          <a:prstGeom prst="ellipse">
            <a:avLst/>
          </a:prstGeom>
          <a:solidFill>
            <a:schemeClr val="bg1">
              <a:alpha val="81000"/>
            </a:schemeClr>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0" name="Oval 29">
            <a:extLst>
              <a:ext uri="{FF2B5EF4-FFF2-40B4-BE49-F238E27FC236}">
                <a16:creationId xmlns:a16="http://schemas.microsoft.com/office/drawing/2014/main" id="{095AD0CD-4398-3541-B298-30C20EB05C89}"/>
              </a:ext>
            </a:extLst>
          </p:cNvPr>
          <p:cNvSpPr/>
          <p:nvPr/>
        </p:nvSpPr>
        <p:spPr>
          <a:xfrm rot="3006382">
            <a:off x="3580326" y="1624719"/>
            <a:ext cx="4351971" cy="4351971"/>
          </a:xfrm>
          <a:prstGeom prst="ellipse">
            <a:avLst/>
          </a:prstGeom>
          <a:noFill/>
          <a:ln w="60325" cmpd="dbl">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Text Placeholder 5">
            <a:extLst>
              <a:ext uri="{FF2B5EF4-FFF2-40B4-BE49-F238E27FC236}">
                <a16:creationId xmlns:a16="http://schemas.microsoft.com/office/drawing/2014/main" id="{25D2BCFF-AD0D-7248-9142-E22E505366FD}"/>
              </a:ext>
            </a:extLst>
          </p:cNvPr>
          <p:cNvSpPr txBox="1">
            <a:spLocks/>
          </p:cNvSpPr>
          <p:nvPr/>
        </p:nvSpPr>
        <p:spPr>
          <a:xfrm>
            <a:off x="4961626" y="4833354"/>
            <a:ext cx="1589363" cy="707887"/>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sz="15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a:spcBef>
                <a:spcPts val="0"/>
              </a:spcBef>
            </a:pPr>
            <a:r>
              <a:rPr lang="en-US" sz="2000" dirty="0">
                <a:latin typeface="Cousine" panose="02070409020205020404" pitchFamily="49" charset="0"/>
                <a:cs typeface="Cousine" panose="02070409020205020404" pitchFamily="49" charset="0"/>
              </a:rPr>
              <a:t>Wireframes</a:t>
            </a:r>
            <a:endParaRPr lang="en-US" sz="1200" dirty="0">
              <a:latin typeface="Cousine" panose="02070409020205020404" pitchFamily="49" charset="0"/>
              <a:cs typeface="Cousine" panose="02070409020205020404" pitchFamily="49" charset="0"/>
            </a:endParaRPr>
          </a:p>
        </p:txBody>
      </p:sp>
      <p:sp>
        <p:nvSpPr>
          <p:cNvPr id="33" name="Oval 32">
            <a:extLst>
              <a:ext uri="{FF2B5EF4-FFF2-40B4-BE49-F238E27FC236}">
                <a16:creationId xmlns:a16="http://schemas.microsoft.com/office/drawing/2014/main" id="{275FEBC2-EBE5-1F4C-8A60-4A1CAF3E83AC}"/>
              </a:ext>
            </a:extLst>
          </p:cNvPr>
          <p:cNvSpPr/>
          <p:nvPr/>
        </p:nvSpPr>
        <p:spPr>
          <a:xfrm rot="3006382">
            <a:off x="6916335" y="1714582"/>
            <a:ext cx="4226217" cy="4226218"/>
          </a:xfrm>
          <a:prstGeom prst="ellipse">
            <a:avLst/>
          </a:prstGeom>
          <a:solidFill>
            <a:schemeClr val="bg1">
              <a:alpha val="81000"/>
            </a:schemeClr>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5" name="Text Placeholder 5">
            <a:extLst>
              <a:ext uri="{FF2B5EF4-FFF2-40B4-BE49-F238E27FC236}">
                <a16:creationId xmlns:a16="http://schemas.microsoft.com/office/drawing/2014/main" id="{E71DA1E4-EB3A-BB4B-9F7C-3222C2441D18}"/>
              </a:ext>
            </a:extLst>
          </p:cNvPr>
          <p:cNvSpPr txBox="1">
            <a:spLocks/>
          </p:cNvSpPr>
          <p:nvPr/>
        </p:nvSpPr>
        <p:spPr>
          <a:xfrm>
            <a:off x="8107871" y="4841851"/>
            <a:ext cx="1923128" cy="707887"/>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sz="15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a:spcBef>
                <a:spcPts val="0"/>
              </a:spcBef>
            </a:pPr>
            <a:r>
              <a:rPr lang="en-US" sz="2000" dirty="0">
                <a:latin typeface="Cousine" panose="02070409020205020404" pitchFamily="49" charset="0"/>
                <a:ea typeface="Chronicle Display Black" charset="0"/>
                <a:cs typeface="Cousine" panose="02070409020205020404" pitchFamily="49" charset="0"/>
              </a:rPr>
              <a:t>Mockups</a:t>
            </a:r>
            <a:endParaRPr lang="en-US" sz="1200" dirty="0">
              <a:latin typeface="Cousine" panose="02070409020205020404" pitchFamily="49" charset="0"/>
              <a:cs typeface="Cousine" panose="02070409020205020404" pitchFamily="49" charset="0"/>
            </a:endParaRPr>
          </a:p>
        </p:txBody>
      </p:sp>
      <p:sp>
        <p:nvSpPr>
          <p:cNvPr id="68" name="Title 1">
            <a:extLst>
              <a:ext uri="{FF2B5EF4-FFF2-40B4-BE49-F238E27FC236}">
                <a16:creationId xmlns:a16="http://schemas.microsoft.com/office/drawing/2014/main" id="{2F1BD8B7-28E9-2846-B003-3E3B217343CE}"/>
              </a:ext>
            </a:extLst>
          </p:cNvPr>
          <p:cNvSpPr>
            <a:spLocks noGrp="1"/>
          </p:cNvSpPr>
          <p:nvPr>
            <p:ph type="title"/>
          </p:nvPr>
        </p:nvSpPr>
        <p:spPr>
          <a:xfrm>
            <a:off x="914400" y="694944"/>
            <a:ext cx="10363200" cy="594360"/>
          </a:xfrm>
        </p:spPr>
        <p:txBody>
          <a:bodyPr/>
          <a:lstStyle/>
          <a:p>
            <a:r>
              <a:rPr lang="en-US" b="1" dirty="0"/>
              <a:t>Tools Used</a:t>
            </a:r>
          </a:p>
        </p:txBody>
      </p:sp>
      <p:sp>
        <p:nvSpPr>
          <p:cNvPr id="69" name="Text Placeholder 11">
            <a:extLst>
              <a:ext uri="{FF2B5EF4-FFF2-40B4-BE49-F238E27FC236}">
                <a16:creationId xmlns:a16="http://schemas.microsoft.com/office/drawing/2014/main" id="{F4B68BE1-CAED-8143-9D0F-E5173172D582}"/>
              </a:ext>
            </a:extLst>
          </p:cNvPr>
          <p:cNvSpPr txBox="1">
            <a:spLocks/>
          </p:cNvSpPr>
          <p:nvPr/>
        </p:nvSpPr>
        <p:spPr>
          <a:xfrm>
            <a:off x="818152" y="427736"/>
            <a:ext cx="3355848" cy="203200"/>
          </a:xfrm>
          <a:prstGeom prst="rect">
            <a:avLst/>
          </a:prstGeom>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b="1" kern="0" cap="all" spc="250" dirty="0">
                <a:solidFill>
                  <a:schemeClr val="accent5">
                    <a:lumMod val="60000"/>
                    <a:lumOff val="40000"/>
                  </a:schemeClr>
                </a:solidFill>
              </a:rPr>
              <a:t>wireframing</a:t>
            </a:r>
            <a:endParaRPr lang="en-US" dirty="0"/>
          </a:p>
        </p:txBody>
      </p:sp>
      <p:pic>
        <p:nvPicPr>
          <p:cNvPr id="27" name="Picture 26">
            <a:extLst>
              <a:ext uri="{FF2B5EF4-FFF2-40B4-BE49-F238E27FC236}">
                <a16:creationId xmlns:a16="http://schemas.microsoft.com/office/drawing/2014/main" id="{C10DD07F-FD18-BA4B-9D8C-79A2D6285732}"/>
              </a:ext>
            </a:extLst>
          </p:cNvPr>
          <p:cNvPicPr>
            <a:picLocks noChangeAspect="1"/>
          </p:cNvPicPr>
          <p:nvPr/>
        </p:nvPicPr>
        <p:blipFill>
          <a:blip r:embed="rId3"/>
          <a:stretch>
            <a:fillRect/>
          </a:stretch>
        </p:blipFill>
        <p:spPr>
          <a:xfrm>
            <a:off x="6562535" y="2959851"/>
            <a:ext cx="1593983" cy="365978"/>
          </a:xfrm>
          <a:prstGeom prst="rect">
            <a:avLst/>
          </a:prstGeom>
        </p:spPr>
      </p:pic>
      <p:pic>
        <p:nvPicPr>
          <p:cNvPr id="28" name="Picture 27">
            <a:extLst>
              <a:ext uri="{FF2B5EF4-FFF2-40B4-BE49-F238E27FC236}">
                <a16:creationId xmlns:a16="http://schemas.microsoft.com/office/drawing/2014/main" id="{BDAE5B84-EF7D-7548-AD3D-8C8643C27C7C}"/>
              </a:ext>
            </a:extLst>
          </p:cNvPr>
          <p:cNvPicPr>
            <a:picLocks noChangeAspect="1"/>
          </p:cNvPicPr>
          <p:nvPr/>
        </p:nvPicPr>
        <p:blipFill rotWithShape="1">
          <a:blip r:embed="rId4"/>
          <a:srcRect t="34203" b="31596"/>
          <a:stretch/>
        </p:blipFill>
        <p:spPr>
          <a:xfrm>
            <a:off x="6543737" y="3405414"/>
            <a:ext cx="1593983" cy="545157"/>
          </a:xfrm>
          <a:prstGeom prst="rect">
            <a:avLst/>
          </a:prstGeom>
        </p:spPr>
      </p:pic>
      <p:pic>
        <p:nvPicPr>
          <p:cNvPr id="36" name="Picture 35">
            <a:extLst>
              <a:ext uri="{FF2B5EF4-FFF2-40B4-BE49-F238E27FC236}">
                <a16:creationId xmlns:a16="http://schemas.microsoft.com/office/drawing/2014/main" id="{08007D5D-4D4F-3D4B-A98C-4916D6E2080B}"/>
              </a:ext>
            </a:extLst>
          </p:cNvPr>
          <p:cNvPicPr>
            <a:picLocks noChangeAspect="1"/>
          </p:cNvPicPr>
          <p:nvPr/>
        </p:nvPicPr>
        <p:blipFill>
          <a:blip r:embed="rId5"/>
          <a:stretch>
            <a:fillRect/>
          </a:stretch>
        </p:blipFill>
        <p:spPr>
          <a:xfrm>
            <a:off x="7038473" y="4013006"/>
            <a:ext cx="756464" cy="739215"/>
          </a:xfrm>
          <a:prstGeom prst="rect">
            <a:avLst/>
          </a:prstGeom>
        </p:spPr>
      </p:pic>
      <p:pic>
        <p:nvPicPr>
          <p:cNvPr id="2" name="Picture 1">
            <a:extLst>
              <a:ext uri="{FF2B5EF4-FFF2-40B4-BE49-F238E27FC236}">
                <a16:creationId xmlns:a16="http://schemas.microsoft.com/office/drawing/2014/main" id="{C27B132A-6010-204A-939C-3588CF3C85EF}"/>
              </a:ext>
            </a:extLst>
          </p:cNvPr>
          <p:cNvPicPr>
            <a:picLocks noChangeAspect="1"/>
          </p:cNvPicPr>
          <p:nvPr/>
        </p:nvPicPr>
        <p:blipFill>
          <a:blip r:embed="rId6"/>
          <a:stretch>
            <a:fillRect/>
          </a:stretch>
        </p:blipFill>
        <p:spPr>
          <a:xfrm>
            <a:off x="3920695" y="3124944"/>
            <a:ext cx="2323129" cy="1032502"/>
          </a:xfrm>
          <a:prstGeom prst="rect">
            <a:avLst/>
          </a:prstGeom>
        </p:spPr>
      </p:pic>
      <p:pic>
        <p:nvPicPr>
          <p:cNvPr id="3" name="Picture 2">
            <a:extLst>
              <a:ext uri="{FF2B5EF4-FFF2-40B4-BE49-F238E27FC236}">
                <a16:creationId xmlns:a16="http://schemas.microsoft.com/office/drawing/2014/main" id="{2D82A20D-D37E-0648-8070-DBF1B24DD0EC}"/>
              </a:ext>
            </a:extLst>
          </p:cNvPr>
          <p:cNvPicPr>
            <a:picLocks noChangeAspect="1"/>
          </p:cNvPicPr>
          <p:nvPr/>
        </p:nvPicPr>
        <p:blipFill>
          <a:blip r:embed="rId7"/>
          <a:stretch>
            <a:fillRect/>
          </a:stretch>
        </p:blipFill>
        <p:spPr>
          <a:xfrm>
            <a:off x="8692950" y="3124944"/>
            <a:ext cx="1990971" cy="1106095"/>
          </a:xfrm>
          <a:prstGeom prst="rect">
            <a:avLst/>
          </a:prstGeom>
        </p:spPr>
      </p:pic>
    </p:spTree>
    <p:extLst>
      <p:ext uri="{BB962C8B-B14F-4D97-AF65-F5344CB8AC3E}">
        <p14:creationId xmlns:p14="http://schemas.microsoft.com/office/powerpoint/2010/main" val="3525483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Sketching &amp; Ideation</a:t>
            </a:r>
          </a:p>
        </p:txBody>
      </p:sp>
      <p:sp>
        <p:nvSpPr>
          <p:cNvPr id="5" name="Text Placeholder 4"/>
          <p:cNvSpPr>
            <a:spLocks noGrp="1"/>
          </p:cNvSpPr>
          <p:nvPr>
            <p:ph type="body" sz="quarter" idx="15"/>
          </p:nvPr>
        </p:nvSpPr>
        <p:spPr/>
        <p:txBody>
          <a:bodyPr/>
          <a:lstStyle/>
          <a:p>
            <a:r>
              <a:rPr lang="en-US" dirty="0"/>
              <a:t>Activity</a:t>
            </a:r>
          </a:p>
        </p:txBody>
      </p:sp>
      <p:pic>
        <p:nvPicPr>
          <p:cNvPr id="17" name="Picture 16">
            <a:extLst>
              <a:ext uri="{FF2B5EF4-FFF2-40B4-BE49-F238E27FC236}">
                <a16:creationId xmlns:a16="http://schemas.microsoft.com/office/drawing/2014/main" id="{4D5815C3-0DAA-DF43-A6C4-FB29656C31E7}"/>
              </a:ext>
            </a:extLst>
          </p:cNvPr>
          <p:cNvPicPr>
            <a:picLocks noChangeAspect="1"/>
          </p:cNvPicPr>
          <p:nvPr/>
        </p:nvPicPr>
        <p:blipFill>
          <a:blip r:embed="rId2"/>
          <a:stretch>
            <a:fillRect/>
          </a:stretch>
        </p:blipFill>
        <p:spPr>
          <a:xfrm>
            <a:off x="6921940" y="1441055"/>
            <a:ext cx="4157303" cy="3328910"/>
          </a:xfrm>
          <a:prstGeom prst="rect">
            <a:avLst/>
          </a:prstGeom>
        </p:spPr>
      </p:pic>
      <p:sp>
        <p:nvSpPr>
          <p:cNvPr id="18" name="Rectangle 17">
            <a:extLst>
              <a:ext uri="{FF2B5EF4-FFF2-40B4-BE49-F238E27FC236}">
                <a16:creationId xmlns:a16="http://schemas.microsoft.com/office/drawing/2014/main" id="{619D4FC9-3F50-F047-B1CD-2073F847472E}"/>
              </a:ext>
            </a:extLst>
          </p:cNvPr>
          <p:cNvSpPr/>
          <p:nvPr/>
        </p:nvSpPr>
        <p:spPr>
          <a:xfrm>
            <a:off x="6864788" y="5085190"/>
            <a:ext cx="3504486" cy="430887"/>
          </a:xfrm>
          <a:prstGeom prst="rect">
            <a:avLst/>
          </a:prstGeom>
        </p:spPr>
        <p:txBody>
          <a:bodyPr wrap="none">
            <a:spAutoFit/>
          </a:bodyPr>
          <a:lstStyle/>
          <a:p>
            <a:r>
              <a:rPr lang="en-US" sz="1100" dirty="0"/>
              <a:t>The legendary IDEO shopping cart</a:t>
            </a:r>
          </a:p>
          <a:p>
            <a:r>
              <a:rPr lang="en-US" sz="1100" u="sng" dirty="0">
                <a:solidFill>
                  <a:srgbClr val="0000FF"/>
                </a:solidFill>
                <a:hlinkClick r:id="rId3">
                  <a:extLst>
                    <a:ext uri="{A12FA001-AC4F-418D-AE19-62706E023703}">
                      <ahyp:hlinkClr xmlns:ahyp="http://schemas.microsoft.com/office/drawing/2018/hyperlinkcolor" val="tx"/>
                    </a:ext>
                  </a:extLst>
                </a:hlinkClick>
              </a:rPr>
              <a:t>https://</a:t>
            </a:r>
            <a:r>
              <a:rPr lang="en-US" sz="1100" u="sng" dirty="0" err="1">
                <a:solidFill>
                  <a:srgbClr val="0000FF"/>
                </a:solidFill>
                <a:hlinkClick r:id="rId3">
                  <a:extLst>
                    <a:ext uri="{A12FA001-AC4F-418D-AE19-62706E023703}">
                      <ahyp:hlinkClr xmlns:ahyp="http://schemas.microsoft.com/office/drawing/2018/hyperlinkcolor" val="tx"/>
                    </a:ext>
                  </a:extLst>
                </a:hlinkClick>
              </a:rPr>
              <a:t>www.youtube.com</a:t>
            </a:r>
            <a:r>
              <a:rPr lang="en-US" sz="1100" u="sng" dirty="0">
                <a:solidFill>
                  <a:srgbClr val="0000FF"/>
                </a:solidFill>
                <a:hlinkClick r:id="rId3">
                  <a:extLst>
                    <a:ext uri="{A12FA001-AC4F-418D-AE19-62706E023703}">
                      <ahyp:hlinkClr xmlns:ahyp="http://schemas.microsoft.com/office/drawing/2018/hyperlinkcolor" val="tx"/>
                    </a:ext>
                  </a:extLst>
                </a:hlinkClick>
              </a:rPr>
              <a:t>/</a:t>
            </a:r>
            <a:r>
              <a:rPr lang="en-US" sz="1100" u="sng" dirty="0" err="1">
                <a:solidFill>
                  <a:srgbClr val="0000FF"/>
                </a:solidFill>
                <a:hlinkClick r:id="rId3">
                  <a:extLst>
                    <a:ext uri="{A12FA001-AC4F-418D-AE19-62706E023703}">
                      <ahyp:hlinkClr xmlns:ahyp="http://schemas.microsoft.com/office/drawing/2018/hyperlinkcolor" val="tx"/>
                    </a:ext>
                  </a:extLst>
                </a:hlinkClick>
              </a:rPr>
              <a:t>watch?v</a:t>
            </a:r>
            <a:r>
              <a:rPr lang="en-US" sz="1100" u="sng" dirty="0">
                <a:solidFill>
                  <a:srgbClr val="0000FF"/>
                </a:solidFill>
                <a:hlinkClick r:id="rId3">
                  <a:extLst>
                    <a:ext uri="{A12FA001-AC4F-418D-AE19-62706E023703}">
                      <ahyp:hlinkClr xmlns:ahyp="http://schemas.microsoft.com/office/drawing/2018/hyperlinkcolor" val="tx"/>
                    </a:ext>
                  </a:extLst>
                </a:hlinkClick>
              </a:rPr>
              <a:t>=M66ZU2PCIcM</a:t>
            </a:r>
            <a:endParaRPr lang="en-US" sz="1100" u="sng" dirty="0">
              <a:solidFill>
                <a:srgbClr val="0000FF"/>
              </a:solidFill>
            </a:endParaRPr>
          </a:p>
        </p:txBody>
      </p:sp>
      <p:sp>
        <p:nvSpPr>
          <p:cNvPr id="19" name="Text Placeholder 2">
            <a:extLst>
              <a:ext uri="{FF2B5EF4-FFF2-40B4-BE49-F238E27FC236}">
                <a16:creationId xmlns:a16="http://schemas.microsoft.com/office/drawing/2014/main" id="{B2A45088-B531-4142-8A19-4D754922355B}"/>
              </a:ext>
            </a:extLst>
          </p:cNvPr>
          <p:cNvSpPr txBox="1">
            <a:spLocks/>
          </p:cNvSpPr>
          <p:nvPr/>
        </p:nvSpPr>
        <p:spPr>
          <a:xfrm>
            <a:off x="914400" y="1441055"/>
            <a:ext cx="5612524" cy="868103"/>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sz="16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Ideation is the start of conceptual design. It is inseparable from sketching and evaluation aimed at exploration of design ideas.</a:t>
            </a:r>
          </a:p>
          <a:p>
            <a:r>
              <a:rPr lang="en-US" sz="1200" dirty="0"/>
              <a:t>—Rex </a:t>
            </a:r>
            <a:r>
              <a:rPr lang="en-US" sz="1200" dirty="0" err="1"/>
              <a:t>Hartson</a:t>
            </a:r>
            <a:r>
              <a:rPr lang="en-US" sz="1200" dirty="0"/>
              <a:t>, </a:t>
            </a:r>
            <a:r>
              <a:rPr lang="en-US" sz="1200" i="1" dirty="0"/>
              <a:t>The UX Book</a:t>
            </a:r>
          </a:p>
        </p:txBody>
      </p:sp>
      <p:sp>
        <p:nvSpPr>
          <p:cNvPr id="20" name="Rectangle 19">
            <a:extLst>
              <a:ext uri="{FF2B5EF4-FFF2-40B4-BE49-F238E27FC236}">
                <a16:creationId xmlns:a16="http://schemas.microsoft.com/office/drawing/2014/main" id="{6D240D00-3232-C946-B87E-0AC851F4A638}"/>
              </a:ext>
            </a:extLst>
          </p:cNvPr>
          <p:cNvSpPr/>
          <p:nvPr/>
        </p:nvSpPr>
        <p:spPr bwMode="auto">
          <a:xfrm>
            <a:off x="781145" y="2460909"/>
            <a:ext cx="5594603" cy="3544105"/>
          </a:xfrm>
          <a:prstGeom prst="rect">
            <a:avLst/>
          </a:prstGeom>
          <a:noFill/>
          <a:ln w="6350" cap="flat" cmpd="sng" algn="ctr">
            <a:noFill/>
            <a:prstDash val="solid"/>
            <a:round/>
            <a:headEnd type="none" w="med" len="med"/>
            <a:tailEnd type="none" w="med" len="med"/>
          </a:ln>
          <a:effectLst/>
          <a:extLst/>
        </p:spPr>
        <p:txBody>
          <a:bodyPr vert="horz" wrap="square" lIns="91440" tIns="91440" rIns="91440" bIns="91440" numCol="1" rtlCol="0" anchor="t" anchorCtr="0" compatLnSpc="1">
            <a:prstTxWarp prst="textNoShape">
              <a:avLst/>
            </a:prstTxWarp>
          </a:bodyPr>
          <a:lstStyle/>
          <a:p>
            <a:pPr defTabSz="1088474">
              <a:lnSpc>
                <a:spcPct val="110000"/>
              </a:lnSpc>
              <a:spcBef>
                <a:spcPts val="1800"/>
              </a:spcBef>
              <a:spcAft>
                <a:spcPts val="400"/>
              </a:spcAft>
            </a:pPr>
            <a:r>
              <a:rPr lang="en-US" sz="1400" b="1" dirty="0">
                <a:ea typeface="Chronicle Display Light" charset="0"/>
                <a:cs typeface="Chronicle Display Light" charset="0"/>
                <a:sym typeface="Gotham Book" charset="0"/>
              </a:rPr>
              <a:t>Iterate to explore</a:t>
            </a:r>
          </a:p>
          <a:p>
            <a:pPr defTabSz="1088474">
              <a:lnSpc>
                <a:spcPct val="120000"/>
              </a:lnSpc>
              <a:spcAft>
                <a:spcPts val="400"/>
              </a:spcAft>
            </a:pPr>
            <a:r>
              <a:rPr lang="en-US" sz="1200" dirty="0"/>
              <a:t>Ideation involves exploration and calls for extensive iteration. If you are starting out with only two or three alternatives, you are not doing this right.</a:t>
            </a:r>
          </a:p>
          <a:p>
            <a:pPr defTabSz="1088474">
              <a:lnSpc>
                <a:spcPct val="120000"/>
              </a:lnSpc>
              <a:spcAft>
                <a:spcPts val="400"/>
              </a:spcAft>
            </a:pPr>
            <a:endParaRPr lang="en-US" sz="500" b="1" dirty="0">
              <a:sym typeface="Gotham Book" charset="0"/>
            </a:endParaRPr>
          </a:p>
          <a:p>
            <a:pPr defTabSz="1088474">
              <a:lnSpc>
                <a:spcPct val="120000"/>
              </a:lnSpc>
              <a:spcAft>
                <a:spcPts val="400"/>
              </a:spcAft>
            </a:pPr>
            <a:r>
              <a:rPr lang="en-US" sz="1400" b="1" dirty="0">
                <a:sym typeface="Gotham Book" charset="0"/>
              </a:rPr>
              <a:t>Separate creation from critique</a:t>
            </a:r>
          </a:p>
          <a:p>
            <a:pPr defTabSz="1088474">
              <a:lnSpc>
                <a:spcPct val="120000"/>
              </a:lnSpc>
              <a:spcAft>
                <a:spcPts val="400"/>
              </a:spcAft>
            </a:pPr>
            <a:r>
              <a:rPr lang="en-US" sz="1200" dirty="0">
                <a:cs typeface="Frutiger Next Pro Light"/>
              </a:rPr>
              <a:t>Don’t hobble early design ideas with early cries of “that will never work.” Allow sessions to be free-flow and creative.</a:t>
            </a:r>
          </a:p>
          <a:p>
            <a:pPr defTabSz="1088474">
              <a:lnSpc>
                <a:spcPct val="120000"/>
              </a:lnSpc>
              <a:spcAft>
                <a:spcPts val="400"/>
              </a:spcAft>
            </a:pPr>
            <a:endParaRPr lang="en-US" sz="500" dirty="0">
              <a:cs typeface="Frutiger Next Pro Light"/>
            </a:endParaRPr>
          </a:p>
          <a:p>
            <a:pPr defTabSz="1088474">
              <a:lnSpc>
                <a:spcPct val="120000"/>
              </a:lnSpc>
              <a:spcAft>
                <a:spcPts val="400"/>
              </a:spcAft>
            </a:pPr>
            <a:r>
              <a:rPr lang="en-US" sz="1400" b="1" dirty="0">
                <a:sym typeface="Gotham Book" charset="0"/>
              </a:rPr>
              <a:t>When critiquing, critique constructively</a:t>
            </a:r>
          </a:p>
          <a:p>
            <a:pPr defTabSz="1088474">
              <a:lnSpc>
                <a:spcPct val="120000"/>
              </a:lnSpc>
              <a:spcAft>
                <a:spcPts val="400"/>
              </a:spcAft>
            </a:pPr>
            <a:r>
              <a:rPr lang="en-US" sz="1200" dirty="0">
                <a:cs typeface="Frutiger Next Pro Light"/>
              </a:rPr>
              <a:t>Instead of shooting down ideas, take parts that can be changed or interpreted differently and use them in better ways.</a:t>
            </a:r>
          </a:p>
          <a:p>
            <a:pPr defTabSz="1088474">
              <a:lnSpc>
                <a:spcPct val="120000"/>
              </a:lnSpc>
              <a:spcAft>
                <a:spcPts val="400"/>
              </a:spcAft>
            </a:pPr>
            <a:endParaRPr lang="en-US" sz="400" b="1" dirty="0">
              <a:sym typeface="Gotham Book" charset="0"/>
            </a:endParaRPr>
          </a:p>
          <a:p>
            <a:pPr defTabSz="1088474">
              <a:lnSpc>
                <a:spcPct val="120000"/>
              </a:lnSpc>
              <a:spcAft>
                <a:spcPts val="400"/>
              </a:spcAft>
            </a:pPr>
            <a:r>
              <a:rPr lang="en-US" sz="1400" b="1" dirty="0">
                <a:sym typeface="Gotham Book" charset="0"/>
              </a:rPr>
              <a:t>Assemble an open-minded team</a:t>
            </a:r>
          </a:p>
          <a:p>
            <a:pPr defTabSz="1088474">
              <a:lnSpc>
                <a:spcPct val="120000"/>
              </a:lnSpc>
              <a:spcAft>
                <a:spcPts val="400"/>
              </a:spcAft>
            </a:pPr>
            <a:r>
              <a:rPr lang="en-US" sz="1200" dirty="0">
                <a:cs typeface="Frutiger Next Pro Light"/>
              </a:rPr>
              <a:t>Include people with a breadth of knowledge and skills. Gather a creative and open-minded team to maximize ideation.</a:t>
            </a:r>
            <a:endParaRPr lang="en-US" sz="1200" i="1" dirty="0">
              <a:cs typeface="Frutiger Next Pro Light"/>
            </a:endParaRPr>
          </a:p>
          <a:p>
            <a:pPr defTabSz="1088474">
              <a:lnSpc>
                <a:spcPct val="120000"/>
              </a:lnSpc>
              <a:spcAft>
                <a:spcPts val="400"/>
              </a:spcAft>
            </a:pPr>
            <a:endParaRPr lang="en-US" sz="1600" i="1" dirty="0">
              <a:cs typeface="Frutiger Next Pro Light"/>
            </a:endParaRPr>
          </a:p>
          <a:p>
            <a:pPr defTabSz="1088474">
              <a:lnSpc>
                <a:spcPct val="120000"/>
              </a:lnSpc>
              <a:spcAft>
                <a:spcPts val="400"/>
              </a:spcAft>
            </a:pPr>
            <a:endParaRPr lang="en-US" sz="1600" dirty="0">
              <a:cs typeface="Frutiger Next Pro Light"/>
            </a:endParaRPr>
          </a:p>
          <a:p>
            <a:pPr defTabSz="1088474">
              <a:lnSpc>
                <a:spcPct val="120000"/>
              </a:lnSpc>
              <a:spcAft>
                <a:spcPts val="400"/>
              </a:spcAft>
            </a:pPr>
            <a:endParaRPr lang="en-US" sz="1600" dirty="0">
              <a:cs typeface="Frutiger Next Pro Light"/>
            </a:endParaRPr>
          </a:p>
          <a:p>
            <a:pPr defTabSz="1088474">
              <a:lnSpc>
                <a:spcPct val="120000"/>
              </a:lnSpc>
              <a:spcAft>
                <a:spcPts val="400"/>
              </a:spcAft>
            </a:pPr>
            <a:endParaRPr lang="en-US" sz="1600" dirty="0">
              <a:cs typeface="Frutiger Next Pro Light"/>
            </a:endParaRPr>
          </a:p>
          <a:p>
            <a:pPr defTabSz="1088474">
              <a:lnSpc>
                <a:spcPct val="120000"/>
              </a:lnSpc>
              <a:spcAft>
                <a:spcPts val="400"/>
              </a:spcAft>
            </a:pPr>
            <a:endParaRPr lang="en-US" sz="1200" dirty="0">
              <a:cs typeface="Frutiger Next Pro Light"/>
            </a:endParaRPr>
          </a:p>
        </p:txBody>
      </p:sp>
      <p:sp>
        <p:nvSpPr>
          <p:cNvPr id="21" name="Rectangle 20">
            <a:extLst>
              <a:ext uri="{FF2B5EF4-FFF2-40B4-BE49-F238E27FC236}">
                <a16:creationId xmlns:a16="http://schemas.microsoft.com/office/drawing/2014/main" id="{1EB9B171-D7ED-1442-9355-15EA5F9DFC6E}"/>
              </a:ext>
            </a:extLst>
          </p:cNvPr>
          <p:cNvSpPr/>
          <p:nvPr/>
        </p:nvSpPr>
        <p:spPr bwMode="auto">
          <a:xfrm>
            <a:off x="1773171" y="5615358"/>
            <a:ext cx="3167399" cy="3544105"/>
          </a:xfrm>
          <a:prstGeom prst="rect">
            <a:avLst/>
          </a:prstGeom>
          <a:noFill/>
          <a:ln w="6350" cap="flat" cmpd="sng" algn="ctr">
            <a:noFill/>
            <a:prstDash val="solid"/>
            <a:round/>
            <a:headEnd type="none" w="med" len="med"/>
            <a:tailEnd type="none" w="med" len="med"/>
          </a:ln>
          <a:effectLst/>
          <a:extLst/>
        </p:spPr>
        <p:txBody>
          <a:bodyPr vert="horz" wrap="square" lIns="91440" tIns="91440" rIns="91440" bIns="91440" numCol="1" rtlCol="0" anchor="t" anchorCtr="0" compatLnSpc="1">
            <a:prstTxWarp prst="textNoShape">
              <a:avLst/>
            </a:prstTxWarp>
          </a:bodyPr>
          <a:lstStyle/>
          <a:p>
            <a:pPr defTabSz="1088474">
              <a:lnSpc>
                <a:spcPct val="120000"/>
              </a:lnSpc>
              <a:spcAft>
                <a:spcPts val="400"/>
              </a:spcAft>
            </a:pPr>
            <a:endParaRPr lang="en-US" sz="1600" dirty="0">
              <a:cs typeface="Frutiger Next Pro Light"/>
            </a:endParaRPr>
          </a:p>
        </p:txBody>
      </p:sp>
      <p:sp>
        <p:nvSpPr>
          <p:cNvPr id="9" name="Rectangle 8">
            <a:extLst>
              <a:ext uri="{FF2B5EF4-FFF2-40B4-BE49-F238E27FC236}">
                <a16:creationId xmlns:a16="http://schemas.microsoft.com/office/drawing/2014/main" id="{9603AE0F-D84A-7B42-B093-DA3990453DF8}"/>
              </a:ext>
            </a:extLst>
          </p:cNvPr>
          <p:cNvSpPr/>
          <p:nvPr/>
        </p:nvSpPr>
        <p:spPr>
          <a:xfrm rot="5400000">
            <a:off x="8095314" y="2761315"/>
            <a:ext cx="6857998" cy="1335372"/>
          </a:xfrm>
          <a:prstGeom prst="rect">
            <a:avLst/>
          </a:prstGeom>
          <a:gradFill flip="none" rotWithShape="1">
            <a:gsLst>
              <a:gs pos="0">
                <a:schemeClr val="accent4">
                  <a:alpha val="29000"/>
                </a:schemeClr>
              </a:gs>
              <a:gs pos="46000">
                <a:schemeClr val="accent1">
                  <a:tint val="23500"/>
                  <a:satMod val="16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83494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7857" y="685213"/>
            <a:ext cx="4270247" cy="1034129"/>
          </a:xfrm>
          <a:prstGeom prst="rect">
            <a:avLst/>
          </a:prstGeom>
          <a:noFill/>
        </p:spPr>
        <p:txBody>
          <a:bodyPr wrap="square" rtlCol="0">
            <a:spAutoFit/>
          </a:bodyPr>
          <a:lstStyle/>
          <a:p>
            <a:pPr>
              <a:lnSpc>
                <a:spcPct val="85000"/>
              </a:lnSpc>
            </a:pPr>
            <a:r>
              <a:rPr lang="en-US" sz="3600" dirty="0">
                <a:latin typeface="+mj-lt"/>
                <a:ea typeface="Chronicle Display Light" charset="0"/>
                <a:cs typeface="Chronicle Display Light" charset="0"/>
              </a:rPr>
              <a:t>Crazy Eights</a:t>
            </a:r>
          </a:p>
          <a:p>
            <a:pPr>
              <a:lnSpc>
                <a:spcPct val="85000"/>
              </a:lnSpc>
            </a:pPr>
            <a:r>
              <a:rPr lang="en-US" sz="3600" dirty="0">
                <a:latin typeface="+mj-lt"/>
                <a:ea typeface="Chronicle Display Light" charset="0"/>
                <a:cs typeface="Chronicle Display Light" charset="0"/>
              </a:rPr>
              <a:t>Exercise</a:t>
            </a:r>
          </a:p>
        </p:txBody>
      </p:sp>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6121400" cy="6885457"/>
          </a:xfrm>
          <a:prstGeom prst="rect">
            <a:avLst/>
          </a:prstGeom>
        </p:spPr>
      </p:pic>
      <p:sp>
        <p:nvSpPr>
          <p:cNvPr id="8" name="Text Placeholder 5">
            <a:extLst>
              <a:ext uri="{FF2B5EF4-FFF2-40B4-BE49-F238E27FC236}">
                <a16:creationId xmlns:a16="http://schemas.microsoft.com/office/drawing/2014/main" id="{478C303F-78BF-A042-8849-0BC1C8A7B665}"/>
              </a:ext>
            </a:extLst>
          </p:cNvPr>
          <p:cNvSpPr txBox="1">
            <a:spLocks/>
          </p:cNvSpPr>
          <p:nvPr/>
        </p:nvSpPr>
        <p:spPr>
          <a:xfrm>
            <a:off x="6911497" y="1882240"/>
            <a:ext cx="4162966" cy="2653254"/>
          </a:xfrm>
          <a:prstGeom prst="rect">
            <a:avLst/>
          </a:prstGeom>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1600" b="1" dirty="0"/>
              <a:t>The Challenge:</a:t>
            </a:r>
            <a:br>
              <a:rPr lang="en-US" sz="1600" b="1" dirty="0"/>
            </a:br>
            <a:r>
              <a:rPr lang="en-US" sz="1600" dirty="0"/>
              <a:t>Sketch eight distinct ideas in eight minutes.</a:t>
            </a:r>
          </a:p>
          <a:p>
            <a:pPr marL="342900" indent="-342900">
              <a:lnSpc>
                <a:spcPct val="150000"/>
              </a:lnSpc>
              <a:buAutoNum type="arabicPeriod"/>
            </a:pPr>
            <a:r>
              <a:rPr lang="en-US" sz="1400" dirty="0"/>
              <a:t>Fast sketching forces you beyond your first idea (usually the least innovative) </a:t>
            </a:r>
          </a:p>
          <a:p>
            <a:pPr marL="342900" indent="-342900">
              <a:lnSpc>
                <a:spcPct val="150000"/>
              </a:lnSpc>
              <a:buAutoNum type="arabicPeriod"/>
            </a:pPr>
            <a:r>
              <a:rPr lang="en-US" sz="1400" dirty="0"/>
              <a:t>Generates more solutions to your problem; strengths of each individual idea can be merged together</a:t>
            </a:r>
          </a:p>
          <a:p>
            <a:pPr marL="342900" indent="-342900">
              <a:lnSpc>
                <a:spcPct val="150000"/>
              </a:lnSpc>
              <a:buAutoNum type="arabicPeriod"/>
            </a:pPr>
            <a:r>
              <a:rPr lang="en-US" sz="1400" dirty="0"/>
              <a:t>Easy, collaborative, and fun!</a:t>
            </a:r>
          </a:p>
          <a:p>
            <a:endParaRPr lang="en-US" i="1" dirty="0"/>
          </a:p>
        </p:txBody>
      </p:sp>
      <p:pic>
        <p:nvPicPr>
          <p:cNvPr id="6" name="Picture 5">
            <a:extLst>
              <a:ext uri="{FF2B5EF4-FFF2-40B4-BE49-F238E27FC236}">
                <a16:creationId xmlns:a16="http://schemas.microsoft.com/office/drawing/2014/main" id="{CD8FC37D-9968-9B45-98BC-B8CB7B4610A1}"/>
              </a:ext>
            </a:extLst>
          </p:cNvPr>
          <p:cNvPicPr>
            <a:picLocks noChangeAspect="1"/>
          </p:cNvPicPr>
          <p:nvPr/>
        </p:nvPicPr>
        <p:blipFill rotWithShape="1">
          <a:blip r:embed="rId3"/>
          <a:srcRect l="21472" r="11584"/>
          <a:stretch/>
        </p:blipFill>
        <p:spPr>
          <a:xfrm>
            <a:off x="0" y="9052"/>
            <a:ext cx="6121400" cy="6858000"/>
          </a:xfrm>
          <a:prstGeom prst="rect">
            <a:avLst/>
          </a:prstGeom>
        </p:spPr>
      </p:pic>
      <p:pic>
        <p:nvPicPr>
          <p:cNvPr id="7" name="Picture 6">
            <a:extLst>
              <a:ext uri="{FF2B5EF4-FFF2-40B4-BE49-F238E27FC236}">
                <a16:creationId xmlns:a16="http://schemas.microsoft.com/office/drawing/2014/main" id="{F95F33A7-49C0-5843-8B85-51EF2A1E3168}"/>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8558"/>
                    </a14:imgEffect>
                    <a14:imgEffect>
                      <a14:saturation sat="0"/>
                    </a14:imgEffect>
                  </a14:imgLayer>
                </a14:imgProps>
              </a:ext>
            </a:extLst>
          </a:blip>
          <a:srcRect r="11560"/>
          <a:stretch/>
        </p:blipFill>
        <p:spPr>
          <a:xfrm>
            <a:off x="0" y="9052"/>
            <a:ext cx="6121400" cy="6882976"/>
          </a:xfrm>
          <a:prstGeom prst="rect">
            <a:avLst/>
          </a:prstGeom>
        </p:spPr>
      </p:pic>
    </p:spTree>
    <p:extLst>
      <p:ext uri="{BB962C8B-B14F-4D97-AF65-F5344CB8AC3E}">
        <p14:creationId xmlns:p14="http://schemas.microsoft.com/office/powerpoint/2010/main" val="17280989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08480" y="1353937"/>
            <a:ext cx="7640319" cy="889730"/>
          </a:xfrm>
        </p:spPr>
        <p:txBody>
          <a:bodyPr/>
          <a:lstStyle/>
          <a:p>
            <a:r>
              <a:rPr lang="en-US" dirty="0"/>
              <a:t>Crazy Eights </a:t>
            </a:r>
            <a:br>
              <a:rPr lang="en-US" dirty="0"/>
            </a:br>
            <a:r>
              <a:rPr lang="en-US" sz="2800" dirty="0">
                <a:latin typeface="Open Sans Light" panose="020B0306030504020204" pitchFamily="34" charset="0"/>
                <a:ea typeface="Open Sans Light" panose="020B0306030504020204" pitchFamily="34" charset="0"/>
                <a:cs typeface="Open Sans Light" panose="020B0306030504020204" pitchFamily="34" charset="0"/>
              </a:rPr>
              <a:t>1. The Problem</a:t>
            </a:r>
            <a:endParaRPr lang="en-US"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9" name="Rectangle 18"/>
          <p:cNvSpPr/>
          <p:nvPr/>
        </p:nvSpPr>
        <p:spPr bwMode="auto">
          <a:xfrm>
            <a:off x="1509980" y="2454496"/>
            <a:ext cx="8253278" cy="3139480"/>
          </a:xfrm>
          <a:prstGeom prst="rect">
            <a:avLst/>
          </a:prstGeom>
          <a:noFill/>
          <a:ln w="6350" cap="flat" cmpd="sng" algn="ctr">
            <a:noFill/>
            <a:prstDash val="solid"/>
            <a:round/>
            <a:headEnd type="none" w="med" len="med"/>
            <a:tailEnd type="none" w="med" len="med"/>
          </a:ln>
          <a:effectLst/>
          <a:extLst/>
        </p:spPr>
        <p:txBody>
          <a:bodyPr vert="horz" wrap="square" lIns="91440" tIns="91440" rIns="91440" bIns="91440" numCol="1" rtlCol="0" anchor="t" anchorCtr="0" compatLnSpc="1">
            <a:prstTxWarp prst="textNoShape">
              <a:avLst/>
            </a:prstTxWarp>
          </a:bodyPr>
          <a:lstStyle/>
          <a:p>
            <a:r>
              <a:rPr lang="en-US" sz="2400" dirty="0">
                <a:cs typeface="Frutiger Next Pro Light"/>
              </a:rPr>
              <a:t>Blacksburg has commissioned you to create a new way for students to find local events and entertainment.</a:t>
            </a:r>
          </a:p>
          <a:p>
            <a:endParaRPr lang="en-US" sz="2400" dirty="0">
              <a:cs typeface="Frutiger Next Pro Light"/>
            </a:endParaRPr>
          </a:p>
          <a:p>
            <a:r>
              <a:rPr lang="en-US" sz="2400" dirty="0">
                <a:cs typeface="Frutiger Next Pro Light"/>
              </a:rPr>
              <a:t>The new method can be anything </a:t>
            </a:r>
            <a:r>
              <a:rPr lang="en-US" sz="2400" i="1" dirty="0">
                <a:cs typeface="Frutiger Next Pro Light"/>
              </a:rPr>
              <a:t>(don’t constrain yourself to just a website/mobile app),</a:t>
            </a:r>
            <a:r>
              <a:rPr lang="en-US" sz="2400" dirty="0">
                <a:cs typeface="Frutiger Next Pro Light"/>
              </a:rPr>
              <a:t> so be creative!</a:t>
            </a:r>
          </a:p>
        </p:txBody>
      </p:sp>
      <p:sp>
        <p:nvSpPr>
          <p:cNvPr id="5" name="Text Placeholder 11">
            <a:extLst>
              <a:ext uri="{FF2B5EF4-FFF2-40B4-BE49-F238E27FC236}">
                <a16:creationId xmlns:a16="http://schemas.microsoft.com/office/drawing/2014/main" id="{EF28BCAA-0439-C548-9290-2DF15741D239}"/>
              </a:ext>
            </a:extLst>
          </p:cNvPr>
          <p:cNvSpPr txBox="1">
            <a:spLocks/>
          </p:cNvSpPr>
          <p:nvPr/>
        </p:nvSpPr>
        <p:spPr>
          <a:xfrm>
            <a:off x="914971" y="466344"/>
            <a:ext cx="3355848" cy="203200"/>
          </a:xfrm>
          <a:prstGeom prst="rect">
            <a:avLst/>
          </a:prstGeom>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b="1" kern="0" cap="all" spc="250" dirty="0">
                <a:solidFill>
                  <a:schemeClr val="accent5">
                    <a:lumMod val="60000"/>
                    <a:lumOff val="40000"/>
                  </a:schemeClr>
                </a:solidFill>
              </a:rPr>
              <a:t>Appendix</a:t>
            </a:r>
          </a:p>
          <a:p>
            <a:pPr marL="0" indent="0">
              <a:buNone/>
            </a:pPr>
            <a:endParaRPr lang="en-US" dirty="0"/>
          </a:p>
        </p:txBody>
      </p:sp>
    </p:spTree>
    <p:extLst>
      <p:ext uri="{BB962C8B-B14F-4D97-AF65-F5344CB8AC3E}">
        <p14:creationId xmlns:p14="http://schemas.microsoft.com/office/powerpoint/2010/main" val="23629363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08480" y="1353937"/>
            <a:ext cx="7640319" cy="1995802"/>
          </a:xfrm>
        </p:spPr>
        <p:txBody>
          <a:bodyPr/>
          <a:lstStyle/>
          <a:p>
            <a:r>
              <a:rPr lang="en-US" dirty="0"/>
              <a:t>Crazy Eights </a:t>
            </a:r>
            <a:br>
              <a:rPr lang="en-US" dirty="0"/>
            </a:br>
            <a:r>
              <a:rPr lang="en-US" sz="2800" dirty="0">
                <a:latin typeface="Open Sans Light" panose="020B0306030504020204" pitchFamily="34" charset="0"/>
                <a:ea typeface="Open Sans Light" panose="020B0306030504020204" pitchFamily="34" charset="0"/>
                <a:cs typeface="Open Sans Light" panose="020B0306030504020204" pitchFamily="34" charset="0"/>
              </a:rPr>
              <a:t>2. Ideate!</a:t>
            </a:r>
          </a:p>
        </p:txBody>
      </p:sp>
      <p:sp>
        <p:nvSpPr>
          <p:cNvPr id="19" name="Rectangle 18"/>
          <p:cNvSpPr/>
          <p:nvPr/>
        </p:nvSpPr>
        <p:spPr bwMode="auto">
          <a:xfrm>
            <a:off x="1509980" y="2454496"/>
            <a:ext cx="8253278" cy="1892174"/>
          </a:xfrm>
          <a:prstGeom prst="rect">
            <a:avLst/>
          </a:prstGeom>
          <a:noFill/>
          <a:ln w="6350" cap="flat" cmpd="sng" algn="ctr">
            <a:noFill/>
            <a:prstDash val="solid"/>
            <a:round/>
            <a:headEnd type="none" w="med" len="med"/>
            <a:tailEnd type="none" w="med" len="med"/>
          </a:ln>
          <a:effectLst/>
          <a:extLst/>
        </p:spPr>
        <p:txBody>
          <a:bodyPr vert="horz" wrap="square" lIns="91440" tIns="91440" rIns="91440" bIns="91440" numCol="1" rtlCol="0" anchor="t" anchorCtr="0" compatLnSpc="1">
            <a:prstTxWarp prst="textNoShape">
              <a:avLst/>
            </a:prstTxWarp>
          </a:bodyPr>
          <a:lstStyle/>
          <a:p>
            <a:pPr marL="342900" indent="-342900">
              <a:lnSpc>
                <a:spcPct val="150000"/>
              </a:lnSpc>
              <a:buFont typeface="+mj-lt"/>
              <a:buAutoNum type="arabicPeriod"/>
            </a:pPr>
            <a:r>
              <a:rPr lang="en-US" sz="2000" dirty="0"/>
              <a:t>Fold your paper into eight sections.</a:t>
            </a:r>
          </a:p>
          <a:p>
            <a:pPr marL="342900" indent="-342900">
              <a:lnSpc>
                <a:spcPct val="150000"/>
              </a:lnSpc>
              <a:buFont typeface="+mj-lt"/>
              <a:buAutoNum type="arabicPeriod"/>
            </a:pPr>
            <a:r>
              <a:rPr lang="en-US" sz="2000" dirty="0">
                <a:cs typeface="Frutiger Next Pro Light"/>
              </a:rPr>
              <a:t>Each team member will sketch one </a:t>
            </a:r>
            <a:r>
              <a:rPr lang="en-US" sz="2000" i="1" dirty="0">
                <a:cs typeface="Frutiger Next Pro Light"/>
              </a:rPr>
              <a:t>unique</a:t>
            </a:r>
            <a:r>
              <a:rPr lang="en-US" sz="2000" dirty="0">
                <a:cs typeface="Frutiger Next Pro Light"/>
              </a:rPr>
              <a:t> idea into each rectangle.</a:t>
            </a:r>
          </a:p>
          <a:p>
            <a:pPr marL="342900" indent="-342900">
              <a:lnSpc>
                <a:spcPct val="150000"/>
              </a:lnSpc>
              <a:buFont typeface="+mj-lt"/>
              <a:buAutoNum type="arabicPeriod"/>
            </a:pPr>
            <a:r>
              <a:rPr lang="en-US" sz="2000" dirty="0">
                <a:cs typeface="Frutiger Next Pro Light"/>
              </a:rPr>
              <a:t>A timer will be set for 6 minutes. When time’s up, pens go down.</a:t>
            </a:r>
          </a:p>
          <a:p>
            <a:pPr marL="342900" indent="-342900">
              <a:lnSpc>
                <a:spcPct val="150000"/>
              </a:lnSpc>
              <a:buFont typeface="+mj-lt"/>
              <a:buAutoNum type="arabicPeriod"/>
            </a:pPr>
            <a:endParaRPr lang="en-US" sz="2000" dirty="0">
              <a:cs typeface="Frutiger Next Pro Light"/>
            </a:endParaRPr>
          </a:p>
          <a:p>
            <a:r>
              <a:rPr lang="en-US" sz="2000" dirty="0">
                <a:cs typeface="Frutiger Next Pro Light"/>
              </a:rPr>
              <a:t>Tip: Don’t stop moving your marker/pen or worry about a mistake, this is a sketch, so don’t panic about the details and move on to the next box!</a:t>
            </a:r>
          </a:p>
          <a:p>
            <a:pPr>
              <a:lnSpc>
                <a:spcPct val="150000"/>
              </a:lnSpc>
            </a:pPr>
            <a:endParaRPr lang="en-US" sz="1200" dirty="0">
              <a:cs typeface="Frutiger Next Pro Light"/>
            </a:endParaRPr>
          </a:p>
        </p:txBody>
      </p:sp>
      <p:sp>
        <p:nvSpPr>
          <p:cNvPr id="5" name="Text Placeholder 11">
            <a:extLst>
              <a:ext uri="{FF2B5EF4-FFF2-40B4-BE49-F238E27FC236}">
                <a16:creationId xmlns:a16="http://schemas.microsoft.com/office/drawing/2014/main" id="{679B93D9-FF5B-0342-B230-B043325385B1}"/>
              </a:ext>
            </a:extLst>
          </p:cNvPr>
          <p:cNvSpPr txBox="1">
            <a:spLocks/>
          </p:cNvSpPr>
          <p:nvPr/>
        </p:nvSpPr>
        <p:spPr>
          <a:xfrm>
            <a:off x="914971" y="466344"/>
            <a:ext cx="3355848" cy="203200"/>
          </a:xfrm>
          <a:prstGeom prst="rect">
            <a:avLst/>
          </a:prstGeom>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b="1" kern="0" cap="all" spc="250" dirty="0">
                <a:solidFill>
                  <a:schemeClr val="accent5">
                    <a:lumMod val="60000"/>
                    <a:lumOff val="40000"/>
                  </a:schemeClr>
                </a:solidFill>
              </a:rPr>
              <a:t>Appendix</a:t>
            </a:r>
          </a:p>
          <a:p>
            <a:pPr marL="0" indent="0">
              <a:buNone/>
            </a:pPr>
            <a:endParaRPr lang="en-US" dirty="0"/>
          </a:p>
        </p:txBody>
      </p:sp>
    </p:spTree>
    <p:extLst>
      <p:ext uri="{BB962C8B-B14F-4D97-AF65-F5344CB8AC3E}">
        <p14:creationId xmlns:p14="http://schemas.microsoft.com/office/powerpoint/2010/main" val="12762797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08480" y="1353937"/>
            <a:ext cx="7640319" cy="1995802"/>
          </a:xfrm>
        </p:spPr>
        <p:txBody>
          <a:bodyPr/>
          <a:lstStyle/>
          <a:p>
            <a:r>
              <a:rPr lang="en-US" dirty="0"/>
              <a:t>Crazy Eights </a:t>
            </a:r>
            <a:br>
              <a:rPr lang="en-US" dirty="0"/>
            </a:br>
            <a:r>
              <a:rPr lang="en-US" sz="2800" dirty="0">
                <a:latin typeface="Open Sans Light" panose="020B0306030504020204" pitchFamily="34" charset="0"/>
                <a:ea typeface="Open Sans Light" panose="020B0306030504020204" pitchFamily="34" charset="0"/>
                <a:cs typeface="Open Sans Light" panose="020B0306030504020204" pitchFamily="34" charset="0"/>
              </a:rPr>
              <a:t>3. Brainstorm</a:t>
            </a:r>
          </a:p>
        </p:txBody>
      </p:sp>
      <p:sp>
        <p:nvSpPr>
          <p:cNvPr id="19" name="Rectangle 18"/>
          <p:cNvSpPr/>
          <p:nvPr/>
        </p:nvSpPr>
        <p:spPr bwMode="auto">
          <a:xfrm>
            <a:off x="1509980" y="2454496"/>
            <a:ext cx="8253278" cy="1892174"/>
          </a:xfrm>
          <a:prstGeom prst="rect">
            <a:avLst/>
          </a:prstGeom>
          <a:noFill/>
          <a:ln w="6350" cap="flat" cmpd="sng" algn="ctr">
            <a:noFill/>
            <a:prstDash val="solid"/>
            <a:round/>
            <a:headEnd type="none" w="med" len="med"/>
            <a:tailEnd type="none" w="med" len="med"/>
          </a:ln>
          <a:effectLst/>
          <a:extLst/>
        </p:spPr>
        <p:txBody>
          <a:bodyPr vert="horz" wrap="square" lIns="91440" tIns="91440" rIns="91440" bIns="91440" numCol="1" rtlCol="0" anchor="t" anchorCtr="0" compatLnSpc="1">
            <a:prstTxWarp prst="textNoShape">
              <a:avLst/>
            </a:prstTxWarp>
          </a:bodyPr>
          <a:lstStyle/>
          <a:p>
            <a:pPr marL="342900" indent="-342900">
              <a:lnSpc>
                <a:spcPct val="150000"/>
              </a:lnSpc>
              <a:buFont typeface="+mj-lt"/>
              <a:buAutoNum type="arabicPeriod"/>
            </a:pPr>
            <a:r>
              <a:rPr lang="en-US" sz="2000" dirty="0"/>
              <a:t>Let each team member take 3 minutes to talk through their ideas they generated and answer any questions.</a:t>
            </a:r>
          </a:p>
          <a:p>
            <a:pPr marL="342900" indent="-342900">
              <a:lnSpc>
                <a:spcPct val="150000"/>
              </a:lnSpc>
              <a:buFont typeface="+mj-lt"/>
              <a:buAutoNum type="arabicPeriod"/>
            </a:pPr>
            <a:r>
              <a:rPr lang="en-US" sz="2000" dirty="0">
                <a:cs typeface="Frutiger Next Pro Light"/>
              </a:rPr>
              <a:t>Remember to </a:t>
            </a:r>
            <a:r>
              <a:rPr lang="en-US" sz="2000" b="1" dirty="0">
                <a:cs typeface="Frutiger Next Pro Light"/>
              </a:rPr>
              <a:t>focus on positives and strengths </a:t>
            </a:r>
            <a:r>
              <a:rPr lang="en-US" sz="2000" dirty="0">
                <a:cs typeface="Frutiger Next Pro Light"/>
              </a:rPr>
              <a:t>of each design, not weaknesses.</a:t>
            </a:r>
          </a:p>
          <a:p>
            <a:pPr>
              <a:lnSpc>
                <a:spcPct val="150000"/>
              </a:lnSpc>
            </a:pPr>
            <a:endParaRPr lang="en-US" sz="1200" dirty="0">
              <a:cs typeface="Frutiger Next Pro Light"/>
            </a:endParaRPr>
          </a:p>
        </p:txBody>
      </p:sp>
      <p:sp>
        <p:nvSpPr>
          <p:cNvPr id="5" name="Text Placeholder 11">
            <a:extLst>
              <a:ext uri="{FF2B5EF4-FFF2-40B4-BE49-F238E27FC236}">
                <a16:creationId xmlns:a16="http://schemas.microsoft.com/office/drawing/2014/main" id="{2B0FAE57-BD98-C34C-A839-722914D9D8DD}"/>
              </a:ext>
            </a:extLst>
          </p:cNvPr>
          <p:cNvSpPr txBox="1">
            <a:spLocks/>
          </p:cNvSpPr>
          <p:nvPr/>
        </p:nvSpPr>
        <p:spPr>
          <a:xfrm>
            <a:off x="914971" y="466344"/>
            <a:ext cx="3355848" cy="203200"/>
          </a:xfrm>
          <a:prstGeom prst="rect">
            <a:avLst/>
          </a:prstGeom>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b="1" kern="0" cap="all" spc="250" dirty="0">
                <a:solidFill>
                  <a:schemeClr val="accent5">
                    <a:lumMod val="60000"/>
                    <a:lumOff val="40000"/>
                  </a:schemeClr>
                </a:solidFill>
              </a:rPr>
              <a:t>Appendix</a:t>
            </a:r>
          </a:p>
          <a:p>
            <a:pPr marL="0" indent="0">
              <a:buNone/>
            </a:pPr>
            <a:endParaRPr lang="en-US" dirty="0"/>
          </a:p>
        </p:txBody>
      </p:sp>
    </p:spTree>
    <p:extLst>
      <p:ext uri="{BB962C8B-B14F-4D97-AF65-F5344CB8AC3E}">
        <p14:creationId xmlns:p14="http://schemas.microsoft.com/office/powerpoint/2010/main" val="16801114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08480" y="1353937"/>
            <a:ext cx="7640319" cy="1995802"/>
          </a:xfrm>
        </p:spPr>
        <p:txBody>
          <a:bodyPr/>
          <a:lstStyle/>
          <a:p>
            <a:r>
              <a:rPr lang="en-US" dirty="0"/>
              <a:t>Crazy Eights </a:t>
            </a:r>
            <a:br>
              <a:rPr lang="en-US" dirty="0"/>
            </a:br>
            <a:r>
              <a:rPr lang="en-US" sz="2800" dirty="0">
                <a:latin typeface="Open Sans Light" panose="020B0306030504020204" pitchFamily="34" charset="0"/>
                <a:ea typeface="Open Sans Light" panose="020B0306030504020204" pitchFamily="34" charset="0"/>
                <a:cs typeface="Open Sans Light" panose="020B0306030504020204" pitchFamily="34" charset="0"/>
              </a:rPr>
              <a:t>4. Round 2</a:t>
            </a:r>
          </a:p>
        </p:txBody>
      </p:sp>
      <p:sp>
        <p:nvSpPr>
          <p:cNvPr id="19" name="Rectangle 18"/>
          <p:cNvSpPr/>
          <p:nvPr/>
        </p:nvSpPr>
        <p:spPr bwMode="auto">
          <a:xfrm>
            <a:off x="1509980" y="2454496"/>
            <a:ext cx="8253278" cy="1892174"/>
          </a:xfrm>
          <a:prstGeom prst="rect">
            <a:avLst/>
          </a:prstGeom>
          <a:noFill/>
          <a:ln w="6350" cap="flat" cmpd="sng" algn="ctr">
            <a:noFill/>
            <a:prstDash val="solid"/>
            <a:round/>
            <a:headEnd type="none" w="med" len="med"/>
            <a:tailEnd type="none" w="med" len="med"/>
          </a:ln>
          <a:effectLst/>
          <a:extLst/>
        </p:spPr>
        <p:txBody>
          <a:bodyPr vert="horz" wrap="square" lIns="91440" tIns="91440" rIns="91440" bIns="91440" numCol="1" rtlCol="0" anchor="t" anchorCtr="0" compatLnSpc="1">
            <a:prstTxWarp prst="textNoShape">
              <a:avLst/>
            </a:prstTxWarp>
          </a:bodyPr>
          <a:lstStyle/>
          <a:p>
            <a:pPr marL="342900" indent="-342900">
              <a:lnSpc>
                <a:spcPct val="150000"/>
              </a:lnSpc>
              <a:buFont typeface="+mj-lt"/>
              <a:buAutoNum type="arabicPeriod"/>
            </a:pPr>
            <a:r>
              <a:rPr lang="en-US" sz="2000" dirty="0"/>
              <a:t>Reflecting on the ideas in the group, repeat the Crazy Eights activity to mix your best thoughts together!</a:t>
            </a:r>
          </a:p>
          <a:p>
            <a:pPr>
              <a:lnSpc>
                <a:spcPct val="150000"/>
              </a:lnSpc>
            </a:pPr>
            <a:endParaRPr lang="en-US" sz="2000" dirty="0">
              <a:cs typeface="Frutiger Next Pro Light"/>
            </a:endParaRPr>
          </a:p>
          <a:p>
            <a:r>
              <a:rPr lang="en-US" sz="2000" dirty="0">
                <a:cs typeface="Frutiger Next Pro Light"/>
              </a:rPr>
              <a:t>Tip: Feel free to spend a little more time fleshing out the current ideas instead of generating more than one solution.</a:t>
            </a:r>
          </a:p>
          <a:p>
            <a:pPr>
              <a:lnSpc>
                <a:spcPct val="150000"/>
              </a:lnSpc>
            </a:pPr>
            <a:endParaRPr lang="en-US" sz="1200" dirty="0">
              <a:cs typeface="Frutiger Next Pro Light"/>
            </a:endParaRPr>
          </a:p>
        </p:txBody>
      </p:sp>
      <p:sp>
        <p:nvSpPr>
          <p:cNvPr id="5" name="Text Placeholder 11">
            <a:extLst>
              <a:ext uri="{FF2B5EF4-FFF2-40B4-BE49-F238E27FC236}">
                <a16:creationId xmlns:a16="http://schemas.microsoft.com/office/drawing/2014/main" id="{A986734D-0ABC-1249-A412-E552B20B224B}"/>
              </a:ext>
            </a:extLst>
          </p:cNvPr>
          <p:cNvSpPr txBox="1">
            <a:spLocks/>
          </p:cNvSpPr>
          <p:nvPr/>
        </p:nvSpPr>
        <p:spPr>
          <a:xfrm>
            <a:off x="914971" y="466344"/>
            <a:ext cx="3355848" cy="203200"/>
          </a:xfrm>
          <a:prstGeom prst="rect">
            <a:avLst/>
          </a:prstGeom>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b="1" kern="0" cap="all" spc="250" dirty="0">
                <a:solidFill>
                  <a:schemeClr val="accent5">
                    <a:lumMod val="60000"/>
                    <a:lumOff val="40000"/>
                  </a:schemeClr>
                </a:solidFill>
              </a:rPr>
              <a:t>Appendix</a:t>
            </a:r>
          </a:p>
          <a:p>
            <a:pPr marL="0" indent="0">
              <a:buNone/>
            </a:pPr>
            <a:endParaRPr lang="en-US" dirty="0"/>
          </a:p>
        </p:txBody>
      </p:sp>
    </p:spTree>
    <p:extLst>
      <p:ext uri="{BB962C8B-B14F-4D97-AF65-F5344CB8AC3E}">
        <p14:creationId xmlns:p14="http://schemas.microsoft.com/office/powerpoint/2010/main" val="3640431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team</a:t>
            </a:r>
          </a:p>
        </p:txBody>
      </p:sp>
      <p:sp>
        <p:nvSpPr>
          <p:cNvPr id="5" name="Text Placeholder 4"/>
          <p:cNvSpPr>
            <a:spLocks noGrp="1"/>
          </p:cNvSpPr>
          <p:nvPr>
            <p:ph type="body" sz="quarter" idx="15"/>
          </p:nvPr>
        </p:nvSpPr>
        <p:spPr/>
        <p:txBody>
          <a:bodyPr/>
          <a:lstStyle/>
          <a:p>
            <a:r>
              <a:rPr lang="en-US" dirty="0"/>
              <a:t>Introductions</a:t>
            </a:r>
          </a:p>
        </p:txBody>
      </p:sp>
      <p:sp>
        <p:nvSpPr>
          <p:cNvPr id="21" name="Text Placeholder 5">
            <a:extLst>
              <a:ext uri="{FF2B5EF4-FFF2-40B4-BE49-F238E27FC236}">
                <a16:creationId xmlns:a16="http://schemas.microsoft.com/office/drawing/2014/main" id="{16BB39A1-18EC-974C-930F-F60F31C16E36}"/>
              </a:ext>
            </a:extLst>
          </p:cNvPr>
          <p:cNvSpPr txBox="1">
            <a:spLocks/>
          </p:cNvSpPr>
          <p:nvPr/>
        </p:nvSpPr>
        <p:spPr>
          <a:xfrm>
            <a:off x="3676978" y="4753317"/>
            <a:ext cx="2601129" cy="647700"/>
          </a:xfrm>
          <a:prstGeom prst="rect">
            <a:avLst/>
          </a:prstGeom>
        </p:spPr>
        <p:txBody>
          <a:bodyPr vert="horz" lIns="0" tIns="0" rIns="0" bIns="0" rtlCol="0">
            <a:noAutofit/>
          </a:bodyPr>
          <a:lstStyle>
            <a:lvl1pPr marL="0" indent="0" algn="l" defTabSz="914400" rtl="0" eaLnBrk="1" latinLnBrk="0" hangingPunct="1">
              <a:lnSpc>
                <a:spcPts val="1600"/>
              </a:lnSpc>
              <a:spcBef>
                <a:spcPts val="500"/>
              </a:spcBef>
              <a:buClr>
                <a:schemeClr val="accent5"/>
              </a:buClr>
              <a:buSzPct val="75000"/>
              <a:buFont typeface="Arial" panose="020B0604020202020204" pitchFamily="34" charset="0"/>
              <a:buNone/>
              <a:defRPr sz="15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sz="1600" b="1" spc="0" dirty="0">
                <a:ea typeface="Chronicle Display Black" charset="0"/>
                <a:cs typeface="Chronicle Display Black" charset="0"/>
              </a:rPr>
              <a:t>Kaitlin</a:t>
            </a:r>
            <a:r>
              <a:rPr lang="en-US" sz="1600" b="1" spc="0" dirty="0">
                <a:latin typeface="+mn-lt"/>
                <a:ea typeface="Chronicle Display Black" charset="0"/>
                <a:cs typeface="Chronicle Display Black" charset="0"/>
              </a:rPr>
              <a:t> </a:t>
            </a:r>
            <a:r>
              <a:rPr lang="en-US" sz="1600" b="1" spc="0" dirty="0" err="1">
                <a:latin typeface="+mn-lt"/>
                <a:ea typeface="Chronicle Display Black" charset="0"/>
                <a:cs typeface="Chronicle Display Black" charset="0"/>
              </a:rPr>
              <a:t>Kallini</a:t>
            </a:r>
            <a:endParaRPr lang="en-US" sz="1600" b="1" spc="0" dirty="0">
              <a:latin typeface="+mn-lt"/>
              <a:ea typeface="Chronicle Display Black" charset="0"/>
              <a:cs typeface="Chronicle Display Black" charset="0"/>
            </a:endParaRPr>
          </a:p>
          <a:p>
            <a:pPr>
              <a:lnSpc>
                <a:spcPts val="1800"/>
              </a:lnSpc>
              <a:spcBef>
                <a:spcPts val="300"/>
              </a:spcBef>
            </a:pPr>
            <a:r>
              <a:rPr lang="en-US" sz="1400" dirty="0">
                <a:latin typeface="+mn-lt"/>
              </a:rPr>
              <a:t>Senior UX Designer</a:t>
            </a:r>
          </a:p>
          <a:p>
            <a:pPr>
              <a:lnSpc>
                <a:spcPts val="1800"/>
              </a:lnSpc>
              <a:spcBef>
                <a:spcPts val="0"/>
              </a:spcBef>
            </a:pPr>
            <a:r>
              <a:rPr lang="en-US" sz="1400" b="1" dirty="0">
                <a:latin typeface="+mn-lt"/>
              </a:rPr>
              <a:t>Contact: </a:t>
            </a:r>
            <a:r>
              <a:rPr lang="en-US" sz="1400" dirty="0" err="1">
                <a:latin typeface="+mn-lt"/>
              </a:rPr>
              <a:t>kkallini@Deloitte.com</a:t>
            </a:r>
            <a:endParaRPr lang="en-US" sz="1400" dirty="0">
              <a:latin typeface="+mn-lt"/>
            </a:endParaRPr>
          </a:p>
        </p:txBody>
      </p:sp>
      <p:sp>
        <p:nvSpPr>
          <p:cNvPr id="22" name="Text Placeholder 5">
            <a:extLst>
              <a:ext uri="{FF2B5EF4-FFF2-40B4-BE49-F238E27FC236}">
                <a16:creationId xmlns:a16="http://schemas.microsoft.com/office/drawing/2014/main" id="{B5040EC0-E592-AB49-9F21-8AD2A664A4BA}"/>
              </a:ext>
            </a:extLst>
          </p:cNvPr>
          <p:cNvSpPr txBox="1">
            <a:spLocks/>
          </p:cNvSpPr>
          <p:nvPr/>
        </p:nvSpPr>
        <p:spPr>
          <a:xfrm>
            <a:off x="656262" y="4753317"/>
            <a:ext cx="3517739" cy="647700"/>
          </a:xfrm>
          <a:prstGeom prst="rect">
            <a:avLst/>
          </a:prstGeom>
        </p:spPr>
        <p:txBody>
          <a:bodyPr vert="horz" lIns="0" tIns="0" rIns="0" bIns="0" rtlCol="0">
            <a:noAutofit/>
          </a:bodyPr>
          <a:lstStyle>
            <a:lvl1pPr marL="0" indent="0" algn="l" defTabSz="914400" rtl="0" eaLnBrk="1" latinLnBrk="0" hangingPunct="1">
              <a:lnSpc>
                <a:spcPts val="1600"/>
              </a:lnSpc>
              <a:spcBef>
                <a:spcPts val="500"/>
              </a:spcBef>
              <a:buClr>
                <a:schemeClr val="accent5"/>
              </a:buClr>
              <a:buSzPct val="75000"/>
              <a:buFont typeface="Arial" panose="020B0604020202020204" pitchFamily="34" charset="0"/>
              <a:buNone/>
              <a:defRPr sz="15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sz="1600" b="1" spc="0" dirty="0">
                <a:ea typeface="Chronicle Display Black" charset="0"/>
                <a:cs typeface="Chronicle Display Black" charset="0"/>
              </a:rPr>
              <a:t>Josh Kim</a:t>
            </a:r>
          </a:p>
          <a:p>
            <a:pPr>
              <a:lnSpc>
                <a:spcPts val="1800"/>
              </a:lnSpc>
              <a:spcBef>
                <a:spcPts val="300"/>
              </a:spcBef>
            </a:pPr>
            <a:r>
              <a:rPr lang="en-US" sz="1400" dirty="0">
                <a:latin typeface="+mn-lt"/>
              </a:rPr>
              <a:t>UX Designer</a:t>
            </a:r>
          </a:p>
          <a:p>
            <a:pPr>
              <a:lnSpc>
                <a:spcPts val="1800"/>
              </a:lnSpc>
              <a:spcBef>
                <a:spcPts val="0"/>
              </a:spcBef>
            </a:pPr>
            <a:r>
              <a:rPr lang="en-US" sz="1400" b="1" dirty="0">
                <a:latin typeface="+mn-lt"/>
              </a:rPr>
              <a:t>Contact: </a:t>
            </a:r>
            <a:r>
              <a:rPr lang="en-US" sz="1400" dirty="0" err="1"/>
              <a:t>JoshKim@Deloitte.com</a:t>
            </a:r>
            <a:endParaRPr lang="en-US" sz="1400" dirty="0">
              <a:latin typeface="+mn-lt"/>
            </a:endParaRPr>
          </a:p>
        </p:txBody>
      </p:sp>
      <p:pic>
        <p:nvPicPr>
          <p:cNvPr id="32" name="Picture Placeholder 37">
            <a:extLst>
              <a:ext uri="{FF2B5EF4-FFF2-40B4-BE49-F238E27FC236}">
                <a16:creationId xmlns:a16="http://schemas.microsoft.com/office/drawing/2014/main" id="{47ACA4A5-96B1-4B4F-9B26-DDF82DBF1D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4974" y="2033858"/>
            <a:ext cx="2558152" cy="2558150"/>
          </a:xfrm>
          <a:prstGeom prst="rect">
            <a:avLst/>
          </a:prstGeom>
        </p:spPr>
      </p:pic>
      <p:pic>
        <p:nvPicPr>
          <p:cNvPr id="4" name="Picture 3" descr="A person standing in front of a brick building&#10;&#10;Description automatically generated">
            <a:extLst>
              <a:ext uri="{FF2B5EF4-FFF2-40B4-BE49-F238E27FC236}">
                <a16:creationId xmlns:a16="http://schemas.microsoft.com/office/drawing/2014/main" id="{87F793A6-7D6F-EF42-84F6-2EB5E77AF8BF}"/>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27829" t="20933" r="30423" b="16601"/>
          <a:stretch/>
        </p:blipFill>
        <p:spPr>
          <a:xfrm>
            <a:off x="654974" y="2033857"/>
            <a:ext cx="2558152" cy="2558150"/>
          </a:xfrm>
          <a:prstGeom prst="rect">
            <a:avLst/>
          </a:prstGeom>
        </p:spPr>
      </p:pic>
      <p:pic>
        <p:nvPicPr>
          <p:cNvPr id="6" name="Picture 5">
            <a:extLst>
              <a:ext uri="{FF2B5EF4-FFF2-40B4-BE49-F238E27FC236}">
                <a16:creationId xmlns:a16="http://schemas.microsoft.com/office/drawing/2014/main" id="{4103D256-36F2-8C42-9DA6-FC68C62CC076}"/>
              </a:ext>
            </a:extLst>
          </p:cNvPr>
          <p:cNvPicPr>
            <a:picLocks noChangeAspect="1"/>
          </p:cNvPicPr>
          <p:nvPr/>
        </p:nvPicPr>
        <p:blipFill rotWithShape="1">
          <a:blip r:embed="rId6">
            <a:extLst>
              <a:ext uri="{28A0092B-C50C-407E-A947-70E740481C1C}">
                <a14:useLocalDpi xmlns:a14="http://schemas.microsoft.com/office/drawing/2010/main" val="0"/>
              </a:ext>
            </a:extLst>
          </a:blip>
          <a:srcRect l="14773" t="14865" r="13770" b="13552"/>
          <a:stretch/>
        </p:blipFill>
        <p:spPr>
          <a:xfrm>
            <a:off x="3673944" y="2029325"/>
            <a:ext cx="2558150" cy="2562682"/>
          </a:xfrm>
          <a:prstGeom prst="rect">
            <a:avLst/>
          </a:prstGeom>
        </p:spPr>
      </p:pic>
      <p:sp>
        <p:nvSpPr>
          <p:cNvPr id="14" name="Text Placeholder 5">
            <a:extLst>
              <a:ext uri="{FF2B5EF4-FFF2-40B4-BE49-F238E27FC236}">
                <a16:creationId xmlns:a16="http://schemas.microsoft.com/office/drawing/2014/main" id="{D7BFCE7F-8805-D843-B332-1DEFFA75A273}"/>
              </a:ext>
            </a:extLst>
          </p:cNvPr>
          <p:cNvSpPr txBox="1">
            <a:spLocks/>
          </p:cNvSpPr>
          <p:nvPr/>
        </p:nvSpPr>
        <p:spPr>
          <a:xfrm>
            <a:off x="6741960" y="4753317"/>
            <a:ext cx="3358481" cy="647700"/>
          </a:xfrm>
          <a:prstGeom prst="rect">
            <a:avLst/>
          </a:prstGeom>
        </p:spPr>
        <p:txBody>
          <a:bodyPr vert="horz" lIns="0" tIns="0" rIns="0" bIns="0" rtlCol="0">
            <a:noAutofit/>
          </a:bodyPr>
          <a:lstStyle>
            <a:lvl1pPr marL="0" indent="0" algn="l" defTabSz="914400" rtl="0" eaLnBrk="1" latinLnBrk="0" hangingPunct="1">
              <a:lnSpc>
                <a:spcPts val="1600"/>
              </a:lnSpc>
              <a:spcBef>
                <a:spcPts val="500"/>
              </a:spcBef>
              <a:buClr>
                <a:schemeClr val="accent5"/>
              </a:buClr>
              <a:buSzPct val="75000"/>
              <a:buFont typeface="Arial" panose="020B0604020202020204" pitchFamily="34" charset="0"/>
              <a:buNone/>
              <a:defRPr sz="15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sz="1600" b="1" spc="0" dirty="0">
                <a:ea typeface="Chronicle Display Black" charset="0"/>
                <a:cs typeface="Chronicle Display Black" charset="0"/>
              </a:rPr>
              <a:t>Mary Buckingham</a:t>
            </a:r>
            <a:endParaRPr lang="en-US" sz="1600" b="1" spc="0" dirty="0">
              <a:latin typeface="+mn-lt"/>
              <a:ea typeface="Chronicle Display Black" charset="0"/>
              <a:cs typeface="Chronicle Display Black" charset="0"/>
            </a:endParaRPr>
          </a:p>
          <a:p>
            <a:pPr>
              <a:lnSpc>
                <a:spcPts val="1800"/>
              </a:lnSpc>
              <a:spcBef>
                <a:spcPts val="300"/>
              </a:spcBef>
            </a:pPr>
            <a:r>
              <a:rPr lang="en-US" sz="1400" dirty="0">
                <a:latin typeface="+mn-lt"/>
              </a:rPr>
              <a:t>Business Technology Analyst</a:t>
            </a:r>
          </a:p>
          <a:p>
            <a:pPr>
              <a:lnSpc>
                <a:spcPts val="1800"/>
              </a:lnSpc>
              <a:spcBef>
                <a:spcPts val="0"/>
              </a:spcBef>
            </a:pPr>
            <a:r>
              <a:rPr lang="en-US" sz="1400" b="1" dirty="0">
                <a:latin typeface="+mn-lt"/>
              </a:rPr>
              <a:t>Contact: </a:t>
            </a:r>
            <a:r>
              <a:rPr lang="en-US" sz="1400" dirty="0" err="1">
                <a:latin typeface="+mn-lt"/>
              </a:rPr>
              <a:t>mabuckingham@deloitte.com</a:t>
            </a:r>
            <a:endParaRPr lang="en-US" sz="1400" dirty="0">
              <a:latin typeface="+mn-lt"/>
            </a:endParaRPr>
          </a:p>
        </p:txBody>
      </p:sp>
      <p:pic>
        <p:nvPicPr>
          <p:cNvPr id="7" name="Picture 6" descr="A person standing in front of a brick building&#10;&#10;Description automatically generated">
            <a:extLst>
              <a:ext uri="{FF2B5EF4-FFF2-40B4-BE49-F238E27FC236}">
                <a16:creationId xmlns:a16="http://schemas.microsoft.com/office/drawing/2014/main" id="{B8B3795B-3526-AC43-AE15-9DDD9A3B8301}"/>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25540" t="1424" r="15274" b="9638"/>
          <a:stretch/>
        </p:blipFill>
        <p:spPr>
          <a:xfrm>
            <a:off x="6738926" y="2029325"/>
            <a:ext cx="2558150" cy="2562682"/>
          </a:xfrm>
          <a:prstGeom prst="rect">
            <a:avLst/>
          </a:prstGeom>
        </p:spPr>
      </p:pic>
    </p:spTree>
    <p:extLst>
      <p:ext uri="{BB962C8B-B14F-4D97-AF65-F5344CB8AC3E}">
        <p14:creationId xmlns:p14="http://schemas.microsoft.com/office/powerpoint/2010/main" val="38026197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08480" y="1353937"/>
            <a:ext cx="7640319" cy="1100559"/>
          </a:xfrm>
        </p:spPr>
        <p:txBody>
          <a:bodyPr/>
          <a:lstStyle/>
          <a:p>
            <a:r>
              <a:rPr lang="en-US" dirty="0"/>
              <a:t>Crazy Eights </a:t>
            </a:r>
            <a:br>
              <a:rPr lang="en-US" dirty="0"/>
            </a:br>
            <a:r>
              <a:rPr lang="en-US" sz="2800" dirty="0">
                <a:latin typeface="Open Sans Light" panose="020B0306030504020204" pitchFamily="34" charset="0"/>
                <a:ea typeface="Open Sans Light" panose="020B0306030504020204" pitchFamily="34" charset="0"/>
                <a:cs typeface="Open Sans Light" panose="020B0306030504020204" pitchFamily="34" charset="0"/>
              </a:rPr>
              <a:t>5. Wrap Up</a:t>
            </a:r>
          </a:p>
        </p:txBody>
      </p:sp>
      <p:sp>
        <p:nvSpPr>
          <p:cNvPr id="19" name="Rectangle 18"/>
          <p:cNvSpPr/>
          <p:nvPr/>
        </p:nvSpPr>
        <p:spPr bwMode="auto">
          <a:xfrm>
            <a:off x="1509980" y="2454496"/>
            <a:ext cx="8253278" cy="1892174"/>
          </a:xfrm>
          <a:prstGeom prst="rect">
            <a:avLst/>
          </a:prstGeom>
          <a:noFill/>
          <a:ln w="6350" cap="flat" cmpd="sng" algn="ctr">
            <a:noFill/>
            <a:prstDash val="solid"/>
            <a:round/>
            <a:headEnd type="none" w="med" len="med"/>
            <a:tailEnd type="none" w="med" len="med"/>
          </a:ln>
          <a:effectLst/>
          <a:extLst/>
        </p:spPr>
        <p:txBody>
          <a:bodyPr vert="horz" wrap="square" lIns="91440" tIns="91440" rIns="91440" bIns="91440" numCol="1" rtlCol="0" anchor="t" anchorCtr="0" compatLnSpc="1">
            <a:prstTxWarp prst="textNoShape">
              <a:avLst/>
            </a:prstTxWarp>
          </a:bodyPr>
          <a:lstStyle/>
          <a:p>
            <a:pPr marL="342900" indent="-342900">
              <a:lnSpc>
                <a:spcPct val="150000"/>
              </a:lnSpc>
              <a:buFont typeface="+mj-lt"/>
              <a:buAutoNum type="arabicPeriod"/>
            </a:pPr>
            <a:r>
              <a:rPr lang="en-US" sz="2000" dirty="0">
                <a:cs typeface="Frutiger Next Pro Light"/>
              </a:rPr>
              <a:t>Everyone once again gets 3 minutes to explain their idea.</a:t>
            </a:r>
          </a:p>
          <a:p>
            <a:pPr marL="342900" indent="-342900">
              <a:lnSpc>
                <a:spcPct val="150000"/>
              </a:lnSpc>
              <a:buFont typeface="+mj-lt"/>
              <a:buAutoNum type="arabicPeriod"/>
            </a:pPr>
            <a:r>
              <a:rPr lang="en-US" sz="2000" dirty="0">
                <a:cs typeface="Frutiger Next Pro Light"/>
              </a:rPr>
              <a:t>Each team member can vote for 2 sketched solutions they like.</a:t>
            </a:r>
          </a:p>
          <a:p>
            <a:pPr marL="342900" indent="-342900">
              <a:lnSpc>
                <a:spcPct val="150000"/>
              </a:lnSpc>
              <a:buFont typeface="+mj-lt"/>
              <a:buAutoNum type="arabicPeriod"/>
            </a:pPr>
            <a:r>
              <a:rPr lang="en-US" sz="2000" dirty="0">
                <a:cs typeface="Frutiger Next Pro Light"/>
              </a:rPr>
              <a:t>Bump the sketch into a low-fidelity prototype and get to testing!</a:t>
            </a:r>
          </a:p>
          <a:p>
            <a:pPr marL="342900" indent="-342900">
              <a:lnSpc>
                <a:spcPct val="150000"/>
              </a:lnSpc>
              <a:buFont typeface="+mj-lt"/>
              <a:buAutoNum type="arabicPeriod"/>
            </a:pPr>
            <a:endParaRPr lang="en-US" sz="2000" dirty="0">
              <a:cs typeface="Frutiger Next Pro Light"/>
            </a:endParaRPr>
          </a:p>
        </p:txBody>
      </p:sp>
      <p:sp>
        <p:nvSpPr>
          <p:cNvPr id="6" name="Text Placeholder 11">
            <a:extLst>
              <a:ext uri="{FF2B5EF4-FFF2-40B4-BE49-F238E27FC236}">
                <a16:creationId xmlns:a16="http://schemas.microsoft.com/office/drawing/2014/main" id="{B389CE05-A3FE-D445-9BE5-95FD9471442E}"/>
              </a:ext>
            </a:extLst>
          </p:cNvPr>
          <p:cNvSpPr txBox="1">
            <a:spLocks/>
          </p:cNvSpPr>
          <p:nvPr/>
        </p:nvSpPr>
        <p:spPr>
          <a:xfrm>
            <a:off x="914971" y="466344"/>
            <a:ext cx="3355848" cy="203200"/>
          </a:xfrm>
          <a:prstGeom prst="rect">
            <a:avLst/>
          </a:prstGeom>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b="1" kern="0" cap="all" spc="250" dirty="0">
                <a:solidFill>
                  <a:schemeClr val="accent5">
                    <a:lumMod val="60000"/>
                    <a:lumOff val="40000"/>
                  </a:schemeClr>
                </a:solidFill>
              </a:rPr>
              <a:t>Appendix</a:t>
            </a:r>
          </a:p>
          <a:p>
            <a:pPr marL="0" indent="0">
              <a:buNone/>
            </a:pPr>
            <a:endParaRPr lang="en-US" dirty="0"/>
          </a:p>
        </p:txBody>
      </p:sp>
    </p:spTree>
    <p:extLst>
      <p:ext uri="{BB962C8B-B14F-4D97-AF65-F5344CB8AC3E}">
        <p14:creationId xmlns:p14="http://schemas.microsoft.com/office/powerpoint/2010/main" val="42511679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4">
            <a:extLst>
              <a:ext uri="{FF2B5EF4-FFF2-40B4-BE49-F238E27FC236}">
                <a16:creationId xmlns:a16="http://schemas.microsoft.com/office/drawing/2014/main" id="{634A541C-1722-6A41-A499-DDDF6EC24EBD}"/>
              </a:ext>
            </a:extLst>
          </p:cNvPr>
          <p:cNvSpPr txBox="1"/>
          <p:nvPr/>
        </p:nvSpPr>
        <p:spPr>
          <a:xfrm>
            <a:off x="5008848" y="881137"/>
            <a:ext cx="6268752" cy="855619"/>
          </a:xfrm>
          <a:prstGeom prst="rect">
            <a:avLst/>
          </a:prstGeom>
        </p:spPr>
        <p:txBody>
          <a:bodyPr vert="horz" wrap="square" lIns="0" tIns="0" rIns="0" bIns="0" rtlCol="0">
            <a:spAutoFit/>
          </a:bodyPr>
          <a:lstStyle/>
          <a:p>
            <a:pPr marL="12700">
              <a:lnSpc>
                <a:spcPct val="85000"/>
              </a:lnSpc>
              <a:spcBef>
                <a:spcPts val="1200"/>
              </a:spcBef>
            </a:pPr>
            <a:r>
              <a:rPr lang="en-US" sz="1600" b="1" dirty="0">
                <a:ea typeface="Chronicle Display Black" charset="0"/>
                <a:cs typeface="Chronicle Display Black" charset="0"/>
              </a:rPr>
              <a:t>Creative Confidence</a:t>
            </a:r>
            <a:endParaRPr lang="en-US" sz="900" dirty="0">
              <a:ea typeface="Open Sans" charset="0"/>
              <a:cs typeface="Open Sans" charset="0"/>
            </a:endParaRPr>
          </a:p>
          <a:p>
            <a:pPr>
              <a:spcBef>
                <a:spcPts val="1200"/>
              </a:spcBef>
            </a:pPr>
            <a:r>
              <a:rPr lang="en-US" sz="1600" dirty="0">
                <a:latin typeface="Courier" pitchFamily="2" charset="0"/>
              </a:rPr>
              <a:t>Answers if you can be a designer, and how you can start thinking like one.</a:t>
            </a:r>
            <a:endParaRPr lang="en-US" sz="900" dirty="0">
              <a:latin typeface="Courier" pitchFamily="2" charset="0"/>
              <a:ea typeface="Open Sans" charset="0"/>
              <a:cs typeface="Open Sans" charset="0"/>
            </a:endParaRPr>
          </a:p>
        </p:txBody>
      </p:sp>
      <p:sp>
        <p:nvSpPr>
          <p:cNvPr id="19" name="object 4">
            <a:extLst>
              <a:ext uri="{FF2B5EF4-FFF2-40B4-BE49-F238E27FC236}">
                <a16:creationId xmlns:a16="http://schemas.microsoft.com/office/drawing/2014/main" id="{18008F22-DC49-B748-B1DC-A43BCC0813AD}"/>
              </a:ext>
            </a:extLst>
          </p:cNvPr>
          <p:cNvSpPr txBox="1"/>
          <p:nvPr/>
        </p:nvSpPr>
        <p:spPr>
          <a:xfrm>
            <a:off x="5008848" y="1982315"/>
            <a:ext cx="6268752" cy="790024"/>
          </a:xfrm>
          <a:prstGeom prst="rect">
            <a:avLst/>
          </a:prstGeom>
        </p:spPr>
        <p:txBody>
          <a:bodyPr vert="horz" wrap="square" lIns="0" tIns="0" rIns="0" bIns="0" rtlCol="0">
            <a:spAutoFit/>
          </a:bodyPr>
          <a:lstStyle/>
          <a:p>
            <a:pPr marL="12700">
              <a:lnSpc>
                <a:spcPct val="85000"/>
              </a:lnSpc>
              <a:spcBef>
                <a:spcPts val="1200"/>
              </a:spcBef>
            </a:pPr>
            <a:r>
              <a:rPr lang="en-US" sz="1600" b="1" dirty="0">
                <a:ea typeface="Chronicle Display Black" charset="0"/>
                <a:cs typeface="Chronicle Display Black" charset="0"/>
              </a:rPr>
              <a:t>The Design of Everyday Things</a:t>
            </a:r>
          </a:p>
          <a:p>
            <a:pPr marL="12700">
              <a:lnSpc>
                <a:spcPct val="85000"/>
              </a:lnSpc>
              <a:spcBef>
                <a:spcPts val="1200"/>
              </a:spcBef>
            </a:pPr>
            <a:r>
              <a:rPr lang="en-US" sz="1600" dirty="0">
                <a:latin typeface="Courier" pitchFamily="2" charset="0"/>
              </a:rPr>
              <a:t>Introduction to why UX matters and human centered design.</a:t>
            </a:r>
            <a:endParaRPr lang="en-US" sz="1600" dirty="0">
              <a:latin typeface="Courier" pitchFamily="2" charset="0"/>
              <a:ea typeface="Open Sans" charset="0"/>
              <a:cs typeface="Open Sans" charset="0"/>
            </a:endParaRPr>
          </a:p>
        </p:txBody>
      </p:sp>
      <p:sp>
        <p:nvSpPr>
          <p:cNvPr id="20" name="object 4">
            <a:extLst>
              <a:ext uri="{FF2B5EF4-FFF2-40B4-BE49-F238E27FC236}">
                <a16:creationId xmlns:a16="http://schemas.microsoft.com/office/drawing/2014/main" id="{826E99AA-DAA0-A046-A455-A9D7716E5735}"/>
              </a:ext>
            </a:extLst>
          </p:cNvPr>
          <p:cNvSpPr txBox="1"/>
          <p:nvPr/>
        </p:nvSpPr>
        <p:spPr>
          <a:xfrm>
            <a:off x="5008848" y="3083493"/>
            <a:ext cx="6268752" cy="790024"/>
          </a:xfrm>
          <a:prstGeom prst="rect">
            <a:avLst/>
          </a:prstGeom>
        </p:spPr>
        <p:txBody>
          <a:bodyPr vert="horz" wrap="square" lIns="0" tIns="0" rIns="0" bIns="0" rtlCol="0">
            <a:spAutoFit/>
          </a:bodyPr>
          <a:lstStyle/>
          <a:p>
            <a:pPr marL="12700">
              <a:lnSpc>
                <a:spcPct val="85000"/>
              </a:lnSpc>
              <a:spcBef>
                <a:spcPts val="1200"/>
              </a:spcBef>
            </a:pPr>
            <a:r>
              <a:rPr lang="en-US" sz="1600" b="1" dirty="0">
                <a:ea typeface="Chronicle Display Black" charset="0"/>
                <a:cs typeface="Chronicle Display Black" charset="0"/>
              </a:rPr>
              <a:t>The UX Book</a:t>
            </a:r>
          </a:p>
          <a:p>
            <a:pPr marL="12700">
              <a:lnSpc>
                <a:spcPct val="85000"/>
              </a:lnSpc>
              <a:spcBef>
                <a:spcPts val="1200"/>
              </a:spcBef>
            </a:pPr>
            <a:r>
              <a:rPr lang="en-US" sz="1600" dirty="0">
                <a:latin typeface="Courier" pitchFamily="2" charset="0"/>
              </a:rPr>
              <a:t>Excellent high-level overview of everything UX curated by our very own Dr. </a:t>
            </a:r>
            <a:r>
              <a:rPr lang="en-US" sz="1600" dirty="0" err="1">
                <a:latin typeface="Courier" pitchFamily="2" charset="0"/>
              </a:rPr>
              <a:t>Hartson</a:t>
            </a:r>
            <a:r>
              <a:rPr lang="en-US" sz="1600" dirty="0">
                <a:latin typeface="Courier" pitchFamily="2" charset="0"/>
              </a:rPr>
              <a:t>.</a:t>
            </a:r>
            <a:endParaRPr lang="en-US" sz="900" dirty="0">
              <a:latin typeface="Courier" pitchFamily="2" charset="0"/>
              <a:ea typeface="Open Sans" charset="0"/>
              <a:cs typeface="Open Sans" charset="0"/>
            </a:endParaRPr>
          </a:p>
        </p:txBody>
      </p:sp>
      <p:sp>
        <p:nvSpPr>
          <p:cNvPr id="23" name="object 4">
            <a:extLst>
              <a:ext uri="{FF2B5EF4-FFF2-40B4-BE49-F238E27FC236}">
                <a16:creationId xmlns:a16="http://schemas.microsoft.com/office/drawing/2014/main" id="{39666260-D4A4-9141-9329-A14F43BABBD9}"/>
              </a:ext>
            </a:extLst>
          </p:cNvPr>
          <p:cNvSpPr txBox="1"/>
          <p:nvPr/>
        </p:nvSpPr>
        <p:spPr>
          <a:xfrm>
            <a:off x="5008848" y="4184671"/>
            <a:ext cx="6268752" cy="999313"/>
          </a:xfrm>
          <a:prstGeom prst="rect">
            <a:avLst/>
          </a:prstGeom>
        </p:spPr>
        <p:txBody>
          <a:bodyPr vert="horz" wrap="square" lIns="0" tIns="0" rIns="0" bIns="0" rtlCol="0">
            <a:spAutoFit/>
          </a:bodyPr>
          <a:lstStyle/>
          <a:p>
            <a:pPr marL="12700">
              <a:lnSpc>
                <a:spcPct val="85000"/>
              </a:lnSpc>
              <a:spcBef>
                <a:spcPts val="1200"/>
              </a:spcBef>
            </a:pPr>
            <a:r>
              <a:rPr lang="en-US" sz="1600" b="1" dirty="0">
                <a:ea typeface="Chronicle Display Black" charset="0"/>
                <a:cs typeface="Chronicle Display Black" charset="0"/>
              </a:rPr>
              <a:t>About Face</a:t>
            </a:r>
          </a:p>
          <a:p>
            <a:pPr marL="12700">
              <a:lnSpc>
                <a:spcPct val="85000"/>
              </a:lnSpc>
              <a:spcBef>
                <a:spcPts val="1200"/>
              </a:spcBef>
            </a:pPr>
            <a:r>
              <a:rPr lang="en-US" sz="1600" dirty="0">
                <a:latin typeface="Courier" pitchFamily="2" charset="0"/>
              </a:rPr>
              <a:t>Provides introductory HCI guidelines, goal-directed project planning, and how to use a persona the right way.</a:t>
            </a:r>
            <a:endParaRPr lang="en-US" sz="1600" dirty="0">
              <a:latin typeface="Courier" pitchFamily="2" charset="0"/>
              <a:ea typeface="Open Sans" charset="0"/>
              <a:cs typeface="Open Sans" charset="0"/>
            </a:endParaRPr>
          </a:p>
        </p:txBody>
      </p:sp>
      <p:sp>
        <p:nvSpPr>
          <p:cNvPr id="24" name="object 4">
            <a:extLst>
              <a:ext uri="{FF2B5EF4-FFF2-40B4-BE49-F238E27FC236}">
                <a16:creationId xmlns:a16="http://schemas.microsoft.com/office/drawing/2014/main" id="{5633A4AC-3803-0E4C-8A86-39E2E06DD82F}"/>
              </a:ext>
            </a:extLst>
          </p:cNvPr>
          <p:cNvSpPr txBox="1"/>
          <p:nvPr/>
        </p:nvSpPr>
        <p:spPr>
          <a:xfrm>
            <a:off x="5008848" y="5495138"/>
            <a:ext cx="6268752" cy="649409"/>
          </a:xfrm>
          <a:prstGeom prst="rect">
            <a:avLst/>
          </a:prstGeom>
        </p:spPr>
        <p:txBody>
          <a:bodyPr vert="horz" wrap="square" lIns="0" tIns="0" rIns="0" bIns="0" rtlCol="0">
            <a:spAutoFit/>
          </a:bodyPr>
          <a:lstStyle/>
          <a:p>
            <a:pPr marL="12700">
              <a:lnSpc>
                <a:spcPct val="85000"/>
              </a:lnSpc>
              <a:spcBef>
                <a:spcPts val="600"/>
              </a:spcBef>
            </a:pPr>
            <a:r>
              <a:rPr lang="en-US" sz="1600" b="1" dirty="0">
                <a:latin typeface="Open Sans" panose="020B0606030504020204" pitchFamily="34" charset="0"/>
                <a:ea typeface="Open Sans" panose="020B0606030504020204" pitchFamily="34" charset="0"/>
                <a:cs typeface="Open Sans" panose="020B0606030504020204" pitchFamily="34" charset="0"/>
              </a:rPr>
              <a:t>3-part series on how to become a UX designer</a:t>
            </a:r>
          </a:p>
          <a:p>
            <a:pPr marL="12700">
              <a:lnSpc>
                <a:spcPct val="85000"/>
              </a:lnSpc>
              <a:spcBef>
                <a:spcPts val="600"/>
              </a:spcBef>
            </a:pPr>
            <a:r>
              <a:rPr lang="en-US" sz="1600" dirty="0">
                <a:latin typeface="Courier" pitchFamily="2" charset="0"/>
                <a:ea typeface="Chronicle Display Black" charset="0"/>
                <a:cs typeface="Chronicle Display Black" charset="0"/>
              </a:rPr>
              <a:t>https://</a:t>
            </a:r>
            <a:r>
              <a:rPr lang="en-US" sz="1600" dirty="0" err="1">
                <a:latin typeface="Courier" pitchFamily="2" charset="0"/>
                <a:ea typeface="Chronicle Display Black" charset="0"/>
                <a:cs typeface="Chronicle Display Black" charset="0"/>
              </a:rPr>
              <a:t>link.medium.com</a:t>
            </a:r>
            <a:r>
              <a:rPr lang="en-US" sz="1600" dirty="0">
                <a:latin typeface="Courier" pitchFamily="2" charset="0"/>
                <a:ea typeface="Chronicle Display Black" charset="0"/>
                <a:cs typeface="Chronicle Display Black" charset="0"/>
              </a:rPr>
              <a:t>/xBTe4fsZSV</a:t>
            </a:r>
            <a:endParaRPr lang="en-US" sz="1000" dirty="0">
              <a:latin typeface="Courier" pitchFamily="2" charset="0"/>
              <a:ea typeface="Open Sans" charset="0"/>
              <a:cs typeface="Open Sans" charset="0"/>
            </a:endParaRPr>
          </a:p>
          <a:p>
            <a:pPr marL="12700"/>
            <a:endParaRPr lang="en-US" sz="1000" dirty="0">
              <a:latin typeface="Courier" pitchFamily="2" charset="0"/>
              <a:ea typeface="Open Sans" charset="0"/>
              <a:cs typeface="Open Sans" charset="0"/>
            </a:endParaRPr>
          </a:p>
        </p:txBody>
      </p:sp>
      <p:sp>
        <p:nvSpPr>
          <p:cNvPr id="13" name="Title 1">
            <a:extLst>
              <a:ext uri="{FF2B5EF4-FFF2-40B4-BE49-F238E27FC236}">
                <a16:creationId xmlns:a16="http://schemas.microsoft.com/office/drawing/2014/main" id="{1A8A2AEA-9BCA-104E-8373-850676289ECF}"/>
              </a:ext>
            </a:extLst>
          </p:cNvPr>
          <p:cNvSpPr txBox="1">
            <a:spLocks/>
          </p:cNvSpPr>
          <p:nvPr/>
        </p:nvSpPr>
        <p:spPr>
          <a:xfrm>
            <a:off x="914400" y="694944"/>
            <a:ext cx="3174715" cy="594360"/>
          </a:xfrm>
          <a:prstGeom prst="rect">
            <a:avLst/>
          </a:prstGeom>
        </p:spPr>
        <p:txBody>
          <a:bodyPr vert="horz" lIns="0" tIns="45720" rIns="0" bIns="0" rtlCol="0" anchor="b" anchorCtr="0">
            <a:noAutofit/>
          </a:bodyPr>
          <a:lstStyle>
            <a:lvl1pPr algn="l" defTabSz="914400" rtl="0" eaLnBrk="1" latinLnBrk="0" hangingPunct="1">
              <a:lnSpc>
                <a:spcPct val="80000"/>
              </a:lnSpc>
              <a:spcBef>
                <a:spcPct val="0"/>
              </a:spcBef>
              <a:buNone/>
              <a:defRPr lang="en-US" sz="3600" b="0" i="0" kern="1200" cap="none" spc="-75" baseline="0" dirty="0">
                <a:solidFill>
                  <a:schemeClr val="tx1"/>
                </a:solidFill>
                <a:latin typeface="+mj-lt"/>
                <a:ea typeface="Bebas Neue" charset="0"/>
                <a:cs typeface="Chronicle Display Black"/>
              </a:defRPr>
            </a:lvl1pPr>
          </a:lstStyle>
          <a:p>
            <a:r>
              <a:rPr lang="en-US" b="1" dirty="0"/>
              <a:t>Parting Gifts</a:t>
            </a:r>
          </a:p>
        </p:txBody>
      </p:sp>
      <p:sp>
        <p:nvSpPr>
          <p:cNvPr id="14" name="Text Placeholder 2">
            <a:extLst>
              <a:ext uri="{FF2B5EF4-FFF2-40B4-BE49-F238E27FC236}">
                <a16:creationId xmlns:a16="http://schemas.microsoft.com/office/drawing/2014/main" id="{FD2ACA7E-5A08-C044-948D-0C3C89390C28}"/>
              </a:ext>
            </a:extLst>
          </p:cNvPr>
          <p:cNvSpPr txBox="1">
            <a:spLocks/>
          </p:cNvSpPr>
          <p:nvPr/>
        </p:nvSpPr>
        <p:spPr>
          <a:xfrm>
            <a:off x="914720" y="1353312"/>
            <a:ext cx="3174395" cy="47548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lang="en-US" sz="12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00" dirty="0">
                <a:latin typeface="Cousine" panose="02070409020205020404" pitchFamily="49" charset="0"/>
                <a:cs typeface="Cousine" panose="02070409020205020404" pitchFamily="49" charset="0"/>
              </a:rPr>
              <a:t>(Secretly homework)</a:t>
            </a:r>
          </a:p>
        </p:txBody>
      </p:sp>
    </p:spTree>
    <p:extLst>
      <p:ext uri="{BB962C8B-B14F-4D97-AF65-F5344CB8AC3E}">
        <p14:creationId xmlns:p14="http://schemas.microsoft.com/office/powerpoint/2010/main" val="1244645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5"/>
          <p:cNvSpPr txBox="1">
            <a:spLocks/>
          </p:cNvSpPr>
          <p:nvPr/>
        </p:nvSpPr>
        <p:spPr>
          <a:xfrm>
            <a:off x="4234544" y="2576965"/>
            <a:ext cx="3517739" cy="647700"/>
          </a:xfrm>
          <a:prstGeom prst="rect">
            <a:avLst/>
          </a:prstGeom>
        </p:spPr>
        <p:txBody>
          <a:bodyPr vert="horz" lIns="0" tIns="0" rIns="0" bIns="0" rtlCol="0">
            <a:noAutofit/>
          </a:bodyPr>
          <a:lstStyle>
            <a:lvl1pPr marL="0" indent="0" algn="l" defTabSz="914400" rtl="0" eaLnBrk="1" latinLnBrk="0" hangingPunct="1">
              <a:lnSpc>
                <a:spcPts val="1600"/>
              </a:lnSpc>
              <a:spcBef>
                <a:spcPts val="500"/>
              </a:spcBef>
              <a:buClr>
                <a:schemeClr val="accent5"/>
              </a:buClr>
              <a:buSzPct val="75000"/>
              <a:buFont typeface="Arial" panose="020B0604020202020204" pitchFamily="34" charset="0"/>
              <a:buNone/>
              <a:defRPr sz="15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sz="1600" b="1" spc="0" dirty="0">
                <a:latin typeface="+mn-lt"/>
                <a:ea typeface="Chronicle Display Black" charset="0"/>
                <a:cs typeface="Chronicle Display Black" charset="0"/>
              </a:rPr>
              <a:t>Kaitlin </a:t>
            </a:r>
            <a:r>
              <a:rPr lang="en-US" sz="1600" b="1" spc="0" dirty="0" err="1">
                <a:latin typeface="+mn-lt"/>
                <a:ea typeface="Chronicle Display Black" charset="0"/>
                <a:cs typeface="Chronicle Display Black" charset="0"/>
              </a:rPr>
              <a:t>Kallini</a:t>
            </a:r>
            <a:endParaRPr lang="en-US" sz="1600" b="1" spc="0" dirty="0">
              <a:latin typeface="+mn-lt"/>
              <a:ea typeface="Chronicle Display Black" charset="0"/>
              <a:cs typeface="Chronicle Display Black" charset="0"/>
            </a:endParaRPr>
          </a:p>
          <a:p>
            <a:pPr>
              <a:lnSpc>
                <a:spcPts val="1800"/>
              </a:lnSpc>
              <a:spcBef>
                <a:spcPts val="300"/>
              </a:spcBef>
            </a:pPr>
            <a:r>
              <a:rPr lang="en-US" sz="1200" dirty="0">
                <a:latin typeface="+mn-lt"/>
              </a:rPr>
              <a:t>Senior UX Designer</a:t>
            </a:r>
          </a:p>
          <a:p>
            <a:pPr>
              <a:lnSpc>
                <a:spcPts val="1800"/>
              </a:lnSpc>
              <a:spcBef>
                <a:spcPts val="0"/>
              </a:spcBef>
            </a:pPr>
            <a:r>
              <a:rPr lang="en-US" sz="1200" b="1" dirty="0">
                <a:latin typeface="+mn-lt"/>
              </a:rPr>
              <a:t>Contact: </a:t>
            </a:r>
            <a:r>
              <a:rPr lang="en-US" sz="1200" dirty="0" err="1">
                <a:latin typeface="+mn-lt"/>
              </a:rPr>
              <a:t>kkallini@deloitte.com</a:t>
            </a:r>
            <a:endParaRPr lang="en-US" sz="1200" dirty="0">
              <a:latin typeface="+mn-lt"/>
            </a:endParaRPr>
          </a:p>
        </p:txBody>
      </p:sp>
      <p:sp>
        <p:nvSpPr>
          <p:cNvPr id="6" name="Text Placeholder 5"/>
          <p:cNvSpPr txBox="1">
            <a:spLocks/>
          </p:cNvSpPr>
          <p:nvPr/>
        </p:nvSpPr>
        <p:spPr>
          <a:xfrm>
            <a:off x="7874783" y="2576965"/>
            <a:ext cx="3446362" cy="647700"/>
          </a:xfrm>
          <a:prstGeom prst="rect">
            <a:avLst/>
          </a:prstGeom>
        </p:spPr>
        <p:txBody>
          <a:bodyPr vert="horz" lIns="0" tIns="0" rIns="0" bIns="0" rtlCol="0">
            <a:noAutofit/>
          </a:bodyPr>
          <a:lstStyle>
            <a:lvl1pPr marL="0" indent="0" algn="l" defTabSz="914400" rtl="0" eaLnBrk="1" latinLnBrk="0" hangingPunct="1">
              <a:lnSpc>
                <a:spcPts val="1600"/>
              </a:lnSpc>
              <a:spcBef>
                <a:spcPts val="500"/>
              </a:spcBef>
              <a:buClr>
                <a:schemeClr val="accent5"/>
              </a:buClr>
              <a:buSzPct val="75000"/>
              <a:buFont typeface="Arial" panose="020B0604020202020204" pitchFamily="34" charset="0"/>
              <a:buNone/>
              <a:defRPr sz="15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sz="1600" b="1" spc="0" dirty="0">
                <a:ea typeface="Chronicle Display Black" charset="0"/>
                <a:cs typeface="Chronicle Display Black" charset="0"/>
              </a:rPr>
              <a:t>Josh Kim</a:t>
            </a:r>
          </a:p>
          <a:p>
            <a:pPr>
              <a:lnSpc>
                <a:spcPts val="1800"/>
              </a:lnSpc>
              <a:spcBef>
                <a:spcPts val="300"/>
              </a:spcBef>
            </a:pPr>
            <a:r>
              <a:rPr lang="en-US" sz="1200" dirty="0">
                <a:latin typeface="+mn-lt"/>
              </a:rPr>
              <a:t>UX Designer</a:t>
            </a:r>
          </a:p>
          <a:p>
            <a:pPr>
              <a:lnSpc>
                <a:spcPts val="1800"/>
              </a:lnSpc>
              <a:spcBef>
                <a:spcPts val="0"/>
              </a:spcBef>
            </a:pPr>
            <a:r>
              <a:rPr lang="en-US" sz="1200" b="1" dirty="0">
                <a:latin typeface="+mn-lt"/>
              </a:rPr>
              <a:t>Contact: </a:t>
            </a:r>
            <a:r>
              <a:rPr lang="en-US" sz="1200" dirty="0" err="1">
                <a:latin typeface="+mn-lt"/>
              </a:rPr>
              <a:t>joshkim@deloitte.com</a:t>
            </a:r>
            <a:endParaRPr lang="en-US" sz="1200" dirty="0">
              <a:latin typeface="+mn-lt"/>
            </a:endParaRPr>
          </a:p>
        </p:txBody>
      </p:sp>
      <p:sp>
        <p:nvSpPr>
          <p:cNvPr id="8" name="Title 1">
            <a:extLst>
              <a:ext uri="{FF2B5EF4-FFF2-40B4-BE49-F238E27FC236}">
                <a16:creationId xmlns:a16="http://schemas.microsoft.com/office/drawing/2014/main" id="{BE0EAE0A-4657-6A48-878D-3DAC20EF995B}"/>
              </a:ext>
            </a:extLst>
          </p:cNvPr>
          <p:cNvSpPr txBox="1">
            <a:spLocks/>
          </p:cNvSpPr>
          <p:nvPr/>
        </p:nvSpPr>
        <p:spPr>
          <a:xfrm>
            <a:off x="4191001" y="1314956"/>
            <a:ext cx="8001000" cy="930584"/>
          </a:xfrm>
          <a:prstGeom prst="rect">
            <a:avLst/>
          </a:prstGeom>
        </p:spPr>
        <p:txBody>
          <a:bodyPr vert="horz" lIns="0" tIns="45720" rIns="91440" bIns="0" rtlCol="0" anchor="b" anchorCtr="0">
            <a:noAutofit/>
          </a:bodyPr>
          <a:lstStyle>
            <a:lvl1pPr algn="l" defTabSz="914400" rtl="0" eaLnBrk="1" latinLnBrk="0" hangingPunct="1">
              <a:lnSpc>
                <a:spcPct val="85000"/>
              </a:lnSpc>
              <a:spcBef>
                <a:spcPct val="0"/>
              </a:spcBef>
              <a:buNone/>
              <a:defRPr sz="5400" b="1" i="0" kern="1200" cap="none" spc="-100" baseline="0">
                <a:solidFill>
                  <a:schemeClr val="tx1"/>
                </a:solidFill>
                <a:latin typeface="+mn-lt"/>
                <a:ea typeface="Bebas Neue" charset="0"/>
                <a:cs typeface="Chronicle Display Black"/>
              </a:defRPr>
            </a:lvl1pPr>
          </a:lstStyle>
          <a:p>
            <a:r>
              <a:rPr lang="en-US" dirty="0"/>
              <a:t>Q&amp;A</a:t>
            </a:r>
            <a:endParaRPr lang="en-US" b="0" dirty="0">
              <a:solidFill>
                <a:schemeClr val="bg1">
                  <a:lumMod val="50000"/>
                </a:schemeClr>
              </a:solidFill>
            </a:endParaRPr>
          </a:p>
        </p:txBody>
      </p:sp>
      <p:sp>
        <p:nvSpPr>
          <p:cNvPr id="7" name="Text Placeholder 5">
            <a:extLst>
              <a:ext uri="{FF2B5EF4-FFF2-40B4-BE49-F238E27FC236}">
                <a16:creationId xmlns:a16="http://schemas.microsoft.com/office/drawing/2014/main" id="{BFCAC459-A588-3B47-AAA3-2D9A237EB267}"/>
              </a:ext>
            </a:extLst>
          </p:cNvPr>
          <p:cNvSpPr txBox="1">
            <a:spLocks/>
          </p:cNvSpPr>
          <p:nvPr/>
        </p:nvSpPr>
        <p:spPr>
          <a:xfrm>
            <a:off x="4234544" y="3652650"/>
            <a:ext cx="3517739" cy="647700"/>
          </a:xfrm>
          <a:prstGeom prst="rect">
            <a:avLst/>
          </a:prstGeom>
        </p:spPr>
        <p:txBody>
          <a:bodyPr vert="horz" lIns="0" tIns="0" rIns="0" bIns="0" rtlCol="0">
            <a:noAutofit/>
          </a:bodyPr>
          <a:lstStyle>
            <a:lvl1pPr marL="0" indent="0" algn="l" defTabSz="914400" rtl="0" eaLnBrk="1" latinLnBrk="0" hangingPunct="1">
              <a:lnSpc>
                <a:spcPts val="1600"/>
              </a:lnSpc>
              <a:spcBef>
                <a:spcPts val="500"/>
              </a:spcBef>
              <a:buClr>
                <a:schemeClr val="accent5"/>
              </a:buClr>
              <a:buSzPct val="75000"/>
              <a:buFont typeface="Arial" panose="020B0604020202020204" pitchFamily="34" charset="0"/>
              <a:buNone/>
              <a:defRPr sz="15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sz="1600" b="1" spc="0" dirty="0">
                <a:ea typeface="Chronicle Display Black" charset="0"/>
                <a:cs typeface="Chronicle Display Black" charset="0"/>
              </a:rPr>
              <a:t>Mary Buckingham</a:t>
            </a:r>
          </a:p>
          <a:p>
            <a:pPr>
              <a:lnSpc>
                <a:spcPts val="1800"/>
              </a:lnSpc>
              <a:spcBef>
                <a:spcPts val="300"/>
              </a:spcBef>
            </a:pPr>
            <a:r>
              <a:rPr lang="en-US" sz="1200" dirty="0">
                <a:latin typeface="+mn-lt"/>
              </a:rPr>
              <a:t>Business Technology Analyst</a:t>
            </a:r>
          </a:p>
          <a:p>
            <a:pPr>
              <a:lnSpc>
                <a:spcPts val="1800"/>
              </a:lnSpc>
              <a:spcBef>
                <a:spcPts val="0"/>
              </a:spcBef>
            </a:pPr>
            <a:r>
              <a:rPr lang="en-US" sz="1200" b="1" dirty="0">
                <a:latin typeface="+mn-lt"/>
              </a:rPr>
              <a:t>Contact: </a:t>
            </a:r>
            <a:r>
              <a:rPr lang="en-US" sz="1200" dirty="0" err="1">
                <a:latin typeface="+mn-lt"/>
              </a:rPr>
              <a:t>mabuckingham@deloitte.com</a:t>
            </a:r>
            <a:endParaRPr lang="en-US" sz="1200" dirty="0">
              <a:latin typeface="+mn-lt"/>
            </a:endParaRPr>
          </a:p>
        </p:txBody>
      </p:sp>
    </p:spTree>
    <p:extLst>
      <p:ext uri="{BB962C8B-B14F-4D97-AF65-F5344CB8AC3E}">
        <p14:creationId xmlns:p14="http://schemas.microsoft.com/office/powerpoint/2010/main" val="121747724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
          <p:cNvSpPr>
            <a:spLocks noChangeArrowheads="1"/>
          </p:cNvSpPr>
          <p:nvPr/>
        </p:nvSpPr>
        <p:spPr bwMode="gray">
          <a:xfrm>
            <a:off x="830280" y="2451743"/>
            <a:ext cx="4213861" cy="3509932"/>
          </a:xfrm>
          <a:prstGeom prst="rect">
            <a:avLst/>
          </a:prstGeom>
          <a:noFill/>
          <a:ln w="9525" algn="ctr">
            <a:noFill/>
            <a:miter lim="800000"/>
            <a:headEnd/>
            <a:tailEnd/>
          </a:ln>
          <a:effectLst/>
        </p:spPr>
        <p:txBody>
          <a:bodyPr lIns="91440" tIns="45720" rIns="91440" bIns="45720"/>
          <a:lstStyle/>
          <a:p>
            <a:pPr>
              <a:spcAft>
                <a:spcPts val="1200"/>
              </a:spcAft>
            </a:pPr>
            <a:r>
              <a:rPr lang="en-US" sz="1000" dirty="0">
                <a:solidFill>
                  <a:srgbClr val="000000"/>
                </a:solidFill>
              </a:rPr>
              <a:t>“Sometimes things can't be made visible. Enter sound: sound can provide information available in no other way. Sound can tell us that things are working properly or that they need maintenance or repair. It can even save us from accidents. Consider the information provided by:</a:t>
            </a:r>
          </a:p>
          <a:p>
            <a:pPr marL="171450" indent="-171450">
              <a:spcAft>
                <a:spcPts val="600"/>
              </a:spcAft>
              <a:buFont typeface="Arial" panose="020B0604020202020204" pitchFamily="34" charset="0"/>
              <a:buChar char="•"/>
            </a:pPr>
            <a:r>
              <a:rPr lang="en-US" sz="1000" dirty="0">
                <a:solidFill>
                  <a:srgbClr val="000000"/>
                </a:solidFill>
              </a:rPr>
              <a:t>The click when the bolt on a door slides home</a:t>
            </a:r>
          </a:p>
          <a:p>
            <a:pPr marL="171450" indent="-171450">
              <a:spcAft>
                <a:spcPts val="600"/>
              </a:spcAft>
              <a:buFont typeface="Arial" panose="020B0604020202020204" pitchFamily="34" charset="0"/>
              <a:buChar char="•"/>
            </a:pPr>
            <a:r>
              <a:rPr lang="en-US" sz="1000" dirty="0">
                <a:solidFill>
                  <a:srgbClr val="000000"/>
                </a:solidFill>
              </a:rPr>
              <a:t>The "</a:t>
            </a:r>
            <a:r>
              <a:rPr lang="en-US" sz="1000" dirty="0" err="1">
                <a:solidFill>
                  <a:srgbClr val="000000"/>
                </a:solidFill>
              </a:rPr>
              <a:t>zzz</a:t>
            </a:r>
            <a:r>
              <a:rPr lang="en-US" sz="1000" dirty="0">
                <a:solidFill>
                  <a:srgbClr val="000000"/>
                </a:solidFill>
              </a:rPr>
              <a:t>" sound when a zipper works properly</a:t>
            </a:r>
          </a:p>
          <a:p>
            <a:pPr marL="171450" indent="-171450">
              <a:spcAft>
                <a:spcPts val="600"/>
              </a:spcAft>
              <a:buFont typeface="Arial" panose="020B0604020202020204" pitchFamily="34" charset="0"/>
              <a:buChar char="•"/>
            </a:pPr>
            <a:r>
              <a:rPr lang="en-US" sz="1000" dirty="0">
                <a:solidFill>
                  <a:srgbClr val="000000"/>
                </a:solidFill>
              </a:rPr>
              <a:t>The "tinny" sound when a door doesn't shut right</a:t>
            </a:r>
          </a:p>
          <a:p>
            <a:pPr marL="171450" indent="-171450">
              <a:spcAft>
                <a:spcPts val="600"/>
              </a:spcAft>
              <a:buFont typeface="Arial" panose="020B0604020202020204" pitchFamily="34" charset="0"/>
              <a:buChar char="•"/>
            </a:pPr>
            <a:r>
              <a:rPr lang="en-US" sz="1000" dirty="0">
                <a:solidFill>
                  <a:srgbClr val="000000"/>
                </a:solidFill>
              </a:rPr>
              <a:t>The roaring sound when a car muffler gets a hole</a:t>
            </a:r>
          </a:p>
          <a:p>
            <a:pPr marL="171450" indent="-171450">
              <a:spcAft>
                <a:spcPts val="600"/>
              </a:spcAft>
              <a:buFont typeface="Arial" panose="020B0604020202020204" pitchFamily="34" charset="0"/>
              <a:buChar char="•"/>
            </a:pPr>
            <a:r>
              <a:rPr lang="en-US" sz="1000" dirty="0">
                <a:solidFill>
                  <a:srgbClr val="000000"/>
                </a:solidFill>
              </a:rPr>
              <a:t>The rattle when things aren't secured</a:t>
            </a:r>
          </a:p>
          <a:p>
            <a:pPr marL="171450" indent="-171450">
              <a:spcAft>
                <a:spcPts val="600"/>
              </a:spcAft>
              <a:buFont typeface="Arial" panose="020B0604020202020204" pitchFamily="34" charset="0"/>
              <a:buChar char="•"/>
            </a:pPr>
            <a:r>
              <a:rPr lang="en-US" sz="1000" dirty="0">
                <a:solidFill>
                  <a:srgbClr val="000000"/>
                </a:solidFill>
              </a:rPr>
              <a:t>The whistle of a tea kettle when the water boils</a:t>
            </a:r>
          </a:p>
          <a:p>
            <a:pPr marL="171450" indent="-171450">
              <a:spcAft>
                <a:spcPts val="600"/>
              </a:spcAft>
              <a:buFont typeface="Arial" panose="020B0604020202020204" pitchFamily="34" charset="0"/>
              <a:buChar char="•"/>
            </a:pPr>
            <a:r>
              <a:rPr lang="en-US" sz="1000" dirty="0">
                <a:solidFill>
                  <a:srgbClr val="000000"/>
                </a:solidFill>
              </a:rPr>
              <a:t>The click when the toast pops up</a:t>
            </a:r>
          </a:p>
          <a:p>
            <a:pPr marL="171450" indent="-171450">
              <a:spcAft>
                <a:spcPts val="600"/>
              </a:spcAft>
              <a:buFont typeface="Arial" panose="020B0604020202020204" pitchFamily="34" charset="0"/>
              <a:buChar char="•"/>
            </a:pPr>
            <a:r>
              <a:rPr lang="en-US" sz="1000" dirty="0">
                <a:solidFill>
                  <a:srgbClr val="000000"/>
                </a:solidFill>
              </a:rPr>
              <a:t>The increase in pitch when a vacuum cleaner gets clogged</a:t>
            </a:r>
          </a:p>
          <a:p>
            <a:pPr marL="171450" indent="-171450">
              <a:spcAft>
                <a:spcPts val="600"/>
              </a:spcAft>
              <a:buFont typeface="Arial" panose="020B0604020202020204" pitchFamily="34" charset="0"/>
              <a:buChar char="•"/>
            </a:pPr>
            <a:r>
              <a:rPr lang="en-US" sz="1000" dirty="0">
                <a:solidFill>
                  <a:srgbClr val="000000"/>
                </a:solidFill>
              </a:rPr>
              <a:t>The indescribable change in sound when a complex piece of machinery starts to have problems</a:t>
            </a:r>
          </a:p>
          <a:p>
            <a:pPr>
              <a:spcAft>
                <a:spcPts val="600"/>
              </a:spcAft>
            </a:pPr>
            <a:r>
              <a:rPr lang="en-US" sz="1000" dirty="0">
                <a:solidFill>
                  <a:srgbClr val="000000"/>
                </a:solidFill>
              </a:rPr>
              <a:t>Many devices do use sound, but only for signals. Simple sounds, such as buzzers, bells, or tones. Computers use bleeping, whining, and clicking sounds. This use of sound is valuable and serves an</a:t>
            </a:r>
          </a:p>
        </p:txBody>
      </p:sp>
      <p:sp>
        <p:nvSpPr>
          <p:cNvPr id="13" name="Rectangle 4"/>
          <p:cNvSpPr>
            <a:spLocks noChangeArrowheads="1"/>
          </p:cNvSpPr>
          <p:nvPr/>
        </p:nvSpPr>
        <p:spPr bwMode="gray">
          <a:xfrm>
            <a:off x="5440610" y="2451743"/>
            <a:ext cx="6065590" cy="4075954"/>
          </a:xfrm>
          <a:prstGeom prst="rect">
            <a:avLst/>
          </a:prstGeom>
          <a:noFill/>
          <a:ln w="9525" algn="ctr">
            <a:noFill/>
            <a:miter lim="800000"/>
            <a:headEnd/>
            <a:tailEnd/>
          </a:ln>
          <a:effectLst/>
        </p:spPr>
        <p:txBody>
          <a:bodyPr lIns="91440" tIns="45720" rIns="91440" bIns="45720"/>
          <a:lstStyle/>
          <a:p>
            <a:pPr>
              <a:spcAft>
                <a:spcPts val="1200"/>
              </a:spcAft>
            </a:pPr>
            <a:r>
              <a:rPr lang="en-US" sz="1000" dirty="0">
                <a:solidFill>
                  <a:srgbClr val="000000"/>
                </a:solidFill>
              </a:rPr>
              <a:t>important function, but it is very limited in power; it is as if the use of visual cues were limited to different colored, flashing lights. We could use sound for much more communication than we do.</a:t>
            </a:r>
          </a:p>
          <a:p>
            <a:pPr>
              <a:spcAft>
                <a:spcPts val="1200"/>
              </a:spcAft>
            </a:pPr>
            <a:r>
              <a:rPr lang="en-US" sz="1000" dirty="0">
                <a:solidFill>
                  <a:srgbClr val="000000"/>
                </a:solidFill>
              </a:rPr>
              <a:t>These days computers produce several sounds, and keypads, microwave ovens, and telephones beep and burp. These are not naturalistic sounds; they do not convey hidden information. When used properly, a beep can assure you that you've pressed a button, but the sound is s as annoying as informative. Sounds should be generated so as to give information about the source. They should convey something about the actions that are taking place, actions that matter to the user. </a:t>
            </a:r>
          </a:p>
          <a:p>
            <a:pPr>
              <a:spcAft>
                <a:spcPts val="1200"/>
              </a:spcAft>
            </a:pPr>
            <a:r>
              <a:rPr lang="en-US" sz="1000" dirty="0">
                <a:solidFill>
                  <a:srgbClr val="000000"/>
                </a:solidFill>
              </a:rPr>
              <a:t>If they are to be useful, sounds must be generated intelligently, with an understanding of the natural relationship between the sounds and the information to be conveyed. Sounds on artificial devices should be as useful as sounds in the real world. </a:t>
            </a:r>
            <a:r>
              <a:rPr lang="en-US" sz="1000" dirty="0" err="1">
                <a:solidFill>
                  <a:srgbClr val="000000"/>
                </a:solidFill>
              </a:rPr>
              <a:t>Gaver</a:t>
            </a:r>
            <a:r>
              <a:rPr lang="en-US" sz="1000" dirty="0">
                <a:solidFill>
                  <a:srgbClr val="000000"/>
                </a:solidFill>
              </a:rPr>
              <a:t> has proposed that sound could play an important role in computer-based applications. Here, rich, naturalistic sounds could serve as auditory icons, caricatures of naturally occurring sounds that could provide information about the concepts being represented not easily conveyed in other ways.</a:t>
            </a:r>
          </a:p>
          <a:p>
            <a:pPr>
              <a:spcAft>
                <a:spcPts val="1200"/>
              </a:spcAft>
            </a:pPr>
            <a:r>
              <a:rPr lang="en-US" sz="1000" dirty="0">
                <a:solidFill>
                  <a:srgbClr val="000000"/>
                </a:solidFill>
              </a:rPr>
              <a:t>You have to be very careful with sound, however. It easily becomes cute rather than useful. It can annoy and distract as easily as it can aid….Just as the presence of sound can serve a useful role in providing feedback about events, the absence of sound can lead to the same kinds of difficulties we have already encountered from a lack of feedback. The absence of sound can mean an absence of information, and if feedback from an action is expected to come from sound, silence can lead to problems.”</a:t>
            </a:r>
          </a:p>
        </p:txBody>
      </p:sp>
      <p:sp>
        <p:nvSpPr>
          <p:cNvPr id="17" name="Title 1">
            <a:extLst>
              <a:ext uri="{FF2B5EF4-FFF2-40B4-BE49-F238E27FC236}">
                <a16:creationId xmlns:a16="http://schemas.microsoft.com/office/drawing/2014/main" id="{C2F2071E-C0E4-8044-9FF5-AB1F520EED39}"/>
              </a:ext>
            </a:extLst>
          </p:cNvPr>
          <p:cNvSpPr>
            <a:spLocks noGrp="1"/>
          </p:cNvSpPr>
          <p:nvPr>
            <p:ph type="title"/>
          </p:nvPr>
        </p:nvSpPr>
        <p:spPr>
          <a:xfrm>
            <a:off x="914400" y="694944"/>
            <a:ext cx="10363200" cy="594360"/>
          </a:xfrm>
        </p:spPr>
        <p:txBody>
          <a:bodyPr/>
          <a:lstStyle/>
          <a:p>
            <a:r>
              <a:rPr lang="en-US" b="1" dirty="0"/>
              <a:t>Sound as UX</a:t>
            </a:r>
          </a:p>
        </p:txBody>
      </p:sp>
      <p:sp>
        <p:nvSpPr>
          <p:cNvPr id="23" name="Text Placeholder 2">
            <a:extLst>
              <a:ext uri="{FF2B5EF4-FFF2-40B4-BE49-F238E27FC236}">
                <a16:creationId xmlns:a16="http://schemas.microsoft.com/office/drawing/2014/main" id="{949D10E1-5DD7-E94F-B2C7-A74592B2592B}"/>
              </a:ext>
            </a:extLst>
          </p:cNvPr>
          <p:cNvSpPr txBox="1">
            <a:spLocks/>
          </p:cNvSpPr>
          <p:nvPr/>
        </p:nvSpPr>
        <p:spPr>
          <a:xfrm>
            <a:off x="914720" y="1353312"/>
            <a:ext cx="3174395" cy="47548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lang="en-US" sz="12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00" dirty="0">
                <a:latin typeface="Cousine" panose="02070409020205020404" pitchFamily="49" charset="0"/>
                <a:cs typeface="Cousine" panose="02070409020205020404" pitchFamily="49" charset="0"/>
              </a:rPr>
              <a:t>An excerpt from Norman’s </a:t>
            </a:r>
            <a:r>
              <a:rPr lang="en-US" sz="1000" u="sng" dirty="0">
                <a:latin typeface="Cousine" panose="02070409020205020404" pitchFamily="49" charset="0"/>
                <a:cs typeface="Cousine" panose="02070409020205020404" pitchFamily="49" charset="0"/>
              </a:rPr>
              <a:t>The design of Everyday things</a:t>
            </a:r>
          </a:p>
        </p:txBody>
      </p:sp>
      <p:sp>
        <p:nvSpPr>
          <p:cNvPr id="24" name="Text Placeholder 11">
            <a:extLst>
              <a:ext uri="{FF2B5EF4-FFF2-40B4-BE49-F238E27FC236}">
                <a16:creationId xmlns:a16="http://schemas.microsoft.com/office/drawing/2014/main" id="{C1EAE7A6-D057-064A-95C3-0B401ED18C34}"/>
              </a:ext>
            </a:extLst>
          </p:cNvPr>
          <p:cNvSpPr txBox="1">
            <a:spLocks/>
          </p:cNvSpPr>
          <p:nvPr/>
        </p:nvSpPr>
        <p:spPr>
          <a:xfrm>
            <a:off x="914971" y="466344"/>
            <a:ext cx="3355848" cy="203200"/>
          </a:xfrm>
          <a:prstGeom prst="rect">
            <a:avLst/>
          </a:prstGeom>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b="1" kern="0" cap="all" spc="250" dirty="0">
                <a:solidFill>
                  <a:schemeClr val="accent5">
                    <a:lumMod val="60000"/>
                    <a:lumOff val="40000"/>
                  </a:schemeClr>
                </a:solidFill>
              </a:rPr>
              <a:t>Appendix</a:t>
            </a:r>
          </a:p>
          <a:p>
            <a:pPr marL="0" indent="0">
              <a:buNone/>
            </a:pPr>
            <a:endParaRPr lang="en-US" dirty="0"/>
          </a:p>
        </p:txBody>
      </p:sp>
    </p:spTree>
    <p:extLst>
      <p:ext uri="{BB962C8B-B14F-4D97-AF65-F5344CB8AC3E}">
        <p14:creationId xmlns:p14="http://schemas.microsoft.com/office/powerpoint/2010/main" val="33011126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2F2071E-C0E4-8044-9FF5-AB1F520EED39}"/>
              </a:ext>
            </a:extLst>
          </p:cNvPr>
          <p:cNvSpPr>
            <a:spLocks noGrp="1"/>
          </p:cNvSpPr>
          <p:nvPr>
            <p:ph type="title"/>
          </p:nvPr>
        </p:nvSpPr>
        <p:spPr>
          <a:xfrm>
            <a:off x="914400" y="694944"/>
            <a:ext cx="10363200" cy="594360"/>
          </a:xfrm>
        </p:spPr>
        <p:txBody>
          <a:bodyPr/>
          <a:lstStyle/>
          <a:p>
            <a:r>
              <a:rPr lang="en-US" b="1" dirty="0"/>
              <a:t>Stay in Touch</a:t>
            </a:r>
          </a:p>
        </p:txBody>
      </p:sp>
      <p:sp>
        <p:nvSpPr>
          <p:cNvPr id="24" name="Text Placeholder 11">
            <a:extLst>
              <a:ext uri="{FF2B5EF4-FFF2-40B4-BE49-F238E27FC236}">
                <a16:creationId xmlns:a16="http://schemas.microsoft.com/office/drawing/2014/main" id="{C1EAE7A6-D057-064A-95C3-0B401ED18C34}"/>
              </a:ext>
            </a:extLst>
          </p:cNvPr>
          <p:cNvSpPr txBox="1">
            <a:spLocks/>
          </p:cNvSpPr>
          <p:nvPr/>
        </p:nvSpPr>
        <p:spPr>
          <a:xfrm>
            <a:off x="914971" y="466344"/>
            <a:ext cx="3355848" cy="203200"/>
          </a:xfrm>
          <a:prstGeom prst="rect">
            <a:avLst/>
          </a:prstGeom>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b="1" kern="0" cap="all" spc="250" dirty="0">
                <a:solidFill>
                  <a:schemeClr val="accent5">
                    <a:lumMod val="60000"/>
                    <a:lumOff val="40000"/>
                  </a:schemeClr>
                </a:solidFill>
              </a:rPr>
              <a:t>Appendix</a:t>
            </a:r>
          </a:p>
          <a:p>
            <a:pPr marL="0" indent="0">
              <a:buNone/>
            </a:pPr>
            <a:endParaRPr lang="en-US" dirty="0"/>
          </a:p>
        </p:txBody>
      </p:sp>
      <p:sp>
        <p:nvSpPr>
          <p:cNvPr id="7" name="object 4">
            <a:extLst>
              <a:ext uri="{FF2B5EF4-FFF2-40B4-BE49-F238E27FC236}">
                <a16:creationId xmlns:a16="http://schemas.microsoft.com/office/drawing/2014/main" id="{B1CC23B1-DE57-F04F-9925-598469747026}"/>
              </a:ext>
            </a:extLst>
          </p:cNvPr>
          <p:cNvSpPr txBox="1"/>
          <p:nvPr/>
        </p:nvSpPr>
        <p:spPr>
          <a:xfrm>
            <a:off x="5008848" y="881137"/>
            <a:ext cx="6268752" cy="609398"/>
          </a:xfrm>
          <a:prstGeom prst="rect">
            <a:avLst/>
          </a:prstGeom>
        </p:spPr>
        <p:txBody>
          <a:bodyPr vert="horz" wrap="square" lIns="0" tIns="0" rIns="0" bIns="0" rtlCol="0">
            <a:spAutoFit/>
          </a:bodyPr>
          <a:lstStyle/>
          <a:p>
            <a:pPr>
              <a:lnSpc>
                <a:spcPct val="85000"/>
              </a:lnSpc>
              <a:spcBef>
                <a:spcPts val="1200"/>
              </a:spcBef>
            </a:pPr>
            <a:r>
              <a:rPr lang="en-US" sz="1600" b="1" dirty="0">
                <a:ea typeface="Open Sans" charset="0"/>
                <a:cs typeface="Open Sans" charset="0"/>
              </a:rPr>
              <a:t>Give us feedback</a:t>
            </a:r>
            <a:endParaRPr lang="en-US" sz="900" dirty="0">
              <a:ea typeface="Open Sans" charset="0"/>
              <a:cs typeface="Open Sans" charset="0"/>
            </a:endParaRPr>
          </a:p>
          <a:p>
            <a:pPr>
              <a:spcBef>
                <a:spcPts val="1200"/>
              </a:spcBef>
              <a:buSzPct val="100000"/>
            </a:pPr>
            <a:r>
              <a:rPr lang="en-US" sz="1600" dirty="0">
                <a:latin typeface="Courier" pitchFamily="2" charset="0"/>
                <a:hlinkClick r:id="rId2"/>
              </a:rPr>
              <a:t>http://bit.ly/VTfeedback</a:t>
            </a:r>
            <a:r>
              <a:rPr lang="en-US" sz="1600" dirty="0">
                <a:latin typeface="Courier" pitchFamily="2" charset="0"/>
              </a:rPr>
              <a:t> </a:t>
            </a:r>
            <a:endParaRPr lang="en-US" sz="2400" b="1" dirty="0">
              <a:latin typeface="Courier" pitchFamily="2" charset="0"/>
            </a:endParaRPr>
          </a:p>
        </p:txBody>
      </p:sp>
      <p:sp>
        <p:nvSpPr>
          <p:cNvPr id="12" name="object 4">
            <a:extLst>
              <a:ext uri="{FF2B5EF4-FFF2-40B4-BE49-F238E27FC236}">
                <a16:creationId xmlns:a16="http://schemas.microsoft.com/office/drawing/2014/main" id="{285D02DF-006E-C141-8D5F-1856BEB962CC}"/>
              </a:ext>
            </a:extLst>
          </p:cNvPr>
          <p:cNvSpPr txBox="1"/>
          <p:nvPr/>
        </p:nvSpPr>
        <p:spPr>
          <a:xfrm>
            <a:off x="5008848" y="1816577"/>
            <a:ext cx="6268752" cy="855619"/>
          </a:xfrm>
          <a:prstGeom prst="rect">
            <a:avLst/>
          </a:prstGeom>
        </p:spPr>
        <p:txBody>
          <a:bodyPr vert="horz" wrap="square" lIns="0" tIns="0" rIns="0" bIns="0" rtlCol="0">
            <a:spAutoFit/>
          </a:bodyPr>
          <a:lstStyle/>
          <a:p>
            <a:pPr>
              <a:lnSpc>
                <a:spcPct val="85000"/>
              </a:lnSpc>
              <a:spcBef>
                <a:spcPts val="1200"/>
              </a:spcBef>
            </a:pPr>
            <a:r>
              <a:rPr lang="en-US" sz="1600" b="1" dirty="0">
                <a:ea typeface="Open Sans" charset="0"/>
                <a:cs typeface="Open Sans" charset="0"/>
              </a:rPr>
              <a:t>Follow us on </a:t>
            </a:r>
            <a:r>
              <a:rPr lang="en-US" sz="1600" b="1" dirty="0" err="1">
                <a:ea typeface="Open Sans" charset="0"/>
                <a:cs typeface="Open Sans" charset="0"/>
              </a:rPr>
              <a:t>instagram</a:t>
            </a:r>
            <a:endParaRPr lang="en-US" sz="900" dirty="0">
              <a:ea typeface="Open Sans" charset="0"/>
              <a:cs typeface="Open Sans" charset="0"/>
            </a:endParaRPr>
          </a:p>
          <a:p>
            <a:pPr>
              <a:spcBef>
                <a:spcPts val="1200"/>
              </a:spcBef>
              <a:buSzPct val="100000"/>
            </a:pPr>
            <a:r>
              <a:rPr lang="en-US" sz="1600" dirty="0">
                <a:latin typeface="Courier" pitchFamily="2" charset="0"/>
              </a:rPr>
              <a:t>Deloitte GPS: @</a:t>
            </a:r>
            <a:r>
              <a:rPr lang="en-US" sz="1600" dirty="0" err="1">
                <a:latin typeface="Courier" pitchFamily="2" charset="0"/>
              </a:rPr>
              <a:t>greendotgps</a:t>
            </a:r>
            <a:br>
              <a:rPr lang="en-US" sz="1600" dirty="0">
                <a:latin typeface="Courier" pitchFamily="2" charset="0"/>
              </a:rPr>
            </a:br>
            <a:r>
              <a:rPr lang="en-US" sz="1600" dirty="0">
                <a:latin typeface="Courier" pitchFamily="2" charset="0"/>
              </a:rPr>
              <a:t>Deloitte DMV: @</a:t>
            </a:r>
            <a:r>
              <a:rPr lang="en-US" sz="1600" dirty="0" err="1">
                <a:latin typeface="Courier" pitchFamily="2" charset="0"/>
              </a:rPr>
              <a:t>greendotdmv</a:t>
            </a:r>
            <a:endParaRPr lang="en-US" sz="1600" dirty="0">
              <a:latin typeface="Courier" pitchFamily="2" charset="0"/>
            </a:endParaRPr>
          </a:p>
        </p:txBody>
      </p:sp>
      <p:sp>
        <p:nvSpPr>
          <p:cNvPr id="14" name="object 4">
            <a:extLst>
              <a:ext uri="{FF2B5EF4-FFF2-40B4-BE49-F238E27FC236}">
                <a16:creationId xmlns:a16="http://schemas.microsoft.com/office/drawing/2014/main" id="{E2148F57-C491-8C4B-A856-D64768F13CF4}"/>
              </a:ext>
            </a:extLst>
          </p:cNvPr>
          <p:cNvSpPr txBox="1"/>
          <p:nvPr/>
        </p:nvSpPr>
        <p:spPr>
          <a:xfrm>
            <a:off x="5008848" y="3001190"/>
            <a:ext cx="6268752" cy="609398"/>
          </a:xfrm>
          <a:prstGeom prst="rect">
            <a:avLst/>
          </a:prstGeom>
        </p:spPr>
        <p:txBody>
          <a:bodyPr vert="horz" wrap="square" lIns="0" tIns="0" rIns="0" bIns="0" rtlCol="0">
            <a:spAutoFit/>
          </a:bodyPr>
          <a:lstStyle/>
          <a:p>
            <a:pPr>
              <a:lnSpc>
                <a:spcPct val="85000"/>
              </a:lnSpc>
              <a:spcBef>
                <a:spcPts val="1200"/>
              </a:spcBef>
            </a:pPr>
            <a:r>
              <a:rPr lang="en-US" sz="1600" b="1" dirty="0">
                <a:ea typeface="Open Sans" charset="0"/>
                <a:cs typeface="Open Sans" charset="0"/>
              </a:rPr>
              <a:t>Get a 1 on 1 coffee chat with a Deloitte Hokie</a:t>
            </a:r>
            <a:endParaRPr lang="en-US" sz="900" dirty="0">
              <a:ea typeface="Open Sans" charset="0"/>
              <a:cs typeface="Open Sans" charset="0"/>
            </a:endParaRPr>
          </a:p>
          <a:p>
            <a:pPr>
              <a:spcBef>
                <a:spcPts val="1200"/>
              </a:spcBef>
              <a:buSzPct val="100000"/>
            </a:pPr>
            <a:r>
              <a:rPr lang="en-US" sz="1600" dirty="0">
                <a:latin typeface="Courier" pitchFamily="2" charset="0"/>
                <a:hlinkClick r:id="rId3"/>
              </a:rPr>
              <a:t>http://bit.ly/D1on1VT2019</a:t>
            </a:r>
            <a:endParaRPr lang="en-US" sz="2400" b="1" dirty="0">
              <a:latin typeface="Courier" pitchFamily="2" charset="0"/>
            </a:endParaRPr>
          </a:p>
        </p:txBody>
      </p:sp>
      <p:sp>
        <p:nvSpPr>
          <p:cNvPr id="15" name="object 4">
            <a:extLst>
              <a:ext uri="{FF2B5EF4-FFF2-40B4-BE49-F238E27FC236}">
                <a16:creationId xmlns:a16="http://schemas.microsoft.com/office/drawing/2014/main" id="{33AA1911-773F-444A-B75A-8E97CE218BDD}"/>
              </a:ext>
            </a:extLst>
          </p:cNvPr>
          <p:cNvSpPr txBox="1"/>
          <p:nvPr/>
        </p:nvSpPr>
        <p:spPr>
          <a:xfrm>
            <a:off x="5008848" y="3939582"/>
            <a:ext cx="6268752" cy="855619"/>
          </a:xfrm>
          <a:prstGeom prst="rect">
            <a:avLst/>
          </a:prstGeom>
        </p:spPr>
        <p:txBody>
          <a:bodyPr vert="horz" wrap="square" lIns="0" tIns="0" rIns="0" bIns="0" rtlCol="0">
            <a:spAutoFit/>
          </a:bodyPr>
          <a:lstStyle/>
          <a:p>
            <a:pPr>
              <a:lnSpc>
                <a:spcPct val="85000"/>
              </a:lnSpc>
              <a:spcBef>
                <a:spcPts val="1200"/>
              </a:spcBef>
            </a:pPr>
            <a:r>
              <a:rPr lang="en-US" sz="1600" b="1" dirty="0">
                <a:ea typeface="Open Sans" charset="0"/>
                <a:cs typeface="Open Sans" charset="0"/>
              </a:rPr>
              <a:t>Email us</a:t>
            </a:r>
            <a:endParaRPr lang="en-US" sz="900" dirty="0">
              <a:ea typeface="Open Sans" charset="0"/>
              <a:cs typeface="Open Sans" charset="0"/>
            </a:endParaRPr>
          </a:p>
          <a:p>
            <a:pPr>
              <a:spcBef>
                <a:spcPts val="1200"/>
              </a:spcBef>
              <a:buSzPct val="100000"/>
            </a:pPr>
            <a:r>
              <a:rPr lang="en-US" sz="1600" dirty="0">
                <a:latin typeface="Courier" pitchFamily="2" charset="0"/>
              </a:rPr>
              <a:t>Maxie Keeler, Consulting Recruiter</a:t>
            </a:r>
            <a:br>
              <a:rPr lang="en-US" sz="1600" dirty="0">
                <a:latin typeface="Courier" pitchFamily="2" charset="0"/>
              </a:rPr>
            </a:br>
            <a:r>
              <a:rPr lang="en-US" sz="1600" dirty="0">
                <a:latin typeface="Courier" pitchFamily="2" charset="0"/>
                <a:hlinkClick r:id="rId4"/>
              </a:rPr>
              <a:t>MKeeler@deloitte.com</a:t>
            </a:r>
            <a:endParaRPr lang="en-US" sz="1600" dirty="0">
              <a:latin typeface="Courier" pitchFamily="2" charset="0"/>
            </a:endParaRPr>
          </a:p>
        </p:txBody>
      </p:sp>
      <p:sp>
        <p:nvSpPr>
          <p:cNvPr id="16" name="object 4">
            <a:extLst>
              <a:ext uri="{FF2B5EF4-FFF2-40B4-BE49-F238E27FC236}">
                <a16:creationId xmlns:a16="http://schemas.microsoft.com/office/drawing/2014/main" id="{F4C03558-01D5-6447-ACA1-176645AD2575}"/>
              </a:ext>
            </a:extLst>
          </p:cNvPr>
          <p:cNvSpPr txBox="1"/>
          <p:nvPr/>
        </p:nvSpPr>
        <p:spPr>
          <a:xfrm>
            <a:off x="5008848" y="5121244"/>
            <a:ext cx="6268752" cy="855619"/>
          </a:xfrm>
          <a:prstGeom prst="rect">
            <a:avLst/>
          </a:prstGeom>
        </p:spPr>
        <p:txBody>
          <a:bodyPr vert="horz" wrap="square" lIns="0" tIns="0" rIns="0" bIns="0" rtlCol="0">
            <a:spAutoFit/>
          </a:bodyPr>
          <a:lstStyle/>
          <a:p>
            <a:pPr>
              <a:lnSpc>
                <a:spcPct val="85000"/>
              </a:lnSpc>
              <a:spcBef>
                <a:spcPts val="1200"/>
              </a:spcBef>
            </a:pPr>
            <a:r>
              <a:rPr lang="en-US" sz="1600" b="1" dirty="0">
                <a:ea typeface="Open Sans" charset="0"/>
                <a:cs typeface="Open Sans" charset="0"/>
              </a:rPr>
              <a:t>Join our Spring Picnic</a:t>
            </a:r>
            <a:endParaRPr lang="en-US" sz="900" dirty="0">
              <a:ea typeface="Open Sans" charset="0"/>
              <a:cs typeface="Open Sans" charset="0"/>
            </a:endParaRPr>
          </a:p>
          <a:p>
            <a:pPr>
              <a:spcBef>
                <a:spcPts val="1200"/>
              </a:spcBef>
              <a:buSzPct val="100000"/>
            </a:pPr>
            <a:r>
              <a:rPr lang="en-US" sz="1600" dirty="0">
                <a:latin typeface="Courier" pitchFamily="2" charset="0"/>
              </a:rPr>
              <a:t>Deloitte Spring Picnic</a:t>
            </a:r>
            <a:br>
              <a:rPr lang="en-US" sz="1600" dirty="0">
                <a:latin typeface="Courier" pitchFamily="2" charset="0"/>
              </a:rPr>
            </a:br>
            <a:r>
              <a:rPr lang="en-US" sz="1600" dirty="0">
                <a:latin typeface="Courier" pitchFamily="2" charset="0"/>
              </a:rPr>
              <a:t>Thursday, 04/18, 6-8PM, Virginia Tech Inn  </a:t>
            </a:r>
          </a:p>
        </p:txBody>
      </p:sp>
    </p:spTree>
    <p:extLst>
      <p:ext uri="{BB962C8B-B14F-4D97-AF65-F5344CB8AC3E}">
        <p14:creationId xmlns:p14="http://schemas.microsoft.com/office/powerpoint/2010/main" val="14056821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4">
            <a:extLst>
              <a:ext uri="{FF2B5EF4-FFF2-40B4-BE49-F238E27FC236}">
                <a16:creationId xmlns:a16="http://schemas.microsoft.com/office/drawing/2014/main" id="{B860D34C-BFC7-462F-A8D6-F7F44E20E509}"/>
              </a:ext>
            </a:extLst>
          </p:cNvPr>
          <p:cNvGrpSpPr>
            <a:grpSpLocks noChangeAspect="1"/>
          </p:cNvGrpSpPr>
          <p:nvPr/>
        </p:nvGrpSpPr>
        <p:grpSpPr bwMode="auto">
          <a:xfrm>
            <a:off x="4306598" y="2648321"/>
            <a:ext cx="3670300" cy="1692275"/>
            <a:chOff x="2684" y="1627"/>
            <a:chExt cx="2312" cy="1066"/>
          </a:xfrm>
        </p:grpSpPr>
        <p:sp>
          <p:nvSpPr>
            <p:cNvPr id="19" name="Freeform 5">
              <a:extLst>
                <a:ext uri="{FF2B5EF4-FFF2-40B4-BE49-F238E27FC236}">
                  <a16:creationId xmlns:a16="http://schemas.microsoft.com/office/drawing/2014/main" id="{77114050-02E8-4D00-A24E-56143E94E60A}"/>
                </a:ext>
              </a:extLst>
            </p:cNvPr>
            <p:cNvSpPr>
              <a:spLocks/>
            </p:cNvSpPr>
            <p:nvPr/>
          </p:nvSpPr>
          <p:spPr bwMode="auto">
            <a:xfrm>
              <a:off x="4873" y="1937"/>
              <a:ext cx="123" cy="122"/>
            </a:xfrm>
            <a:custGeom>
              <a:avLst/>
              <a:gdLst>
                <a:gd name="T0" fmla="*/ 0 w 245"/>
                <a:gd name="T1" fmla="*/ 123 h 245"/>
                <a:gd name="T2" fmla="*/ 3 w 245"/>
                <a:gd name="T3" fmla="*/ 98 h 245"/>
                <a:gd name="T4" fmla="*/ 10 w 245"/>
                <a:gd name="T5" fmla="*/ 75 h 245"/>
                <a:gd name="T6" fmla="*/ 21 w 245"/>
                <a:gd name="T7" fmla="*/ 54 h 245"/>
                <a:gd name="T8" fmla="*/ 36 w 245"/>
                <a:gd name="T9" fmla="*/ 36 h 245"/>
                <a:gd name="T10" fmla="*/ 54 w 245"/>
                <a:gd name="T11" fmla="*/ 21 h 245"/>
                <a:gd name="T12" fmla="*/ 75 w 245"/>
                <a:gd name="T13" fmla="*/ 9 h 245"/>
                <a:gd name="T14" fmla="*/ 98 w 245"/>
                <a:gd name="T15" fmla="*/ 2 h 245"/>
                <a:gd name="T16" fmla="*/ 123 w 245"/>
                <a:gd name="T17" fmla="*/ 0 h 245"/>
                <a:gd name="T18" fmla="*/ 134 w 245"/>
                <a:gd name="T19" fmla="*/ 1 h 245"/>
                <a:gd name="T20" fmla="*/ 160 w 245"/>
                <a:gd name="T21" fmla="*/ 5 h 245"/>
                <a:gd name="T22" fmla="*/ 181 w 245"/>
                <a:gd name="T23" fmla="*/ 15 h 245"/>
                <a:gd name="T24" fmla="*/ 200 w 245"/>
                <a:gd name="T25" fmla="*/ 28 h 245"/>
                <a:gd name="T26" fmla="*/ 217 w 245"/>
                <a:gd name="T27" fmla="*/ 44 h 245"/>
                <a:gd name="T28" fmla="*/ 230 w 245"/>
                <a:gd name="T29" fmla="*/ 64 h 245"/>
                <a:gd name="T30" fmla="*/ 239 w 245"/>
                <a:gd name="T31" fmla="*/ 86 h 245"/>
                <a:gd name="T32" fmla="*/ 245 w 245"/>
                <a:gd name="T33" fmla="*/ 110 h 245"/>
                <a:gd name="T34" fmla="*/ 245 w 245"/>
                <a:gd name="T35" fmla="*/ 123 h 245"/>
                <a:gd name="T36" fmla="*/ 242 w 245"/>
                <a:gd name="T37" fmla="*/ 147 h 245"/>
                <a:gd name="T38" fmla="*/ 235 w 245"/>
                <a:gd name="T39" fmla="*/ 171 h 245"/>
                <a:gd name="T40" fmla="*/ 224 w 245"/>
                <a:gd name="T41" fmla="*/ 192 h 245"/>
                <a:gd name="T42" fmla="*/ 209 w 245"/>
                <a:gd name="T43" fmla="*/ 210 h 245"/>
                <a:gd name="T44" fmla="*/ 190 w 245"/>
                <a:gd name="T45" fmla="*/ 224 h 245"/>
                <a:gd name="T46" fmla="*/ 171 w 245"/>
                <a:gd name="T47" fmla="*/ 235 h 245"/>
                <a:gd name="T48" fmla="*/ 147 w 245"/>
                <a:gd name="T49" fmla="*/ 242 h 245"/>
                <a:gd name="T50" fmla="*/ 123 w 245"/>
                <a:gd name="T51" fmla="*/ 245 h 245"/>
                <a:gd name="T52" fmla="*/ 110 w 245"/>
                <a:gd name="T53" fmla="*/ 245 h 245"/>
                <a:gd name="T54" fmla="*/ 87 w 245"/>
                <a:gd name="T55" fmla="*/ 239 h 245"/>
                <a:gd name="T56" fmla="*/ 64 w 245"/>
                <a:gd name="T57" fmla="*/ 231 h 245"/>
                <a:gd name="T58" fmla="*/ 45 w 245"/>
                <a:gd name="T59" fmla="*/ 217 h 245"/>
                <a:gd name="T60" fmla="*/ 28 w 245"/>
                <a:gd name="T61" fmla="*/ 200 h 245"/>
                <a:gd name="T62" fmla="*/ 15 w 245"/>
                <a:gd name="T63" fmla="*/ 180 h 245"/>
                <a:gd name="T64" fmla="*/ 5 w 245"/>
                <a:gd name="T65" fmla="*/ 159 h 245"/>
                <a:gd name="T66" fmla="*/ 1 w 245"/>
                <a:gd name="T67" fmla="*/ 13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5" h="245">
                  <a:moveTo>
                    <a:pt x="0" y="123"/>
                  </a:moveTo>
                  <a:lnTo>
                    <a:pt x="0" y="123"/>
                  </a:lnTo>
                  <a:lnTo>
                    <a:pt x="1" y="110"/>
                  </a:lnTo>
                  <a:lnTo>
                    <a:pt x="3" y="98"/>
                  </a:lnTo>
                  <a:lnTo>
                    <a:pt x="5" y="86"/>
                  </a:lnTo>
                  <a:lnTo>
                    <a:pt x="10" y="75"/>
                  </a:lnTo>
                  <a:lnTo>
                    <a:pt x="15" y="64"/>
                  </a:lnTo>
                  <a:lnTo>
                    <a:pt x="21" y="54"/>
                  </a:lnTo>
                  <a:lnTo>
                    <a:pt x="28" y="44"/>
                  </a:lnTo>
                  <a:lnTo>
                    <a:pt x="36" y="36"/>
                  </a:lnTo>
                  <a:lnTo>
                    <a:pt x="45" y="28"/>
                  </a:lnTo>
                  <a:lnTo>
                    <a:pt x="54" y="21"/>
                  </a:lnTo>
                  <a:lnTo>
                    <a:pt x="64" y="15"/>
                  </a:lnTo>
                  <a:lnTo>
                    <a:pt x="75" y="9"/>
                  </a:lnTo>
                  <a:lnTo>
                    <a:pt x="87" y="5"/>
                  </a:lnTo>
                  <a:lnTo>
                    <a:pt x="98" y="2"/>
                  </a:lnTo>
                  <a:lnTo>
                    <a:pt x="110" y="1"/>
                  </a:lnTo>
                  <a:lnTo>
                    <a:pt x="123" y="0"/>
                  </a:lnTo>
                  <a:lnTo>
                    <a:pt x="123" y="0"/>
                  </a:lnTo>
                  <a:lnTo>
                    <a:pt x="134" y="1"/>
                  </a:lnTo>
                  <a:lnTo>
                    <a:pt x="147" y="2"/>
                  </a:lnTo>
                  <a:lnTo>
                    <a:pt x="160" y="5"/>
                  </a:lnTo>
                  <a:lnTo>
                    <a:pt x="171" y="9"/>
                  </a:lnTo>
                  <a:lnTo>
                    <a:pt x="181" y="15"/>
                  </a:lnTo>
                  <a:lnTo>
                    <a:pt x="190" y="21"/>
                  </a:lnTo>
                  <a:lnTo>
                    <a:pt x="200" y="28"/>
                  </a:lnTo>
                  <a:lnTo>
                    <a:pt x="209" y="36"/>
                  </a:lnTo>
                  <a:lnTo>
                    <a:pt x="217" y="44"/>
                  </a:lnTo>
                  <a:lnTo>
                    <a:pt x="224" y="54"/>
                  </a:lnTo>
                  <a:lnTo>
                    <a:pt x="230" y="64"/>
                  </a:lnTo>
                  <a:lnTo>
                    <a:pt x="235" y="75"/>
                  </a:lnTo>
                  <a:lnTo>
                    <a:pt x="239" y="86"/>
                  </a:lnTo>
                  <a:lnTo>
                    <a:pt x="242" y="98"/>
                  </a:lnTo>
                  <a:lnTo>
                    <a:pt x="245" y="110"/>
                  </a:lnTo>
                  <a:lnTo>
                    <a:pt x="245" y="123"/>
                  </a:lnTo>
                  <a:lnTo>
                    <a:pt x="245" y="123"/>
                  </a:lnTo>
                  <a:lnTo>
                    <a:pt x="245" y="136"/>
                  </a:lnTo>
                  <a:lnTo>
                    <a:pt x="242" y="147"/>
                  </a:lnTo>
                  <a:lnTo>
                    <a:pt x="239" y="159"/>
                  </a:lnTo>
                  <a:lnTo>
                    <a:pt x="235" y="171"/>
                  </a:lnTo>
                  <a:lnTo>
                    <a:pt x="230" y="180"/>
                  </a:lnTo>
                  <a:lnTo>
                    <a:pt x="224" y="192"/>
                  </a:lnTo>
                  <a:lnTo>
                    <a:pt x="217" y="200"/>
                  </a:lnTo>
                  <a:lnTo>
                    <a:pt x="209" y="210"/>
                  </a:lnTo>
                  <a:lnTo>
                    <a:pt x="200" y="217"/>
                  </a:lnTo>
                  <a:lnTo>
                    <a:pt x="190" y="224"/>
                  </a:lnTo>
                  <a:lnTo>
                    <a:pt x="181" y="231"/>
                  </a:lnTo>
                  <a:lnTo>
                    <a:pt x="171" y="235"/>
                  </a:lnTo>
                  <a:lnTo>
                    <a:pt x="160" y="239"/>
                  </a:lnTo>
                  <a:lnTo>
                    <a:pt x="147" y="242"/>
                  </a:lnTo>
                  <a:lnTo>
                    <a:pt x="134" y="245"/>
                  </a:lnTo>
                  <a:lnTo>
                    <a:pt x="123" y="245"/>
                  </a:lnTo>
                  <a:lnTo>
                    <a:pt x="123" y="245"/>
                  </a:lnTo>
                  <a:lnTo>
                    <a:pt x="110" y="245"/>
                  </a:lnTo>
                  <a:lnTo>
                    <a:pt x="98" y="242"/>
                  </a:lnTo>
                  <a:lnTo>
                    <a:pt x="87" y="239"/>
                  </a:lnTo>
                  <a:lnTo>
                    <a:pt x="75" y="235"/>
                  </a:lnTo>
                  <a:lnTo>
                    <a:pt x="64" y="231"/>
                  </a:lnTo>
                  <a:lnTo>
                    <a:pt x="54" y="224"/>
                  </a:lnTo>
                  <a:lnTo>
                    <a:pt x="45" y="217"/>
                  </a:lnTo>
                  <a:lnTo>
                    <a:pt x="36" y="210"/>
                  </a:lnTo>
                  <a:lnTo>
                    <a:pt x="28" y="200"/>
                  </a:lnTo>
                  <a:lnTo>
                    <a:pt x="21" y="192"/>
                  </a:lnTo>
                  <a:lnTo>
                    <a:pt x="15" y="180"/>
                  </a:lnTo>
                  <a:lnTo>
                    <a:pt x="10" y="171"/>
                  </a:lnTo>
                  <a:lnTo>
                    <a:pt x="5" y="159"/>
                  </a:lnTo>
                  <a:lnTo>
                    <a:pt x="3" y="147"/>
                  </a:lnTo>
                  <a:lnTo>
                    <a:pt x="1" y="136"/>
                  </a:lnTo>
                  <a:lnTo>
                    <a:pt x="0" y="123"/>
                  </a:lnTo>
                  <a:close/>
                </a:path>
              </a:pathLst>
            </a:custGeom>
            <a:solidFill>
              <a:srgbClr val="75C8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a:extLst>
                <a:ext uri="{FF2B5EF4-FFF2-40B4-BE49-F238E27FC236}">
                  <a16:creationId xmlns:a16="http://schemas.microsoft.com/office/drawing/2014/main" id="{117612EF-2D4E-4451-9C03-2ECD8D76F06B}"/>
                </a:ext>
              </a:extLst>
            </p:cNvPr>
            <p:cNvSpPr>
              <a:spLocks/>
            </p:cNvSpPr>
            <p:nvPr/>
          </p:nvSpPr>
          <p:spPr bwMode="auto">
            <a:xfrm>
              <a:off x="4873" y="1937"/>
              <a:ext cx="123" cy="122"/>
            </a:xfrm>
            <a:custGeom>
              <a:avLst/>
              <a:gdLst>
                <a:gd name="T0" fmla="*/ 0 w 245"/>
                <a:gd name="T1" fmla="*/ 123 h 245"/>
                <a:gd name="T2" fmla="*/ 3 w 245"/>
                <a:gd name="T3" fmla="*/ 98 h 245"/>
                <a:gd name="T4" fmla="*/ 10 w 245"/>
                <a:gd name="T5" fmla="*/ 75 h 245"/>
                <a:gd name="T6" fmla="*/ 21 w 245"/>
                <a:gd name="T7" fmla="*/ 54 h 245"/>
                <a:gd name="T8" fmla="*/ 36 w 245"/>
                <a:gd name="T9" fmla="*/ 36 h 245"/>
                <a:gd name="T10" fmla="*/ 54 w 245"/>
                <a:gd name="T11" fmla="*/ 21 h 245"/>
                <a:gd name="T12" fmla="*/ 75 w 245"/>
                <a:gd name="T13" fmla="*/ 9 h 245"/>
                <a:gd name="T14" fmla="*/ 98 w 245"/>
                <a:gd name="T15" fmla="*/ 2 h 245"/>
                <a:gd name="T16" fmla="*/ 123 w 245"/>
                <a:gd name="T17" fmla="*/ 0 h 245"/>
                <a:gd name="T18" fmla="*/ 134 w 245"/>
                <a:gd name="T19" fmla="*/ 1 h 245"/>
                <a:gd name="T20" fmla="*/ 160 w 245"/>
                <a:gd name="T21" fmla="*/ 5 h 245"/>
                <a:gd name="T22" fmla="*/ 181 w 245"/>
                <a:gd name="T23" fmla="*/ 15 h 245"/>
                <a:gd name="T24" fmla="*/ 200 w 245"/>
                <a:gd name="T25" fmla="*/ 28 h 245"/>
                <a:gd name="T26" fmla="*/ 217 w 245"/>
                <a:gd name="T27" fmla="*/ 44 h 245"/>
                <a:gd name="T28" fmla="*/ 230 w 245"/>
                <a:gd name="T29" fmla="*/ 64 h 245"/>
                <a:gd name="T30" fmla="*/ 239 w 245"/>
                <a:gd name="T31" fmla="*/ 86 h 245"/>
                <a:gd name="T32" fmla="*/ 245 w 245"/>
                <a:gd name="T33" fmla="*/ 110 h 245"/>
                <a:gd name="T34" fmla="*/ 245 w 245"/>
                <a:gd name="T35" fmla="*/ 123 h 245"/>
                <a:gd name="T36" fmla="*/ 242 w 245"/>
                <a:gd name="T37" fmla="*/ 147 h 245"/>
                <a:gd name="T38" fmla="*/ 235 w 245"/>
                <a:gd name="T39" fmla="*/ 171 h 245"/>
                <a:gd name="T40" fmla="*/ 224 w 245"/>
                <a:gd name="T41" fmla="*/ 192 h 245"/>
                <a:gd name="T42" fmla="*/ 209 w 245"/>
                <a:gd name="T43" fmla="*/ 210 h 245"/>
                <a:gd name="T44" fmla="*/ 190 w 245"/>
                <a:gd name="T45" fmla="*/ 224 h 245"/>
                <a:gd name="T46" fmla="*/ 171 w 245"/>
                <a:gd name="T47" fmla="*/ 235 h 245"/>
                <a:gd name="T48" fmla="*/ 147 w 245"/>
                <a:gd name="T49" fmla="*/ 242 h 245"/>
                <a:gd name="T50" fmla="*/ 123 w 245"/>
                <a:gd name="T51" fmla="*/ 245 h 245"/>
                <a:gd name="T52" fmla="*/ 110 w 245"/>
                <a:gd name="T53" fmla="*/ 245 h 245"/>
                <a:gd name="T54" fmla="*/ 87 w 245"/>
                <a:gd name="T55" fmla="*/ 239 h 245"/>
                <a:gd name="T56" fmla="*/ 64 w 245"/>
                <a:gd name="T57" fmla="*/ 231 h 245"/>
                <a:gd name="T58" fmla="*/ 45 w 245"/>
                <a:gd name="T59" fmla="*/ 217 h 245"/>
                <a:gd name="T60" fmla="*/ 28 w 245"/>
                <a:gd name="T61" fmla="*/ 200 h 245"/>
                <a:gd name="T62" fmla="*/ 15 w 245"/>
                <a:gd name="T63" fmla="*/ 180 h 245"/>
                <a:gd name="T64" fmla="*/ 5 w 245"/>
                <a:gd name="T65" fmla="*/ 159 h 245"/>
                <a:gd name="T66" fmla="*/ 1 w 245"/>
                <a:gd name="T67" fmla="*/ 13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5" h="245">
                  <a:moveTo>
                    <a:pt x="0" y="123"/>
                  </a:moveTo>
                  <a:lnTo>
                    <a:pt x="0" y="123"/>
                  </a:lnTo>
                  <a:lnTo>
                    <a:pt x="1" y="110"/>
                  </a:lnTo>
                  <a:lnTo>
                    <a:pt x="3" y="98"/>
                  </a:lnTo>
                  <a:lnTo>
                    <a:pt x="5" y="86"/>
                  </a:lnTo>
                  <a:lnTo>
                    <a:pt x="10" y="75"/>
                  </a:lnTo>
                  <a:lnTo>
                    <a:pt x="15" y="64"/>
                  </a:lnTo>
                  <a:lnTo>
                    <a:pt x="21" y="54"/>
                  </a:lnTo>
                  <a:lnTo>
                    <a:pt x="28" y="44"/>
                  </a:lnTo>
                  <a:lnTo>
                    <a:pt x="36" y="36"/>
                  </a:lnTo>
                  <a:lnTo>
                    <a:pt x="45" y="28"/>
                  </a:lnTo>
                  <a:lnTo>
                    <a:pt x="54" y="21"/>
                  </a:lnTo>
                  <a:lnTo>
                    <a:pt x="64" y="15"/>
                  </a:lnTo>
                  <a:lnTo>
                    <a:pt x="75" y="9"/>
                  </a:lnTo>
                  <a:lnTo>
                    <a:pt x="87" y="5"/>
                  </a:lnTo>
                  <a:lnTo>
                    <a:pt x="98" y="2"/>
                  </a:lnTo>
                  <a:lnTo>
                    <a:pt x="110" y="1"/>
                  </a:lnTo>
                  <a:lnTo>
                    <a:pt x="123" y="0"/>
                  </a:lnTo>
                  <a:lnTo>
                    <a:pt x="123" y="0"/>
                  </a:lnTo>
                  <a:lnTo>
                    <a:pt x="134" y="1"/>
                  </a:lnTo>
                  <a:lnTo>
                    <a:pt x="147" y="2"/>
                  </a:lnTo>
                  <a:lnTo>
                    <a:pt x="160" y="5"/>
                  </a:lnTo>
                  <a:lnTo>
                    <a:pt x="171" y="9"/>
                  </a:lnTo>
                  <a:lnTo>
                    <a:pt x="181" y="15"/>
                  </a:lnTo>
                  <a:lnTo>
                    <a:pt x="190" y="21"/>
                  </a:lnTo>
                  <a:lnTo>
                    <a:pt x="200" y="28"/>
                  </a:lnTo>
                  <a:lnTo>
                    <a:pt x="209" y="36"/>
                  </a:lnTo>
                  <a:lnTo>
                    <a:pt x="217" y="44"/>
                  </a:lnTo>
                  <a:lnTo>
                    <a:pt x="224" y="54"/>
                  </a:lnTo>
                  <a:lnTo>
                    <a:pt x="230" y="64"/>
                  </a:lnTo>
                  <a:lnTo>
                    <a:pt x="235" y="75"/>
                  </a:lnTo>
                  <a:lnTo>
                    <a:pt x="239" y="86"/>
                  </a:lnTo>
                  <a:lnTo>
                    <a:pt x="242" y="98"/>
                  </a:lnTo>
                  <a:lnTo>
                    <a:pt x="245" y="110"/>
                  </a:lnTo>
                  <a:lnTo>
                    <a:pt x="245" y="123"/>
                  </a:lnTo>
                  <a:lnTo>
                    <a:pt x="245" y="123"/>
                  </a:lnTo>
                  <a:lnTo>
                    <a:pt x="245" y="136"/>
                  </a:lnTo>
                  <a:lnTo>
                    <a:pt x="242" y="147"/>
                  </a:lnTo>
                  <a:lnTo>
                    <a:pt x="239" y="159"/>
                  </a:lnTo>
                  <a:lnTo>
                    <a:pt x="235" y="171"/>
                  </a:lnTo>
                  <a:lnTo>
                    <a:pt x="230" y="180"/>
                  </a:lnTo>
                  <a:lnTo>
                    <a:pt x="224" y="192"/>
                  </a:lnTo>
                  <a:lnTo>
                    <a:pt x="217" y="200"/>
                  </a:lnTo>
                  <a:lnTo>
                    <a:pt x="209" y="210"/>
                  </a:lnTo>
                  <a:lnTo>
                    <a:pt x="200" y="217"/>
                  </a:lnTo>
                  <a:lnTo>
                    <a:pt x="190" y="224"/>
                  </a:lnTo>
                  <a:lnTo>
                    <a:pt x="181" y="231"/>
                  </a:lnTo>
                  <a:lnTo>
                    <a:pt x="171" y="235"/>
                  </a:lnTo>
                  <a:lnTo>
                    <a:pt x="160" y="239"/>
                  </a:lnTo>
                  <a:lnTo>
                    <a:pt x="147" y="242"/>
                  </a:lnTo>
                  <a:lnTo>
                    <a:pt x="134" y="245"/>
                  </a:lnTo>
                  <a:lnTo>
                    <a:pt x="123" y="245"/>
                  </a:lnTo>
                  <a:lnTo>
                    <a:pt x="123" y="245"/>
                  </a:lnTo>
                  <a:lnTo>
                    <a:pt x="110" y="245"/>
                  </a:lnTo>
                  <a:lnTo>
                    <a:pt x="98" y="242"/>
                  </a:lnTo>
                  <a:lnTo>
                    <a:pt x="87" y="239"/>
                  </a:lnTo>
                  <a:lnTo>
                    <a:pt x="75" y="235"/>
                  </a:lnTo>
                  <a:lnTo>
                    <a:pt x="64" y="231"/>
                  </a:lnTo>
                  <a:lnTo>
                    <a:pt x="54" y="224"/>
                  </a:lnTo>
                  <a:lnTo>
                    <a:pt x="45" y="217"/>
                  </a:lnTo>
                  <a:lnTo>
                    <a:pt x="36" y="210"/>
                  </a:lnTo>
                  <a:lnTo>
                    <a:pt x="28" y="200"/>
                  </a:lnTo>
                  <a:lnTo>
                    <a:pt x="21" y="192"/>
                  </a:lnTo>
                  <a:lnTo>
                    <a:pt x="15" y="180"/>
                  </a:lnTo>
                  <a:lnTo>
                    <a:pt x="10" y="171"/>
                  </a:lnTo>
                  <a:lnTo>
                    <a:pt x="5" y="159"/>
                  </a:lnTo>
                  <a:lnTo>
                    <a:pt x="3" y="147"/>
                  </a:lnTo>
                  <a:lnTo>
                    <a:pt x="1" y="136"/>
                  </a:lnTo>
                  <a:lnTo>
                    <a:pt x="0" y="12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7">
              <a:extLst>
                <a:ext uri="{FF2B5EF4-FFF2-40B4-BE49-F238E27FC236}">
                  <a16:creationId xmlns:a16="http://schemas.microsoft.com/office/drawing/2014/main" id="{C0EADDE4-8226-48CC-941F-D3DBB5FEAADE}"/>
                </a:ext>
              </a:extLst>
            </p:cNvPr>
            <p:cNvSpPr>
              <a:spLocks noEditPoints="1"/>
            </p:cNvSpPr>
            <p:nvPr/>
          </p:nvSpPr>
          <p:spPr bwMode="auto">
            <a:xfrm>
              <a:off x="2684" y="1629"/>
              <a:ext cx="351" cy="423"/>
            </a:xfrm>
            <a:custGeom>
              <a:avLst/>
              <a:gdLst>
                <a:gd name="T0" fmla="*/ 702 w 702"/>
                <a:gd name="T1" fmla="*/ 405 h 847"/>
                <a:gd name="T2" fmla="*/ 699 w 702"/>
                <a:gd name="T3" fmla="*/ 457 h 847"/>
                <a:gd name="T4" fmla="*/ 695 w 702"/>
                <a:gd name="T5" fmla="*/ 506 h 847"/>
                <a:gd name="T6" fmla="*/ 685 w 702"/>
                <a:gd name="T7" fmla="*/ 551 h 847"/>
                <a:gd name="T8" fmla="*/ 673 w 702"/>
                <a:gd name="T9" fmla="*/ 593 h 847"/>
                <a:gd name="T10" fmla="*/ 657 w 702"/>
                <a:gd name="T11" fmla="*/ 632 h 847"/>
                <a:gd name="T12" fmla="*/ 638 w 702"/>
                <a:gd name="T13" fmla="*/ 669 h 847"/>
                <a:gd name="T14" fmla="*/ 614 w 702"/>
                <a:gd name="T15" fmla="*/ 702 h 847"/>
                <a:gd name="T16" fmla="*/ 587 w 702"/>
                <a:gd name="T17" fmla="*/ 733 h 847"/>
                <a:gd name="T18" fmla="*/ 573 w 702"/>
                <a:gd name="T19" fmla="*/ 746 h 847"/>
                <a:gd name="T20" fmla="*/ 542 w 702"/>
                <a:gd name="T21" fmla="*/ 771 h 847"/>
                <a:gd name="T22" fmla="*/ 507 w 702"/>
                <a:gd name="T23" fmla="*/ 794 h 847"/>
                <a:gd name="T24" fmla="*/ 471 w 702"/>
                <a:gd name="T25" fmla="*/ 812 h 847"/>
                <a:gd name="T26" fmla="*/ 430 w 702"/>
                <a:gd name="T27" fmla="*/ 826 h 847"/>
                <a:gd name="T28" fmla="*/ 387 w 702"/>
                <a:gd name="T29" fmla="*/ 836 h 847"/>
                <a:gd name="T30" fmla="*/ 342 w 702"/>
                <a:gd name="T31" fmla="*/ 844 h 847"/>
                <a:gd name="T32" fmla="*/ 293 w 702"/>
                <a:gd name="T33" fmla="*/ 847 h 847"/>
                <a:gd name="T34" fmla="*/ 0 w 702"/>
                <a:gd name="T35" fmla="*/ 847 h 847"/>
                <a:gd name="T36" fmla="*/ 286 w 702"/>
                <a:gd name="T37" fmla="*/ 0 h 847"/>
                <a:gd name="T38" fmla="*/ 334 w 702"/>
                <a:gd name="T39" fmla="*/ 2 h 847"/>
                <a:gd name="T40" fmla="*/ 380 w 702"/>
                <a:gd name="T41" fmla="*/ 6 h 847"/>
                <a:gd name="T42" fmla="*/ 422 w 702"/>
                <a:gd name="T43" fmla="*/ 14 h 847"/>
                <a:gd name="T44" fmla="*/ 463 w 702"/>
                <a:gd name="T45" fmla="*/ 25 h 847"/>
                <a:gd name="T46" fmla="*/ 499 w 702"/>
                <a:gd name="T47" fmla="*/ 41 h 847"/>
                <a:gd name="T48" fmla="*/ 534 w 702"/>
                <a:gd name="T49" fmla="*/ 59 h 847"/>
                <a:gd name="T50" fmla="*/ 565 w 702"/>
                <a:gd name="T51" fmla="*/ 80 h 847"/>
                <a:gd name="T52" fmla="*/ 593 w 702"/>
                <a:gd name="T53" fmla="*/ 104 h 847"/>
                <a:gd name="T54" fmla="*/ 607 w 702"/>
                <a:gd name="T55" fmla="*/ 118 h 847"/>
                <a:gd name="T56" fmla="*/ 631 w 702"/>
                <a:gd name="T57" fmla="*/ 146 h 847"/>
                <a:gd name="T58" fmla="*/ 650 w 702"/>
                <a:gd name="T59" fmla="*/ 178 h 847"/>
                <a:gd name="T60" fmla="*/ 667 w 702"/>
                <a:gd name="T61" fmla="*/ 213 h 847"/>
                <a:gd name="T62" fmla="*/ 681 w 702"/>
                <a:gd name="T63" fmla="*/ 251 h 847"/>
                <a:gd name="T64" fmla="*/ 691 w 702"/>
                <a:gd name="T65" fmla="*/ 292 h 847"/>
                <a:gd name="T66" fmla="*/ 698 w 702"/>
                <a:gd name="T67" fmla="*/ 335 h 847"/>
                <a:gd name="T68" fmla="*/ 701 w 702"/>
                <a:gd name="T69" fmla="*/ 381 h 847"/>
                <a:gd name="T70" fmla="*/ 470 w 702"/>
                <a:gd name="T71" fmla="*/ 414 h 847"/>
                <a:gd name="T72" fmla="*/ 470 w 702"/>
                <a:gd name="T73" fmla="*/ 386 h 847"/>
                <a:gd name="T74" fmla="*/ 464 w 702"/>
                <a:gd name="T75" fmla="*/ 335 h 847"/>
                <a:gd name="T76" fmla="*/ 453 w 702"/>
                <a:gd name="T77" fmla="*/ 292 h 847"/>
                <a:gd name="T78" fmla="*/ 436 w 702"/>
                <a:gd name="T79" fmla="*/ 257 h 847"/>
                <a:gd name="T80" fmla="*/ 425 w 702"/>
                <a:gd name="T81" fmla="*/ 241 h 847"/>
                <a:gd name="T82" fmla="*/ 399 w 702"/>
                <a:gd name="T83" fmla="*/ 216 h 847"/>
                <a:gd name="T84" fmla="*/ 369 w 702"/>
                <a:gd name="T85" fmla="*/ 199 h 847"/>
                <a:gd name="T86" fmla="*/ 331 w 702"/>
                <a:gd name="T87" fmla="*/ 188 h 847"/>
                <a:gd name="T88" fmla="*/ 289 w 702"/>
                <a:gd name="T89" fmla="*/ 185 h 847"/>
                <a:gd name="T90" fmla="*/ 223 w 702"/>
                <a:gd name="T91" fmla="*/ 659 h 847"/>
                <a:gd name="T92" fmla="*/ 273 w 702"/>
                <a:gd name="T93" fmla="*/ 659 h 847"/>
                <a:gd name="T94" fmla="*/ 321 w 702"/>
                <a:gd name="T95" fmla="*/ 656 h 847"/>
                <a:gd name="T96" fmla="*/ 362 w 702"/>
                <a:gd name="T97" fmla="*/ 645 h 847"/>
                <a:gd name="T98" fmla="*/ 395 w 702"/>
                <a:gd name="T99" fmla="*/ 625 h 847"/>
                <a:gd name="T100" fmla="*/ 422 w 702"/>
                <a:gd name="T101" fmla="*/ 599 h 847"/>
                <a:gd name="T102" fmla="*/ 433 w 702"/>
                <a:gd name="T103" fmla="*/ 583 h 847"/>
                <a:gd name="T104" fmla="*/ 451 w 702"/>
                <a:gd name="T105" fmla="*/ 544 h 847"/>
                <a:gd name="T106" fmla="*/ 463 w 702"/>
                <a:gd name="T107" fmla="*/ 498 h 847"/>
                <a:gd name="T108" fmla="*/ 470 w 702"/>
                <a:gd name="T109" fmla="*/ 445 h 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02" h="847">
                  <a:moveTo>
                    <a:pt x="702" y="405"/>
                  </a:moveTo>
                  <a:lnTo>
                    <a:pt x="702" y="405"/>
                  </a:lnTo>
                  <a:lnTo>
                    <a:pt x="701" y="432"/>
                  </a:lnTo>
                  <a:lnTo>
                    <a:pt x="699" y="457"/>
                  </a:lnTo>
                  <a:lnTo>
                    <a:pt x="698" y="482"/>
                  </a:lnTo>
                  <a:lnTo>
                    <a:pt x="695" y="506"/>
                  </a:lnTo>
                  <a:lnTo>
                    <a:pt x="691" y="529"/>
                  </a:lnTo>
                  <a:lnTo>
                    <a:pt x="685" y="551"/>
                  </a:lnTo>
                  <a:lnTo>
                    <a:pt x="680" y="572"/>
                  </a:lnTo>
                  <a:lnTo>
                    <a:pt x="673" y="593"/>
                  </a:lnTo>
                  <a:lnTo>
                    <a:pt x="666" y="614"/>
                  </a:lnTo>
                  <a:lnTo>
                    <a:pt x="657" y="632"/>
                  </a:lnTo>
                  <a:lnTo>
                    <a:pt x="648" y="652"/>
                  </a:lnTo>
                  <a:lnTo>
                    <a:pt x="638" y="669"/>
                  </a:lnTo>
                  <a:lnTo>
                    <a:pt x="627" y="686"/>
                  </a:lnTo>
                  <a:lnTo>
                    <a:pt x="614" y="702"/>
                  </a:lnTo>
                  <a:lnTo>
                    <a:pt x="601" y="718"/>
                  </a:lnTo>
                  <a:lnTo>
                    <a:pt x="587" y="733"/>
                  </a:lnTo>
                  <a:lnTo>
                    <a:pt x="587" y="733"/>
                  </a:lnTo>
                  <a:lnTo>
                    <a:pt x="573" y="746"/>
                  </a:lnTo>
                  <a:lnTo>
                    <a:pt x="558" y="760"/>
                  </a:lnTo>
                  <a:lnTo>
                    <a:pt x="542" y="771"/>
                  </a:lnTo>
                  <a:lnTo>
                    <a:pt x="526" y="782"/>
                  </a:lnTo>
                  <a:lnTo>
                    <a:pt x="507" y="794"/>
                  </a:lnTo>
                  <a:lnTo>
                    <a:pt x="489" y="802"/>
                  </a:lnTo>
                  <a:lnTo>
                    <a:pt x="471" y="812"/>
                  </a:lnTo>
                  <a:lnTo>
                    <a:pt x="450" y="819"/>
                  </a:lnTo>
                  <a:lnTo>
                    <a:pt x="430" y="826"/>
                  </a:lnTo>
                  <a:lnTo>
                    <a:pt x="409" y="831"/>
                  </a:lnTo>
                  <a:lnTo>
                    <a:pt x="387" y="836"/>
                  </a:lnTo>
                  <a:lnTo>
                    <a:pt x="364" y="840"/>
                  </a:lnTo>
                  <a:lnTo>
                    <a:pt x="342" y="844"/>
                  </a:lnTo>
                  <a:lnTo>
                    <a:pt x="317" y="845"/>
                  </a:lnTo>
                  <a:lnTo>
                    <a:pt x="293" y="847"/>
                  </a:lnTo>
                  <a:lnTo>
                    <a:pt x="268" y="847"/>
                  </a:lnTo>
                  <a:lnTo>
                    <a:pt x="0" y="847"/>
                  </a:lnTo>
                  <a:lnTo>
                    <a:pt x="0" y="0"/>
                  </a:lnTo>
                  <a:lnTo>
                    <a:pt x="286" y="0"/>
                  </a:lnTo>
                  <a:lnTo>
                    <a:pt x="286" y="0"/>
                  </a:lnTo>
                  <a:lnTo>
                    <a:pt x="334" y="2"/>
                  </a:lnTo>
                  <a:lnTo>
                    <a:pt x="357" y="3"/>
                  </a:lnTo>
                  <a:lnTo>
                    <a:pt x="380" y="6"/>
                  </a:lnTo>
                  <a:lnTo>
                    <a:pt x="401" y="10"/>
                  </a:lnTo>
                  <a:lnTo>
                    <a:pt x="422" y="14"/>
                  </a:lnTo>
                  <a:lnTo>
                    <a:pt x="443" y="20"/>
                  </a:lnTo>
                  <a:lnTo>
                    <a:pt x="463" y="25"/>
                  </a:lnTo>
                  <a:lnTo>
                    <a:pt x="481" y="32"/>
                  </a:lnTo>
                  <a:lnTo>
                    <a:pt x="499" y="41"/>
                  </a:lnTo>
                  <a:lnTo>
                    <a:pt x="517" y="49"/>
                  </a:lnTo>
                  <a:lnTo>
                    <a:pt x="534" y="59"/>
                  </a:lnTo>
                  <a:lnTo>
                    <a:pt x="549" y="69"/>
                  </a:lnTo>
                  <a:lnTo>
                    <a:pt x="565" y="80"/>
                  </a:lnTo>
                  <a:lnTo>
                    <a:pt x="580" y="91"/>
                  </a:lnTo>
                  <a:lnTo>
                    <a:pt x="593" y="104"/>
                  </a:lnTo>
                  <a:lnTo>
                    <a:pt x="593" y="104"/>
                  </a:lnTo>
                  <a:lnTo>
                    <a:pt x="607" y="118"/>
                  </a:lnTo>
                  <a:lnTo>
                    <a:pt x="620" y="132"/>
                  </a:lnTo>
                  <a:lnTo>
                    <a:pt x="631" y="146"/>
                  </a:lnTo>
                  <a:lnTo>
                    <a:pt x="641" y="163"/>
                  </a:lnTo>
                  <a:lnTo>
                    <a:pt x="650" y="178"/>
                  </a:lnTo>
                  <a:lnTo>
                    <a:pt x="660" y="195"/>
                  </a:lnTo>
                  <a:lnTo>
                    <a:pt x="667" y="213"/>
                  </a:lnTo>
                  <a:lnTo>
                    <a:pt x="674" y="231"/>
                  </a:lnTo>
                  <a:lnTo>
                    <a:pt x="681" y="251"/>
                  </a:lnTo>
                  <a:lnTo>
                    <a:pt x="687" y="271"/>
                  </a:lnTo>
                  <a:lnTo>
                    <a:pt x="691" y="292"/>
                  </a:lnTo>
                  <a:lnTo>
                    <a:pt x="695" y="313"/>
                  </a:lnTo>
                  <a:lnTo>
                    <a:pt x="698" y="335"/>
                  </a:lnTo>
                  <a:lnTo>
                    <a:pt x="701" y="358"/>
                  </a:lnTo>
                  <a:lnTo>
                    <a:pt x="701" y="381"/>
                  </a:lnTo>
                  <a:lnTo>
                    <a:pt x="702" y="405"/>
                  </a:lnTo>
                  <a:close/>
                  <a:moveTo>
                    <a:pt x="470" y="414"/>
                  </a:moveTo>
                  <a:lnTo>
                    <a:pt x="470" y="414"/>
                  </a:lnTo>
                  <a:lnTo>
                    <a:pt x="470" y="386"/>
                  </a:lnTo>
                  <a:lnTo>
                    <a:pt x="467" y="359"/>
                  </a:lnTo>
                  <a:lnTo>
                    <a:pt x="464" y="335"/>
                  </a:lnTo>
                  <a:lnTo>
                    <a:pt x="458" y="313"/>
                  </a:lnTo>
                  <a:lnTo>
                    <a:pt x="453" y="292"/>
                  </a:lnTo>
                  <a:lnTo>
                    <a:pt x="444" y="274"/>
                  </a:lnTo>
                  <a:lnTo>
                    <a:pt x="436" y="257"/>
                  </a:lnTo>
                  <a:lnTo>
                    <a:pt x="425" y="241"/>
                  </a:lnTo>
                  <a:lnTo>
                    <a:pt x="425" y="241"/>
                  </a:lnTo>
                  <a:lnTo>
                    <a:pt x="413" y="227"/>
                  </a:lnTo>
                  <a:lnTo>
                    <a:pt x="399" y="216"/>
                  </a:lnTo>
                  <a:lnTo>
                    <a:pt x="384" y="206"/>
                  </a:lnTo>
                  <a:lnTo>
                    <a:pt x="369" y="199"/>
                  </a:lnTo>
                  <a:lnTo>
                    <a:pt x="350" y="192"/>
                  </a:lnTo>
                  <a:lnTo>
                    <a:pt x="331" y="188"/>
                  </a:lnTo>
                  <a:lnTo>
                    <a:pt x="310" y="185"/>
                  </a:lnTo>
                  <a:lnTo>
                    <a:pt x="289" y="185"/>
                  </a:lnTo>
                  <a:lnTo>
                    <a:pt x="223" y="185"/>
                  </a:lnTo>
                  <a:lnTo>
                    <a:pt x="223" y="659"/>
                  </a:lnTo>
                  <a:lnTo>
                    <a:pt x="273" y="659"/>
                  </a:lnTo>
                  <a:lnTo>
                    <a:pt x="273" y="659"/>
                  </a:lnTo>
                  <a:lnTo>
                    <a:pt x="297" y="659"/>
                  </a:lnTo>
                  <a:lnTo>
                    <a:pt x="321" y="656"/>
                  </a:lnTo>
                  <a:lnTo>
                    <a:pt x="342" y="651"/>
                  </a:lnTo>
                  <a:lnTo>
                    <a:pt x="362" y="645"/>
                  </a:lnTo>
                  <a:lnTo>
                    <a:pt x="378" y="637"/>
                  </a:lnTo>
                  <a:lnTo>
                    <a:pt x="395" y="625"/>
                  </a:lnTo>
                  <a:lnTo>
                    <a:pt x="409" y="613"/>
                  </a:lnTo>
                  <a:lnTo>
                    <a:pt x="422" y="599"/>
                  </a:lnTo>
                  <a:lnTo>
                    <a:pt x="422" y="599"/>
                  </a:lnTo>
                  <a:lnTo>
                    <a:pt x="433" y="583"/>
                  </a:lnTo>
                  <a:lnTo>
                    <a:pt x="443" y="565"/>
                  </a:lnTo>
                  <a:lnTo>
                    <a:pt x="451" y="544"/>
                  </a:lnTo>
                  <a:lnTo>
                    <a:pt x="458" y="523"/>
                  </a:lnTo>
                  <a:lnTo>
                    <a:pt x="463" y="498"/>
                  </a:lnTo>
                  <a:lnTo>
                    <a:pt x="467" y="473"/>
                  </a:lnTo>
                  <a:lnTo>
                    <a:pt x="470" y="445"/>
                  </a:lnTo>
                  <a:lnTo>
                    <a:pt x="470" y="4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8">
              <a:extLst>
                <a:ext uri="{FF2B5EF4-FFF2-40B4-BE49-F238E27FC236}">
                  <a16:creationId xmlns:a16="http://schemas.microsoft.com/office/drawing/2014/main" id="{A905EFC3-70E8-45E4-B1DC-52E0A6B22623}"/>
                </a:ext>
              </a:extLst>
            </p:cNvPr>
            <p:cNvSpPr>
              <a:spLocks/>
            </p:cNvSpPr>
            <p:nvPr/>
          </p:nvSpPr>
          <p:spPr bwMode="auto">
            <a:xfrm>
              <a:off x="2684" y="1629"/>
              <a:ext cx="351" cy="423"/>
            </a:xfrm>
            <a:custGeom>
              <a:avLst/>
              <a:gdLst>
                <a:gd name="T0" fmla="*/ 702 w 702"/>
                <a:gd name="T1" fmla="*/ 405 h 847"/>
                <a:gd name="T2" fmla="*/ 699 w 702"/>
                <a:gd name="T3" fmla="*/ 457 h 847"/>
                <a:gd name="T4" fmla="*/ 695 w 702"/>
                <a:gd name="T5" fmla="*/ 506 h 847"/>
                <a:gd name="T6" fmla="*/ 685 w 702"/>
                <a:gd name="T7" fmla="*/ 551 h 847"/>
                <a:gd name="T8" fmla="*/ 673 w 702"/>
                <a:gd name="T9" fmla="*/ 593 h 847"/>
                <a:gd name="T10" fmla="*/ 657 w 702"/>
                <a:gd name="T11" fmla="*/ 632 h 847"/>
                <a:gd name="T12" fmla="*/ 638 w 702"/>
                <a:gd name="T13" fmla="*/ 669 h 847"/>
                <a:gd name="T14" fmla="*/ 614 w 702"/>
                <a:gd name="T15" fmla="*/ 702 h 847"/>
                <a:gd name="T16" fmla="*/ 587 w 702"/>
                <a:gd name="T17" fmla="*/ 733 h 847"/>
                <a:gd name="T18" fmla="*/ 573 w 702"/>
                <a:gd name="T19" fmla="*/ 746 h 847"/>
                <a:gd name="T20" fmla="*/ 542 w 702"/>
                <a:gd name="T21" fmla="*/ 771 h 847"/>
                <a:gd name="T22" fmla="*/ 507 w 702"/>
                <a:gd name="T23" fmla="*/ 794 h 847"/>
                <a:gd name="T24" fmla="*/ 471 w 702"/>
                <a:gd name="T25" fmla="*/ 812 h 847"/>
                <a:gd name="T26" fmla="*/ 430 w 702"/>
                <a:gd name="T27" fmla="*/ 826 h 847"/>
                <a:gd name="T28" fmla="*/ 387 w 702"/>
                <a:gd name="T29" fmla="*/ 836 h 847"/>
                <a:gd name="T30" fmla="*/ 342 w 702"/>
                <a:gd name="T31" fmla="*/ 844 h 847"/>
                <a:gd name="T32" fmla="*/ 293 w 702"/>
                <a:gd name="T33" fmla="*/ 847 h 847"/>
                <a:gd name="T34" fmla="*/ 0 w 702"/>
                <a:gd name="T35" fmla="*/ 847 h 847"/>
                <a:gd name="T36" fmla="*/ 286 w 702"/>
                <a:gd name="T37" fmla="*/ 0 h 847"/>
                <a:gd name="T38" fmla="*/ 334 w 702"/>
                <a:gd name="T39" fmla="*/ 2 h 847"/>
                <a:gd name="T40" fmla="*/ 380 w 702"/>
                <a:gd name="T41" fmla="*/ 6 h 847"/>
                <a:gd name="T42" fmla="*/ 422 w 702"/>
                <a:gd name="T43" fmla="*/ 14 h 847"/>
                <a:gd name="T44" fmla="*/ 463 w 702"/>
                <a:gd name="T45" fmla="*/ 25 h 847"/>
                <a:gd name="T46" fmla="*/ 499 w 702"/>
                <a:gd name="T47" fmla="*/ 41 h 847"/>
                <a:gd name="T48" fmla="*/ 534 w 702"/>
                <a:gd name="T49" fmla="*/ 59 h 847"/>
                <a:gd name="T50" fmla="*/ 565 w 702"/>
                <a:gd name="T51" fmla="*/ 80 h 847"/>
                <a:gd name="T52" fmla="*/ 593 w 702"/>
                <a:gd name="T53" fmla="*/ 104 h 847"/>
                <a:gd name="T54" fmla="*/ 607 w 702"/>
                <a:gd name="T55" fmla="*/ 118 h 847"/>
                <a:gd name="T56" fmla="*/ 631 w 702"/>
                <a:gd name="T57" fmla="*/ 146 h 847"/>
                <a:gd name="T58" fmla="*/ 650 w 702"/>
                <a:gd name="T59" fmla="*/ 178 h 847"/>
                <a:gd name="T60" fmla="*/ 667 w 702"/>
                <a:gd name="T61" fmla="*/ 213 h 847"/>
                <a:gd name="T62" fmla="*/ 681 w 702"/>
                <a:gd name="T63" fmla="*/ 251 h 847"/>
                <a:gd name="T64" fmla="*/ 691 w 702"/>
                <a:gd name="T65" fmla="*/ 292 h 847"/>
                <a:gd name="T66" fmla="*/ 698 w 702"/>
                <a:gd name="T67" fmla="*/ 335 h 847"/>
                <a:gd name="T68" fmla="*/ 701 w 702"/>
                <a:gd name="T69" fmla="*/ 381 h 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2" h="847">
                  <a:moveTo>
                    <a:pt x="702" y="405"/>
                  </a:moveTo>
                  <a:lnTo>
                    <a:pt x="702" y="405"/>
                  </a:lnTo>
                  <a:lnTo>
                    <a:pt x="701" y="432"/>
                  </a:lnTo>
                  <a:lnTo>
                    <a:pt x="699" y="457"/>
                  </a:lnTo>
                  <a:lnTo>
                    <a:pt x="698" y="482"/>
                  </a:lnTo>
                  <a:lnTo>
                    <a:pt x="695" y="506"/>
                  </a:lnTo>
                  <a:lnTo>
                    <a:pt x="691" y="529"/>
                  </a:lnTo>
                  <a:lnTo>
                    <a:pt x="685" y="551"/>
                  </a:lnTo>
                  <a:lnTo>
                    <a:pt x="680" y="572"/>
                  </a:lnTo>
                  <a:lnTo>
                    <a:pt x="673" y="593"/>
                  </a:lnTo>
                  <a:lnTo>
                    <a:pt x="666" y="614"/>
                  </a:lnTo>
                  <a:lnTo>
                    <a:pt x="657" y="632"/>
                  </a:lnTo>
                  <a:lnTo>
                    <a:pt x="648" y="652"/>
                  </a:lnTo>
                  <a:lnTo>
                    <a:pt x="638" y="669"/>
                  </a:lnTo>
                  <a:lnTo>
                    <a:pt x="627" y="686"/>
                  </a:lnTo>
                  <a:lnTo>
                    <a:pt x="614" y="702"/>
                  </a:lnTo>
                  <a:lnTo>
                    <a:pt x="601" y="718"/>
                  </a:lnTo>
                  <a:lnTo>
                    <a:pt x="587" y="733"/>
                  </a:lnTo>
                  <a:lnTo>
                    <a:pt x="587" y="733"/>
                  </a:lnTo>
                  <a:lnTo>
                    <a:pt x="573" y="746"/>
                  </a:lnTo>
                  <a:lnTo>
                    <a:pt x="558" y="760"/>
                  </a:lnTo>
                  <a:lnTo>
                    <a:pt x="542" y="771"/>
                  </a:lnTo>
                  <a:lnTo>
                    <a:pt x="526" y="782"/>
                  </a:lnTo>
                  <a:lnTo>
                    <a:pt x="507" y="794"/>
                  </a:lnTo>
                  <a:lnTo>
                    <a:pt x="489" y="802"/>
                  </a:lnTo>
                  <a:lnTo>
                    <a:pt x="471" y="812"/>
                  </a:lnTo>
                  <a:lnTo>
                    <a:pt x="450" y="819"/>
                  </a:lnTo>
                  <a:lnTo>
                    <a:pt x="430" y="826"/>
                  </a:lnTo>
                  <a:lnTo>
                    <a:pt x="409" y="831"/>
                  </a:lnTo>
                  <a:lnTo>
                    <a:pt x="387" y="836"/>
                  </a:lnTo>
                  <a:lnTo>
                    <a:pt x="364" y="840"/>
                  </a:lnTo>
                  <a:lnTo>
                    <a:pt x="342" y="844"/>
                  </a:lnTo>
                  <a:lnTo>
                    <a:pt x="317" y="845"/>
                  </a:lnTo>
                  <a:lnTo>
                    <a:pt x="293" y="847"/>
                  </a:lnTo>
                  <a:lnTo>
                    <a:pt x="268" y="847"/>
                  </a:lnTo>
                  <a:lnTo>
                    <a:pt x="0" y="847"/>
                  </a:lnTo>
                  <a:lnTo>
                    <a:pt x="0" y="0"/>
                  </a:lnTo>
                  <a:lnTo>
                    <a:pt x="286" y="0"/>
                  </a:lnTo>
                  <a:lnTo>
                    <a:pt x="286" y="0"/>
                  </a:lnTo>
                  <a:lnTo>
                    <a:pt x="334" y="2"/>
                  </a:lnTo>
                  <a:lnTo>
                    <a:pt x="357" y="3"/>
                  </a:lnTo>
                  <a:lnTo>
                    <a:pt x="380" y="6"/>
                  </a:lnTo>
                  <a:lnTo>
                    <a:pt x="401" y="10"/>
                  </a:lnTo>
                  <a:lnTo>
                    <a:pt x="422" y="14"/>
                  </a:lnTo>
                  <a:lnTo>
                    <a:pt x="443" y="20"/>
                  </a:lnTo>
                  <a:lnTo>
                    <a:pt x="463" y="25"/>
                  </a:lnTo>
                  <a:lnTo>
                    <a:pt x="481" y="32"/>
                  </a:lnTo>
                  <a:lnTo>
                    <a:pt x="499" y="41"/>
                  </a:lnTo>
                  <a:lnTo>
                    <a:pt x="517" y="49"/>
                  </a:lnTo>
                  <a:lnTo>
                    <a:pt x="534" y="59"/>
                  </a:lnTo>
                  <a:lnTo>
                    <a:pt x="549" y="69"/>
                  </a:lnTo>
                  <a:lnTo>
                    <a:pt x="565" y="80"/>
                  </a:lnTo>
                  <a:lnTo>
                    <a:pt x="580" y="91"/>
                  </a:lnTo>
                  <a:lnTo>
                    <a:pt x="593" y="104"/>
                  </a:lnTo>
                  <a:lnTo>
                    <a:pt x="593" y="104"/>
                  </a:lnTo>
                  <a:lnTo>
                    <a:pt x="607" y="118"/>
                  </a:lnTo>
                  <a:lnTo>
                    <a:pt x="620" y="132"/>
                  </a:lnTo>
                  <a:lnTo>
                    <a:pt x="631" y="146"/>
                  </a:lnTo>
                  <a:lnTo>
                    <a:pt x="641" y="163"/>
                  </a:lnTo>
                  <a:lnTo>
                    <a:pt x="650" y="178"/>
                  </a:lnTo>
                  <a:lnTo>
                    <a:pt x="660" y="195"/>
                  </a:lnTo>
                  <a:lnTo>
                    <a:pt x="667" y="213"/>
                  </a:lnTo>
                  <a:lnTo>
                    <a:pt x="674" y="231"/>
                  </a:lnTo>
                  <a:lnTo>
                    <a:pt x="681" y="251"/>
                  </a:lnTo>
                  <a:lnTo>
                    <a:pt x="687" y="271"/>
                  </a:lnTo>
                  <a:lnTo>
                    <a:pt x="691" y="292"/>
                  </a:lnTo>
                  <a:lnTo>
                    <a:pt x="695" y="313"/>
                  </a:lnTo>
                  <a:lnTo>
                    <a:pt x="698" y="335"/>
                  </a:lnTo>
                  <a:lnTo>
                    <a:pt x="701" y="358"/>
                  </a:lnTo>
                  <a:lnTo>
                    <a:pt x="701" y="381"/>
                  </a:lnTo>
                  <a:lnTo>
                    <a:pt x="702" y="40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9">
              <a:extLst>
                <a:ext uri="{FF2B5EF4-FFF2-40B4-BE49-F238E27FC236}">
                  <a16:creationId xmlns:a16="http://schemas.microsoft.com/office/drawing/2014/main" id="{19A2AB70-09CF-42A4-AFCC-9A22325A11F4}"/>
                </a:ext>
              </a:extLst>
            </p:cNvPr>
            <p:cNvSpPr>
              <a:spLocks/>
            </p:cNvSpPr>
            <p:nvPr/>
          </p:nvSpPr>
          <p:spPr bwMode="auto">
            <a:xfrm>
              <a:off x="2795" y="1722"/>
              <a:ext cx="124" cy="237"/>
            </a:xfrm>
            <a:custGeom>
              <a:avLst/>
              <a:gdLst>
                <a:gd name="T0" fmla="*/ 247 w 247"/>
                <a:gd name="T1" fmla="*/ 229 h 474"/>
                <a:gd name="T2" fmla="*/ 247 w 247"/>
                <a:gd name="T3" fmla="*/ 229 h 474"/>
                <a:gd name="T4" fmla="*/ 247 w 247"/>
                <a:gd name="T5" fmla="*/ 201 h 474"/>
                <a:gd name="T6" fmla="*/ 244 w 247"/>
                <a:gd name="T7" fmla="*/ 174 h 474"/>
                <a:gd name="T8" fmla="*/ 241 w 247"/>
                <a:gd name="T9" fmla="*/ 150 h 474"/>
                <a:gd name="T10" fmla="*/ 235 w 247"/>
                <a:gd name="T11" fmla="*/ 128 h 474"/>
                <a:gd name="T12" fmla="*/ 230 w 247"/>
                <a:gd name="T13" fmla="*/ 107 h 474"/>
                <a:gd name="T14" fmla="*/ 221 w 247"/>
                <a:gd name="T15" fmla="*/ 89 h 474"/>
                <a:gd name="T16" fmla="*/ 213 w 247"/>
                <a:gd name="T17" fmla="*/ 72 h 474"/>
                <a:gd name="T18" fmla="*/ 202 w 247"/>
                <a:gd name="T19" fmla="*/ 56 h 474"/>
                <a:gd name="T20" fmla="*/ 202 w 247"/>
                <a:gd name="T21" fmla="*/ 56 h 474"/>
                <a:gd name="T22" fmla="*/ 190 w 247"/>
                <a:gd name="T23" fmla="*/ 42 h 474"/>
                <a:gd name="T24" fmla="*/ 176 w 247"/>
                <a:gd name="T25" fmla="*/ 31 h 474"/>
                <a:gd name="T26" fmla="*/ 161 w 247"/>
                <a:gd name="T27" fmla="*/ 21 h 474"/>
                <a:gd name="T28" fmla="*/ 146 w 247"/>
                <a:gd name="T29" fmla="*/ 14 h 474"/>
                <a:gd name="T30" fmla="*/ 127 w 247"/>
                <a:gd name="T31" fmla="*/ 7 h 474"/>
                <a:gd name="T32" fmla="*/ 108 w 247"/>
                <a:gd name="T33" fmla="*/ 3 h 474"/>
                <a:gd name="T34" fmla="*/ 87 w 247"/>
                <a:gd name="T35" fmla="*/ 0 h 474"/>
                <a:gd name="T36" fmla="*/ 66 w 247"/>
                <a:gd name="T37" fmla="*/ 0 h 474"/>
                <a:gd name="T38" fmla="*/ 0 w 247"/>
                <a:gd name="T39" fmla="*/ 0 h 474"/>
                <a:gd name="T40" fmla="*/ 0 w 247"/>
                <a:gd name="T41" fmla="*/ 474 h 474"/>
                <a:gd name="T42" fmla="*/ 50 w 247"/>
                <a:gd name="T43" fmla="*/ 474 h 474"/>
                <a:gd name="T44" fmla="*/ 50 w 247"/>
                <a:gd name="T45" fmla="*/ 474 h 474"/>
                <a:gd name="T46" fmla="*/ 74 w 247"/>
                <a:gd name="T47" fmla="*/ 474 h 474"/>
                <a:gd name="T48" fmla="*/ 98 w 247"/>
                <a:gd name="T49" fmla="*/ 471 h 474"/>
                <a:gd name="T50" fmla="*/ 119 w 247"/>
                <a:gd name="T51" fmla="*/ 466 h 474"/>
                <a:gd name="T52" fmla="*/ 139 w 247"/>
                <a:gd name="T53" fmla="*/ 460 h 474"/>
                <a:gd name="T54" fmla="*/ 155 w 247"/>
                <a:gd name="T55" fmla="*/ 452 h 474"/>
                <a:gd name="T56" fmla="*/ 172 w 247"/>
                <a:gd name="T57" fmla="*/ 440 h 474"/>
                <a:gd name="T58" fmla="*/ 186 w 247"/>
                <a:gd name="T59" fmla="*/ 428 h 474"/>
                <a:gd name="T60" fmla="*/ 199 w 247"/>
                <a:gd name="T61" fmla="*/ 414 h 474"/>
                <a:gd name="T62" fmla="*/ 199 w 247"/>
                <a:gd name="T63" fmla="*/ 414 h 474"/>
                <a:gd name="T64" fmla="*/ 210 w 247"/>
                <a:gd name="T65" fmla="*/ 398 h 474"/>
                <a:gd name="T66" fmla="*/ 220 w 247"/>
                <a:gd name="T67" fmla="*/ 380 h 474"/>
                <a:gd name="T68" fmla="*/ 228 w 247"/>
                <a:gd name="T69" fmla="*/ 359 h 474"/>
                <a:gd name="T70" fmla="*/ 235 w 247"/>
                <a:gd name="T71" fmla="*/ 338 h 474"/>
                <a:gd name="T72" fmla="*/ 240 w 247"/>
                <a:gd name="T73" fmla="*/ 313 h 474"/>
                <a:gd name="T74" fmla="*/ 244 w 247"/>
                <a:gd name="T75" fmla="*/ 288 h 474"/>
                <a:gd name="T76" fmla="*/ 247 w 247"/>
                <a:gd name="T77" fmla="*/ 260 h 474"/>
                <a:gd name="T78" fmla="*/ 247 w 247"/>
                <a:gd name="T79" fmla="*/ 229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7" h="474">
                  <a:moveTo>
                    <a:pt x="247" y="229"/>
                  </a:moveTo>
                  <a:lnTo>
                    <a:pt x="247" y="229"/>
                  </a:lnTo>
                  <a:lnTo>
                    <a:pt x="247" y="201"/>
                  </a:lnTo>
                  <a:lnTo>
                    <a:pt x="244" y="174"/>
                  </a:lnTo>
                  <a:lnTo>
                    <a:pt x="241" y="150"/>
                  </a:lnTo>
                  <a:lnTo>
                    <a:pt x="235" y="128"/>
                  </a:lnTo>
                  <a:lnTo>
                    <a:pt x="230" y="107"/>
                  </a:lnTo>
                  <a:lnTo>
                    <a:pt x="221" y="89"/>
                  </a:lnTo>
                  <a:lnTo>
                    <a:pt x="213" y="72"/>
                  </a:lnTo>
                  <a:lnTo>
                    <a:pt x="202" y="56"/>
                  </a:lnTo>
                  <a:lnTo>
                    <a:pt x="202" y="56"/>
                  </a:lnTo>
                  <a:lnTo>
                    <a:pt x="190" y="42"/>
                  </a:lnTo>
                  <a:lnTo>
                    <a:pt x="176" y="31"/>
                  </a:lnTo>
                  <a:lnTo>
                    <a:pt x="161" y="21"/>
                  </a:lnTo>
                  <a:lnTo>
                    <a:pt x="146" y="14"/>
                  </a:lnTo>
                  <a:lnTo>
                    <a:pt x="127" y="7"/>
                  </a:lnTo>
                  <a:lnTo>
                    <a:pt x="108" y="3"/>
                  </a:lnTo>
                  <a:lnTo>
                    <a:pt x="87" y="0"/>
                  </a:lnTo>
                  <a:lnTo>
                    <a:pt x="66" y="0"/>
                  </a:lnTo>
                  <a:lnTo>
                    <a:pt x="0" y="0"/>
                  </a:lnTo>
                  <a:lnTo>
                    <a:pt x="0" y="474"/>
                  </a:lnTo>
                  <a:lnTo>
                    <a:pt x="50" y="474"/>
                  </a:lnTo>
                  <a:lnTo>
                    <a:pt x="50" y="474"/>
                  </a:lnTo>
                  <a:lnTo>
                    <a:pt x="74" y="474"/>
                  </a:lnTo>
                  <a:lnTo>
                    <a:pt x="98" y="471"/>
                  </a:lnTo>
                  <a:lnTo>
                    <a:pt x="119" y="466"/>
                  </a:lnTo>
                  <a:lnTo>
                    <a:pt x="139" y="460"/>
                  </a:lnTo>
                  <a:lnTo>
                    <a:pt x="155" y="452"/>
                  </a:lnTo>
                  <a:lnTo>
                    <a:pt x="172" y="440"/>
                  </a:lnTo>
                  <a:lnTo>
                    <a:pt x="186" y="428"/>
                  </a:lnTo>
                  <a:lnTo>
                    <a:pt x="199" y="414"/>
                  </a:lnTo>
                  <a:lnTo>
                    <a:pt x="199" y="414"/>
                  </a:lnTo>
                  <a:lnTo>
                    <a:pt x="210" y="398"/>
                  </a:lnTo>
                  <a:lnTo>
                    <a:pt x="220" y="380"/>
                  </a:lnTo>
                  <a:lnTo>
                    <a:pt x="228" y="359"/>
                  </a:lnTo>
                  <a:lnTo>
                    <a:pt x="235" y="338"/>
                  </a:lnTo>
                  <a:lnTo>
                    <a:pt x="240" y="313"/>
                  </a:lnTo>
                  <a:lnTo>
                    <a:pt x="244" y="288"/>
                  </a:lnTo>
                  <a:lnTo>
                    <a:pt x="247" y="260"/>
                  </a:lnTo>
                  <a:lnTo>
                    <a:pt x="247" y="22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0">
              <a:extLst>
                <a:ext uri="{FF2B5EF4-FFF2-40B4-BE49-F238E27FC236}">
                  <a16:creationId xmlns:a16="http://schemas.microsoft.com/office/drawing/2014/main" id="{768DCF2E-7F68-4BBE-A92B-758AD05F5F32}"/>
                </a:ext>
              </a:extLst>
            </p:cNvPr>
            <p:cNvSpPr>
              <a:spLocks noChangeArrowheads="1"/>
            </p:cNvSpPr>
            <p:nvPr/>
          </p:nvSpPr>
          <p:spPr bwMode="auto">
            <a:xfrm>
              <a:off x="3406" y="1627"/>
              <a:ext cx="106" cy="4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1">
              <a:extLst>
                <a:ext uri="{FF2B5EF4-FFF2-40B4-BE49-F238E27FC236}">
                  <a16:creationId xmlns:a16="http://schemas.microsoft.com/office/drawing/2014/main" id="{2726E6BA-A30A-4941-BA3B-FE58A940551B}"/>
                </a:ext>
              </a:extLst>
            </p:cNvPr>
            <p:cNvSpPr>
              <a:spLocks noEditPoints="1"/>
            </p:cNvSpPr>
            <p:nvPr/>
          </p:nvSpPr>
          <p:spPr bwMode="auto">
            <a:xfrm>
              <a:off x="3554" y="1731"/>
              <a:ext cx="308" cy="327"/>
            </a:xfrm>
            <a:custGeom>
              <a:avLst/>
              <a:gdLst>
                <a:gd name="T0" fmla="*/ 616 w 617"/>
                <a:gd name="T1" fmla="*/ 365 h 655"/>
                <a:gd name="T2" fmla="*/ 596 w 617"/>
                <a:gd name="T3" fmla="*/ 464 h 655"/>
                <a:gd name="T4" fmla="*/ 554 w 617"/>
                <a:gd name="T5" fmla="*/ 546 h 655"/>
                <a:gd name="T6" fmla="*/ 525 w 617"/>
                <a:gd name="T7" fmla="*/ 579 h 655"/>
                <a:gd name="T8" fmla="*/ 491 w 617"/>
                <a:gd name="T9" fmla="*/ 607 h 655"/>
                <a:gd name="T10" fmla="*/ 438 w 617"/>
                <a:gd name="T11" fmla="*/ 634 h 655"/>
                <a:gd name="T12" fmla="*/ 342 w 617"/>
                <a:gd name="T13" fmla="*/ 654 h 655"/>
                <a:gd name="T14" fmla="*/ 272 w 617"/>
                <a:gd name="T15" fmla="*/ 654 h 655"/>
                <a:gd name="T16" fmla="*/ 181 w 617"/>
                <a:gd name="T17" fmla="*/ 634 h 655"/>
                <a:gd name="T18" fmla="*/ 106 w 617"/>
                <a:gd name="T19" fmla="*/ 588 h 655"/>
                <a:gd name="T20" fmla="*/ 64 w 617"/>
                <a:gd name="T21" fmla="*/ 544 h 655"/>
                <a:gd name="T22" fmla="*/ 21 w 617"/>
                <a:gd name="T23" fmla="*/ 463 h 655"/>
                <a:gd name="T24" fmla="*/ 2 w 617"/>
                <a:gd name="T25" fmla="*/ 363 h 655"/>
                <a:gd name="T26" fmla="*/ 2 w 617"/>
                <a:gd name="T27" fmla="*/ 289 h 655"/>
                <a:gd name="T28" fmla="*/ 21 w 617"/>
                <a:gd name="T29" fmla="*/ 190 h 655"/>
                <a:gd name="T30" fmla="*/ 64 w 617"/>
                <a:gd name="T31" fmla="*/ 110 h 655"/>
                <a:gd name="T32" fmla="*/ 103 w 617"/>
                <a:gd name="T33" fmla="*/ 66 h 655"/>
                <a:gd name="T34" fmla="*/ 152 w 617"/>
                <a:gd name="T35" fmla="*/ 34 h 655"/>
                <a:gd name="T36" fmla="*/ 242 w 617"/>
                <a:gd name="T37" fmla="*/ 6 h 655"/>
                <a:gd name="T38" fmla="*/ 310 w 617"/>
                <a:gd name="T39" fmla="*/ 0 h 655"/>
                <a:gd name="T40" fmla="*/ 376 w 617"/>
                <a:gd name="T41" fmla="*/ 6 h 655"/>
                <a:gd name="T42" fmla="*/ 435 w 617"/>
                <a:gd name="T43" fmla="*/ 23 h 655"/>
                <a:gd name="T44" fmla="*/ 471 w 617"/>
                <a:gd name="T45" fmla="*/ 41 h 655"/>
                <a:gd name="T46" fmla="*/ 519 w 617"/>
                <a:gd name="T47" fmla="*/ 75 h 655"/>
                <a:gd name="T48" fmla="*/ 558 w 617"/>
                <a:gd name="T49" fmla="*/ 120 h 655"/>
                <a:gd name="T50" fmla="*/ 579 w 617"/>
                <a:gd name="T51" fmla="*/ 155 h 655"/>
                <a:gd name="T52" fmla="*/ 602 w 617"/>
                <a:gd name="T53" fmla="*/ 214 h 655"/>
                <a:gd name="T54" fmla="*/ 614 w 617"/>
                <a:gd name="T55" fmla="*/ 279 h 655"/>
                <a:gd name="T56" fmla="*/ 216 w 617"/>
                <a:gd name="T57" fmla="*/ 327 h 655"/>
                <a:gd name="T58" fmla="*/ 222 w 617"/>
                <a:gd name="T59" fmla="*/ 399 h 655"/>
                <a:gd name="T60" fmla="*/ 233 w 617"/>
                <a:gd name="T61" fmla="*/ 439 h 655"/>
                <a:gd name="T62" fmla="*/ 244 w 617"/>
                <a:gd name="T63" fmla="*/ 462 h 655"/>
                <a:gd name="T64" fmla="*/ 267 w 617"/>
                <a:gd name="T65" fmla="*/ 483 h 655"/>
                <a:gd name="T66" fmla="*/ 298 w 617"/>
                <a:gd name="T67" fmla="*/ 494 h 655"/>
                <a:gd name="T68" fmla="*/ 321 w 617"/>
                <a:gd name="T69" fmla="*/ 494 h 655"/>
                <a:gd name="T70" fmla="*/ 352 w 617"/>
                <a:gd name="T71" fmla="*/ 483 h 655"/>
                <a:gd name="T72" fmla="*/ 373 w 617"/>
                <a:gd name="T73" fmla="*/ 462 h 655"/>
                <a:gd name="T74" fmla="*/ 384 w 617"/>
                <a:gd name="T75" fmla="*/ 439 h 655"/>
                <a:gd name="T76" fmla="*/ 394 w 617"/>
                <a:gd name="T77" fmla="*/ 399 h 655"/>
                <a:gd name="T78" fmla="*/ 400 w 617"/>
                <a:gd name="T79" fmla="*/ 327 h 655"/>
                <a:gd name="T80" fmla="*/ 391 w 617"/>
                <a:gd name="T81" fmla="*/ 242 h 655"/>
                <a:gd name="T82" fmla="*/ 379 w 617"/>
                <a:gd name="T83" fmla="*/ 205 h 655"/>
                <a:gd name="T84" fmla="*/ 368 w 617"/>
                <a:gd name="T85" fmla="*/ 187 h 655"/>
                <a:gd name="T86" fmla="*/ 342 w 617"/>
                <a:gd name="T87" fmla="*/ 169 h 655"/>
                <a:gd name="T88" fmla="*/ 309 w 617"/>
                <a:gd name="T89" fmla="*/ 163 h 655"/>
                <a:gd name="T90" fmla="*/ 285 w 617"/>
                <a:gd name="T91" fmla="*/ 166 h 655"/>
                <a:gd name="T92" fmla="*/ 258 w 617"/>
                <a:gd name="T93" fmla="*/ 180 h 655"/>
                <a:gd name="T94" fmla="*/ 239 w 617"/>
                <a:gd name="T95" fmla="*/ 205 h 655"/>
                <a:gd name="T96" fmla="*/ 229 w 617"/>
                <a:gd name="T97" fmla="*/ 228 h 655"/>
                <a:gd name="T98" fmla="*/ 218 w 617"/>
                <a:gd name="T99" fmla="*/ 289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17" h="655">
                  <a:moveTo>
                    <a:pt x="617" y="327"/>
                  </a:moveTo>
                  <a:lnTo>
                    <a:pt x="617" y="327"/>
                  </a:lnTo>
                  <a:lnTo>
                    <a:pt x="616" y="365"/>
                  </a:lnTo>
                  <a:lnTo>
                    <a:pt x="612" y="400"/>
                  </a:lnTo>
                  <a:lnTo>
                    <a:pt x="606" y="434"/>
                  </a:lnTo>
                  <a:lnTo>
                    <a:pt x="596" y="464"/>
                  </a:lnTo>
                  <a:lnTo>
                    <a:pt x="585" y="494"/>
                  </a:lnTo>
                  <a:lnTo>
                    <a:pt x="571" y="522"/>
                  </a:lnTo>
                  <a:lnTo>
                    <a:pt x="554" y="546"/>
                  </a:lnTo>
                  <a:lnTo>
                    <a:pt x="536" y="570"/>
                  </a:lnTo>
                  <a:lnTo>
                    <a:pt x="536" y="570"/>
                  </a:lnTo>
                  <a:lnTo>
                    <a:pt x="525" y="579"/>
                  </a:lnTo>
                  <a:lnTo>
                    <a:pt x="513" y="589"/>
                  </a:lnTo>
                  <a:lnTo>
                    <a:pt x="502" y="599"/>
                  </a:lnTo>
                  <a:lnTo>
                    <a:pt x="491" y="607"/>
                  </a:lnTo>
                  <a:lnTo>
                    <a:pt x="478" y="614"/>
                  </a:lnTo>
                  <a:lnTo>
                    <a:pt x="464" y="621"/>
                  </a:lnTo>
                  <a:lnTo>
                    <a:pt x="438" y="634"/>
                  </a:lnTo>
                  <a:lnTo>
                    <a:pt x="408" y="644"/>
                  </a:lnTo>
                  <a:lnTo>
                    <a:pt x="376" y="651"/>
                  </a:lnTo>
                  <a:lnTo>
                    <a:pt x="342" y="654"/>
                  </a:lnTo>
                  <a:lnTo>
                    <a:pt x="307" y="655"/>
                  </a:lnTo>
                  <a:lnTo>
                    <a:pt x="307" y="655"/>
                  </a:lnTo>
                  <a:lnTo>
                    <a:pt x="272" y="654"/>
                  </a:lnTo>
                  <a:lnTo>
                    <a:pt x="240" y="649"/>
                  </a:lnTo>
                  <a:lnTo>
                    <a:pt x="209" y="644"/>
                  </a:lnTo>
                  <a:lnTo>
                    <a:pt x="181" y="634"/>
                  </a:lnTo>
                  <a:lnTo>
                    <a:pt x="155" y="621"/>
                  </a:lnTo>
                  <a:lnTo>
                    <a:pt x="129" y="606"/>
                  </a:lnTo>
                  <a:lnTo>
                    <a:pt x="106" y="588"/>
                  </a:lnTo>
                  <a:lnTo>
                    <a:pt x="83" y="567"/>
                  </a:lnTo>
                  <a:lnTo>
                    <a:pt x="83" y="567"/>
                  </a:lnTo>
                  <a:lnTo>
                    <a:pt x="64" y="544"/>
                  </a:lnTo>
                  <a:lnTo>
                    <a:pt x="47" y="519"/>
                  </a:lnTo>
                  <a:lnTo>
                    <a:pt x="33" y="491"/>
                  </a:lnTo>
                  <a:lnTo>
                    <a:pt x="21" y="463"/>
                  </a:lnTo>
                  <a:lnTo>
                    <a:pt x="12" y="432"/>
                  </a:lnTo>
                  <a:lnTo>
                    <a:pt x="6" y="399"/>
                  </a:lnTo>
                  <a:lnTo>
                    <a:pt x="2" y="363"/>
                  </a:lnTo>
                  <a:lnTo>
                    <a:pt x="0" y="327"/>
                  </a:lnTo>
                  <a:lnTo>
                    <a:pt x="0" y="327"/>
                  </a:lnTo>
                  <a:lnTo>
                    <a:pt x="2" y="289"/>
                  </a:lnTo>
                  <a:lnTo>
                    <a:pt x="6" y="254"/>
                  </a:lnTo>
                  <a:lnTo>
                    <a:pt x="12" y="221"/>
                  </a:lnTo>
                  <a:lnTo>
                    <a:pt x="21" y="190"/>
                  </a:lnTo>
                  <a:lnTo>
                    <a:pt x="33" y="160"/>
                  </a:lnTo>
                  <a:lnTo>
                    <a:pt x="47" y="134"/>
                  </a:lnTo>
                  <a:lnTo>
                    <a:pt x="64" y="110"/>
                  </a:lnTo>
                  <a:lnTo>
                    <a:pt x="82" y="87"/>
                  </a:lnTo>
                  <a:lnTo>
                    <a:pt x="82" y="87"/>
                  </a:lnTo>
                  <a:lnTo>
                    <a:pt x="103" y="66"/>
                  </a:lnTo>
                  <a:lnTo>
                    <a:pt x="115" y="58"/>
                  </a:lnTo>
                  <a:lnTo>
                    <a:pt x="127" y="50"/>
                  </a:lnTo>
                  <a:lnTo>
                    <a:pt x="152" y="34"/>
                  </a:lnTo>
                  <a:lnTo>
                    <a:pt x="180" y="23"/>
                  </a:lnTo>
                  <a:lnTo>
                    <a:pt x="209" y="13"/>
                  </a:lnTo>
                  <a:lnTo>
                    <a:pt x="242" y="6"/>
                  </a:lnTo>
                  <a:lnTo>
                    <a:pt x="275" y="2"/>
                  </a:lnTo>
                  <a:lnTo>
                    <a:pt x="310" y="0"/>
                  </a:lnTo>
                  <a:lnTo>
                    <a:pt x="310" y="0"/>
                  </a:lnTo>
                  <a:lnTo>
                    <a:pt x="333" y="2"/>
                  </a:lnTo>
                  <a:lnTo>
                    <a:pt x="355" y="3"/>
                  </a:lnTo>
                  <a:lnTo>
                    <a:pt x="376" y="6"/>
                  </a:lnTo>
                  <a:lnTo>
                    <a:pt x="396" y="12"/>
                  </a:lnTo>
                  <a:lnTo>
                    <a:pt x="415" y="17"/>
                  </a:lnTo>
                  <a:lnTo>
                    <a:pt x="435" y="23"/>
                  </a:lnTo>
                  <a:lnTo>
                    <a:pt x="453" y="31"/>
                  </a:lnTo>
                  <a:lnTo>
                    <a:pt x="471" y="41"/>
                  </a:lnTo>
                  <a:lnTo>
                    <a:pt x="471" y="41"/>
                  </a:lnTo>
                  <a:lnTo>
                    <a:pt x="488" y="51"/>
                  </a:lnTo>
                  <a:lnTo>
                    <a:pt x="504" y="62"/>
                  </a:lnTo>
                  <a:lnTo>
                    <a:pt x="519" y="75"/>
                  </a:lnTo>
                  <a:lnTo>
                    <a:pt x="533" y="89"/>
                  </a:lnTo>
                  <a:lnTo>
                    <a:pt x="546" y="104"/>
                  </a:lnTo>
                  <a:lnTo>
                    <a:pt x="558" y="120"/>
                  </a:lnTo>
                  <a:lnTo>
                    <a:pt x="569" y="136"/>
                  </a:lnTo>
                  <a:lnTo>
                    <a:pt x="579" y="155"/>
                  </a:lnTo>
                  <a:lnTo>
                    <a:pt x="579" y="155"/>
                  </a:lnTo>
                  <a:lnTo>
                    <a:pt x="588" y="173"/>
                  </a:lnTo>
                  <a:lnTo>
                    <a:pt x="596" y="192"/>
                  </a:lnTo>
                  <a:lnTo>
                    <a:pt x="602" y="214"/>
                  </a:lnTo>
                  <a:lnTo>
                    <a:pt x="607" y="235"/>
                  </a:lnTo>
                  <a:lnTo>
                    <a:pt x="612" y="257"/>
                  </a:lnTo>
                  <a:lnTo>
                    <a:pt x="614" y="279"/>
                  </a:lnTo>
                  <a:lnTo>
                    <a:pt x="616" y="303"/>
                  </a:lnTo>
                  <a:lnTo>
                    <a:pt x="617" y="327"/>
                  </a:lnTo>
                  <a:close/>
                  <a:moveTo>
                    <a:pt x="216" y="327"/>
                  </a:moveTo>
                  <a:lnTo>
                    <a:pt x="216" y="327"/>
                  </a:lnTo>
                  <a:lnTo>
                    <a:pt x="218" y="365"/>
                  </a:lnTo>
                  <a:lnTo>
                    <a:pt x="222" y="399"/>
                  </a:lnTo>
                  <a:lnTo>
                    <a:pt x="225" y="414"/>
                  </a:lnTo>
                  <a:lnTo>
                    <a:pt x="229" y="428"/>
                  </a:lnTo>
                  <a:lnTo>
                    <a:pt x="233" y="439"/>
                  </a:lnTo>
                  <a:lnTo>
                    <a:pt x="239" y="452"/>
                  </a:lnTo>
                  <a:lnTo>
                    <a:pt x="239" y="452"/>
                  </a:lnTo>
                  <a:lnTo>
                    <a:pt x="244" y="462"/>
                  </a:lnTo>
                  <a:lnTo>
                    <a:pt x="250" y="470"/>
                  </a:lnTo>
                  <a:lnTo>
                    <a:pt x="258" y="477"/>
                  </a:lnTo>
                  <a:lnTo>
                    <a:pt x="267" y="483"/>
                  </a:lnTo>
                  <a:lnTo>
                    <a:pt x="277" y="488"/>
                  </a:lnTo>
                  <a:lnTo>
                    <a:pt x="286" y="491"/>
                  </a:lnTo>
                  <a:lnTo>
                    <a:pt x="298" y="494"/>
                  </a:lnTo>
                  <a:lnTo>
                    <a:pt x="309" y="494"/>
                  </a:lnTo>
                  <a:lnTo>
                    <a:pt x="309" y="494"/>
                  </a:lnTo>
                  <a:lnTo>
                    <a:pt x="321" y="494"/>
                  </a:lnTo>
                  <a:lnTo>
                    <a:pt x="333" y="491"/>
                  </a:lnTo>
                  <a:lnTo>
                    <a:pt x="342" y="488"/>
                  </a:lnTo>
                  <a:lnTo>
                    <a:pt x="352" y="483"/>
                  </a:lnTo>
                  <a:lnTo>
                    <a:pt x="361" y="477"/>
                  </a:lnTo>
                  <a:lnTo>
                    <a:pt x="368" y="470"/>
                  </a:lnTo>
                  <a:lnTo>
                    <a:pt x="373" y="462"/>
                  </a:lnTo>
                  <a:lnTo>
                    <a:pt x="379" y="452"/>
                  </a:lnTo>
                  <a:lnTo>
                    <a:pt x="379" y="452"/>
                  </a:lnTo>
                  <a:lnTo>
                    <a:pt x="384" y="439"/>
                  </a:lnTo>
                  <a:lnTo>
                    <a:pt x="389" y="428"/>
                  </a:lnTo>
                  <a:lnTo>
                    <a:pt x="391" y="414"/>
                  </a:lnTo>
                  <a:lnTo>
                    <a:pt x="394" y="399"/>
                  </a:lnTo>
                  <a:lnTo>
                    <a:pt x="398" y="365"/>
                  </a:lnTo>
                  <a:lnTo>
                    <a:pt x="400" y="327"/>
                  </a:lnTo>
                  <a:lnTo>
                    <a:pt x="400" y="327"/>
                  </a:lnTo>
                  <a:lnTo>
                    <a:pt x="398" y="289"/>
                  </a:lnTo>
                  <a:lnTo>
                    <a:pt x="394" y="256"/>
                  </a:lnTo>
                  <a:lnTo>
                    <a:pt x="391" y="242"/>
                  </a:lnTo>
                  <a:lnTo>
                    <a:pt x="389" y="228"/>
                  </a:lnTo>
                  <a:lnTo>
                    <a:pt x="384" y="216"/>
                  </a:lnTo>
                  <a:lnTo>
                    <a:pt x="379" y="205"/>
                  </a:lnTo>
                  <a:lnTo>
                    <a:pt x="379" y="205"/>
                  </a:lnTo>
                  <a:lnTo>
                    <a:pt x="373" y="195"/>
                  </a:lnTo>
                  <a:lnTo>
                    <a:pt x="368" y="187"/>
                  </a:lnTo>
                  <a:lnTo>
                    <a:pt x="359" y="180"/>
                  </a:lnTo>
                  <a:lnTo>
                    <a:pt x="351" y="174"/>
                  </a:lnTo>
                  <a:lnTo>
                    <a:pt x="342" y="169"/>
                  </a:lnTo>
                  <a:lnTo>
                    <a:pt x="331" y="166"/>
                  </a:lnTo>
                  <a:lnTo>
                    <a:pt x="320" y="164"/>
                  </a:lnTo>
                  <a:lnTo>
                    <a:pt x="309" y="163"/>
                  </a:lnTo>
                  <a:lnTo>
                    <a:pt x="309" y="163"/>
                  </a:lnTo>
                  <a:lnTo>
                    <a:pt x="296" y="164"/>
                  </a:lnTo>
                  <a:lnTo>
                    <a:pt x="285" y="166"/>
                  </a:lnTo>
                  <a:lnTo>
                    <a:pt x="275" y="169"/>
                  </a:lnTo>
                  <a:lnTo>
                    <a:pt x="267" y="174"/>
                  </a:lnTo>
                  <a:lnTo>
                    <a:pt x="258" y="180"/>
                  </a:lnTo>
                  <a:lnTo>
                    <a:pt x="250" y="187"/>
                  </a:lnTo>
                  <a:lnTo>
                    <a:pt x="244" y="195"/>
                  </a:lnTo>
                  <a:lnTo>
                    <a:pt x="239" y="205"/>
                  </a:lnTo>
                  <a:lnTo>
                    <a:pt x="239" y="205"/>
                  </a:lnTo>
                  <a:lnTo>
                    <a:pt x="233" y="215"/>
                  </a:lnTo>
                  <a:lnTo>
                    <a:pt x="229" y="228"/>
                  </a:lnTo>
                  <a:lnTo>
                    <a:pt x="225" y="242"/>
                  </a:lnTo>
                  <a:lnTo>
                    <a:pt x="222" y="256"/>
                  </a:lnTo>
                  <a:lnTo>
                    <a:pt x="218" y="289"/>
                  </a:lnTo>
                  <a:lnTo>
                    <a:pt x="216" y="3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2">
              <a:extLst>
                <a:ext uri="{FF2B5EF4-FFF2-40B4-BE49-F238E27FC236}">
                  <a16:creationId xmlns:a16="http://schemas.microsoft.com/office/drawing/2014/main" id="{07432694-EA3F-4BED-B118-34465609810B}"/>
                </a:ext>
              </a:extLst>
            </p:cNvPr>
            <p:cNvSpPr>
              <a:spLocks/>
            </p:cNvSpPr>
            <p:nvPr/>
          </p:nvSpPr>
          <p:spPr bwMode="auto">
            <a:xfrm>
              <a:off x="3554" y="1731"/>
              <a:ext cx="308" cy="327"/>
            </a:xfrm>
            <a:custGeom>
              <a:avLst/>
              <a:gdLst>
                <a:gd name="T0" fmla="*/ 617 w 617"/>
                <a:gd name="T1" fmla="*/ 327 h 655"/>
                <a:gd name="T2" fmla="*/ 612 w 617"/>
                <a:gd name="T3" fmla="*/ 400 h 655"/>
                <a:gd name="T4" fmla="*/ 596 w 617"/>
                <a:gd name="T5" fmla="*/ 464 h 655"/>
                <a:gd name="T6" fmla="*/ 571 w 617"/>
                <a:gd name="T7" fmla="*/ 522 h 655"/>
                <a:gd name="T8" fmla="*/ 536 w 617"/>
                <a:gd name="T9" fmla="*/ 570 h 655"/>
                <a:gd name="T10" fmla="*/ 525 w 617"/>
                <a:gd name="T11" fmla="*/ 579 h 655"/>
                <a:gd name="T12" fmla="*/ 502 w 617"/>
                <a:gd name="T13" fmla="*/ 599 h 655"/>
                <a:gd name="T14" fmla="*/ 478 w 617"/>
                <a:gd name="T15" fmla="*/ 614 h 655"/>
                <a:gd name="T16" fmla="*/ 438 w 617"/>
                <a:gd name="T17" fmla="*/ 634 h 655"/>
                <a:gd name="T18" fmla="*/ 376 w 617"/>
                <a:gd name="T19" fmla="*/ 651 h 655"/>
                <a:gd name="T20" fmla="*/ 307 w 617"/>
                <a:gd name="T21" fmla="*/ 655 h 655"/>
                <a:gd name="T22" fmla="*/ 272 w 617"/>
                <a:gd name="T23" fmla="*/ 654 h 655"/>
                <a:gd name="T24" fmla="*/ 209 w 617"/>
                <a:gd name="T25" fmla="*/ 644 h 655"/>
                <a:gd name="T26" fmla="*/ 155 w 617"/>
                <a:gd name="T27" fmla="*/ 621 h 655"/>
                <a:gd name="T28" fmla="*/ 106 w 617"/>
                <a:gd name="T29" fmla="*/ 588 h 655"/>
                <a:gd name="T30" fmla="*/ 83 w 617"/>
                <a:gd name="T31" fmla="*/ 567 h 655"/>
                <a:gd name="T32" fmla="*/ 47 w 617"/>
                <a:gd name="T33" fmla="*/ 519 h 655"/>
                <a:gd name="T34" fmla="*/ 21 w 617"/>
                <a:gd name="T35" fmla="*/ 463 h 655"/>
                <a:gd name="T36" fmla="*/ 6 w 617"/>
                <a:gd name="T37" fmla="*/ 399 h 655"/>
                <a:gd name="T38" fmla="*/ 0 w 617"/>
                <a:gd name="T39" fmla="*/ 327 h 655"/>
                <a:gd name="T40" fmla="*/ 2 w 617"/>
                <a:gd name="T41" fmla="*/ 289 h 655"/>
                <a:gd name="T42" fmla="*/ 12 w 617"/>
                <a:gd name="T43" fmla="*/ 221 h 655"/>
                <a:gd name="T44" fmla="*/ 33 w 617"/>
                <a:gd name="T45" fmla="*/ 160 h 655"/>
                <a:gd name="T46" fmla="*/ 64 w 617"/>
                <a:gd name="T47" fmla="*/ 110 h 655"/>
                <a:gd name="T48" fmla="*/ 82 w 617"/>
                <a:gd name="T49" fmla="*/ 87 h 655"/>
                <a:gd name="T50" fmla="*/ 115 w 617"/>
                <a:gd name="T51" fmla="*/ 58 h 655"/>
                <a:gd name="T52" fmla="*/ 152 w 617"/>
                <a:gd name="T53" fmla="*/ 34 h 655"/>
                <a:gd name="T54" fmla="*/ 209 w 617"/>
                <a:gd name="T55" fmla="*/ 13 h 655"/>
                <a:gd name="T56" fmla="*/ 275 w 617"/>
                <a:gd name="T57" fmla="*/ 2 h 655"/>
                <a:gd name="T58" fmla="*/ 310 w 617"/>
                <a:gd name="T59" fmla="*/ 0 h 655"/>
                <a:gd name="T60" fmla="*/ 355 w 617"/>
                <a:gd name="T61" fmla="*/ 3 h 655"/>
                <a:gd name="T62" fmla="*/ 396 w 617"/>
                <a:gd name="T63" fmla="*/ 12 h 655"/>
                <a:gd name="T64" fmla="*/ 435 w 617"/>
                <a:gd name="T65" fmla="*/ 23 h 655"/>
                <a:gd name="T66" fmla="*/ 471 w 617"/>
                <a:gd name="T67" fmla="*/ 41 h 655"/>
                <a:gd name="T68" fmla="*/ 488 w 617"/>
                <a:gd name="T69" fmla="*/ 51 h 655"/>
                <a:gd name="T70" fmla="*/ 519 w 617"/>
                <a:gd name="T71" fmla="*/ 75 h 655"/>
                <a:gd name="T72" fmla="*/ 546 w 617"/>
                <a:gd name="T73" fmla="*/ 104 h 655"/>
                <a:gd name="T74" fmla="*/ 569 w 617"/>
                <a:gd name="T75" fmla="*/ 136 h 655"/>
                <a:gd name="T76" fmla="*/ 579 w 617"/>
                <a:gd name="T77" fmla="*/ 155 h 655"/>
                <a:gd name="T78" fmla="*/ 596 w 617"/>
                <a:gd name="T79" fmla="*/ 192 h 655"/>
                <a:gd name="T80" fmla="*/ 607 w 617"/>
                <a:gd name="T81" fmla="*/ 235 h 655"/>
                <a:gd name="T82" fmla="*/ 614 w 617"/>
                <a:gd name="T83" fmla="*/ 279 h 655"/>
                <a:gd name="T84" fmla="*/ 617 w 617"/>
                <a:gd name="T85" fmla="*/ 327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7" h="655">
                  <a:moveTo>
                    <a:pt x="617" y="327"/>
                  </a:moveTo>
                  <a:lnTo>
                    <a:pt x="617" y="327"/>
                  </a:lnTo>
                  <a:lnTo>
                    <a:pt x="616" y="365"/>
                  </a:lnTo>
                  <a:lnTo>
                    <a:pt x="612" y="400"/>
                  </a:lnTo>
                  <a:lnTo>
                    <a:pt x="606" y="434"/>
                  </a:lnTo>
                  <a:lnTo>
                    <a:pt x="596" y="464"/>
                  </a:lnTo>
                  <a:lnTo>
                    <a:pt x="585" y="494"/>
                  </a:lnTo>
                  <a:lnTo>
                    <a:pt x="571" y="522"/>
                  </a:lnTo>
                  <a:lnTo>
                    <a:pt x="554" y="546"/>
                  </a:lnTo>
                  <a:lnTo>
                    <a:pt x="536" y="570"/>
                  </a:lnTo>
                  <a:lnTo>
                    <a:pt x="536" y="570"/>
                  </a:lnTo>
                  <a:lnTo>
                    <a:pt x="525" y="579"/>
                  </a:lnTo>
                  <a:lnTo>
                    <a:pt x="513" y="589"/>
                  </a:lnTo>
                  <a:lnTo>
                    <a:pt x="502" y="599"/>
                  </a:lnTo>
                  <a:lnTo>
                    <a:pt x="491" y="607"/>
                  </a:lnTo>
                  <a:lnTo>
                    <a:pt x="478" y="614"/>
                  </a:lnTo>
                  <a:lnTo>
                    <a:pt x="464" y="621"/>
                  </a:lnTo>
                  <a:lnTo>
                    <a:pt x="438" y="634"/>
                  </a:lnTo>
                  <a:lnTo>
                    <a:pt x="408" y="644"/>
                  </a:lnTo>
                  <a:lnTo>
                    <a:pt x="376" y="651"/>
                  </a:lnTo>
                  <a:lnTo>
                    <a:pt x="342" y="654"/>
                  </a:lnTo>
                  <a:lnTo>
                    <a:pt x="307" y="655"/>
                  </a:lnTo>
                  <a:lnTo>
                    <a:pt x="307" y="655"/>
                  </a:lnTo>
                  <a:lnTo>
                    <a:pt x="272" y="654"/>
                  </a:lnTo>
                  <a:lnTo>
                    <a:pt x="240" y="649"/>
                  </a:lnTo>
                  <a:lnTo>
                    <a:pt x="209" y="644"/>
                  </a:lnTo>
                  <a:lnTo>
                    <a:pt x="181" y="634"/>
                  </a:lnTo>
                  <a:lnTo>
                    <a:pt x="155" y="621"/>
                  </a:lnTo>
                  <a:lnTo>
                    <a:pt x="129" y="606"/>
                  </a:lnTo>
                  <a:lnTo>
                    <a:pt x="106" y="588"/>
                  </a:lnTo>
                  <a:lnTo>
                    <a:pt x="83" y="567"/>
                  </a:lnTo>
                  <a:lnTo>
                    <a:pt x="83" y="567"/>
                  </a:lnTo>
                  <a:lnTo>
                    <a:pt x="64" y="544"/>
                  </a:lnTo>
                  <a:lnTo>
                    <a:pt x="47" y="519"/>
                  </a:lnTo>
                  <a:lnTo>
                    <a:pt x="33" y="491"/>
                  </a:lnTo>
                  <a:lnTo>
                    <a:pt x="21" y="463"/>
                  </a:lnTo>
                  <a:lnTo>
                    <a:pt x="12" y="432"/>
                  </a:lnTo>
                  <a:lnTo>
                    <a:pt x="6" y="399"/>
                  </a:lnTo>
                  <a:lnTo>
                    <a:pt x="2" y="363"/>
                  </a:lnTo>
                  <a:lnTo>
                    <a:pt x="0" y="327"/>
                  </a:lnTo>
                  <a:lnTo>
                    <a:pt x="0" y="327"/>
                  </a:lnTo>
                  <a:lnTo>
                    <a:pt x="2" y="289"/>
                  </a:lnTo>
                  <a:lnTo>
                    <a:pt x="6" y="254"/>
                  </a:lnTo>
                  <a:lnTo>
                    <a:pt x="12" y="221"/>
                  </a:lnTo>
                  <a:lnTo>
                    <a:pt x="21" y="190"/>
                  </a:lnTo>
                  <a:lnTo>
                    <a:pt x="33" y="160"/>
                  </a:lnTo>
                  <a:lnTo>
                    <a:pt x="47" y="134"/>
                  </a:lnTo>
                  <a:lnTo>
                    <a:pt x="64" y="110"/>
                  </a:lnTo>
                  <a:lnTo>
                    <a:pt x="82" y="87"/>
                  </a:lnTo>
                  <a:lnTo>
                    <a:pt x="82" y="87"/>
                  </a:lnTo>
                  <a:lnTo>
                    <a:pt x="103" y="66"/>
                  </a:lnTo>
                  <a:lnTo>
                    <a:pt x="115" y="58"/>
                  </a:lnTo>
                  <a:lnTo>
                    <a:pt x="127" y="50"/>
                  </a:lnTo>
                  <a:lnTo>
                    <a:pt x="152" y="34"/>
                  </a:lnTo>
                  <a:lnTo>
                    <a:pt x="180" y="23"/>
                  </a:lnTo>
                  <a:lnTo>
                    <a:pt x="209" y="13"/>
                  </a:lnTo>
                  <a:lnTo>
                    <a:pt x="242" y="6"/>
                  </a:lnTo>
                  <a:lnTo>
                    <a:pt x="275" y="2"/>
                  </a:lnTo>
                  <a:lnTo>
                    <a:pt x="310" y="0"/>
                  </a:lnTo>
                  <a:lnTo>
                    <a:pt x="310" y="0"/>
                  </a:lnTo>
                  <a:lnTo>
                    <a:pt x="333" y="2"/>
                  </a:lnTo>
                  <a:lnTo>
                    <a:pt x="355" y="3"/>
                  </a:lnTo>
                  <a:lnTo>
                    <a:pt x="376" y="6"/>
                  </a:lnTo>
                  <a:lnTo>
                    <a:pt x="396" y="12"/>
                  </a:lnTo>
                  <a:lnTo>
                    <a:pt x="415" y="17"/>
                  </a:lnTo>
                  <a:lnTo>
                    <a:pt x="435" y="23"/>
                  </a:lnTo>
                  <a:lnTo>
                    <a:pt x="453" y="31"/>
                  </a:lnTo>
                  <a:lnTo>
                    <a:pt x="471" y="41"/>
                  </a:lnTo>
                  <a:lnTo>
                    <a:pt x="471" y="41"/>
                  </a:lnTo>
                  <a:lnTo>
                    <a:pt x="488" y="51"/>
                  </a:lnTo>
                  <a:lnTo>
                    <a:pt x="504" y="62"/>
                  </a:lnTo>
                  <a:lnTo>
                    <a:pt x="519" y="75"/>
                  </a:lnTo>
                  <a:lnTo>
                    <a:pt x="533" y="89"/>
                  </a:lnTo>
                  <a:lnTo>
                    <a:pt x="546" y="104"/>
                  </a:lnTo>
                  <a:lnTo>
                    <a:pt x="558" y="120"/>
                  </a:lnTo>
                  <a:lnTo>
                    <a:pt x="569" y="136"/>
                  </a:lnTo>
                  <a:lnTo>
                    <a:pt x="579" y="155"/>
                  </a:lnTo>
                  <a:lnTo>
                    <a:pt x="579" y="155"/>
                  </a:lnTo>
                  <a:lnTo>
                    <a:pt x="588" y="173"/>
                  </a:lnTo>
                  <a:lnTo>
                    <a:pt x="596" y="192"/>
                  </a:lnTo>
                  <a:lnTo>
                    <a:pt x="602" y="214"/>
                  </a:lnTo>
                  <a:lnTo>
                    <a:pt x="607" y="235"/>
                  </a:lnTo>
                  <a:lnTo>
                    <a:pt x="612" y="257"/>
                  </a:lnTo>
                  <a:lnTo>
                    <a:pt x="614" y="279"/>
                  </a:lnTo>
                  <a:lnTo>
                    <a:pt x="616" y="303"/>
                  </a:lnTo>
                  <a:lnTo>
                    <a:pt x="617" y="3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3">
              <a:extLst>
                <a:ext uri="{FF2B5EF4-FFF2-40B4-BE49-F238E27FC236}">
                  <a16:creationId xmlns:a16="http://schemas.microsoft.com/office/drawing/2014/main" id="{79EE07C7-58B7-4634-AFCF-4BC07BD6BBFF}"/>
                </a:ext>
              </a:extLst>
            </p:cNvPr>
            <p:cNvSpPr>
              <a:spLocks/>
            </p:cNvSpPr>
            <p:nvPr/>
          </p:nvSpPr>
          <p:spPr bwMode="auto">
            <a:xfrm>
              <a:off x="3662" y="1812"/>
              <a:ext cx="91" cy="165"/>
            </a:xfrm>
            <a:custGeom>
              <a:avLst/>
              <a:gdLst>
                <a:gd name="T0" fmla="*/ 0 w 184"/>
                <a:gd name="T1" fmla="*/ 164 h 331"/>
                <a:gd name="T2" fmla="*/ 6 w 184"/>
                <a:gd name="T3" fmla="*/ 236 h 331"/>
                <a:gd name="T4" fmla="*/ 13 w 184"/>
                <a:gd name="T5" fmla="*/ 265 h 331"/>
                <a:gd name="T6" fmla="*/ 23 w 184"/>
                <a:gd name="T7" fmla="*/ 289 h 331"/>
                <a:gd name="T8" fmla="*/ 28 w 184"/>
                <a:gd name="T9" fmla="*/ 299 h 331"/>
                <a:gd name="T10" fmla="*/ 42 w 184"/>
                <a:gd name="T11" fmla="*/ 314 h 331"/>
                <a:gd name="T12" fmla="*/ 61 w 184"/>
                <a:gd name="T13" fmla="*/ 325 h 331"/>
                <a:gd name="T14" fmla="*/ 82 w 184"/>
                <a:gd name="T15" fmla="*/ 331 h 331"/>
                <a:gd name="T16" fmla="*/ 93 w 184"/>
                <a:gd name="T17" fmla="*/ 331 h 331"/>
                <a:gd name="T18" fmla="*/ 117 w 184"/>
                <a:gd name="T19" fmla="*/ 328 h 331"/>
                <a:gd name="T20" fmla="*/ 136 w 184"/>
                <a:gd name="T21" fmla="*/ 320 h 331"/>
                <a:gd name="T22" fmla="*/ 152 w 184"/>
                <a:gd name="T23" fmla="*/ 307 h 331"/>
                <a:gd name="T24" fmla="*/ 163 w 184"/>
                <a:gd name="T25" fmla="*/ 289 h 331"/>
                <a:gd name="T26" fmla="*/ 168 w 184"/>
                <a:gd name="T27" fmla="*/ 276 h 331"/>
                <a:gd name="T28" fmla="*/ 175 w 184"/>
                <a:gd name="T29" fmla="*/ 251 h 331"/>
                <a:gd name="T30" fmla="*/ 182 w 184"/>
                <a:gd name="T31" fmla="*/ 202 h 331"/>
                <a:gd name="T32" fmla="*/ 184 w 184"/>
                <a:gd name="T33" fmla="*/ 164 h 331"/>
                <a:gd name="T34" fmla="*/ 178 w 184"/>
                <a:gd name="T35" fmla="*/ 93 h 331"/>
                <a:gd name="T36" fmla="*/ 173 w 184"/>
                <a:gd name="T37" fmla="*/ 65 h 331"/>
                <a:gd name="T38" fmla="*/ 163 w 184"/>
                <a:gd name="T39" fmla="*/ 42 h 331"/>
                <a:gd name="T40" fmla="*/ 157 w 184"/>
                <a:gd name="T41" fmla="*/ 32 h 331"/>
                <a:gd name="T42" fmla="*/ 143 w 184"/>
                <a:gd name="T43" fmla="*/ 17 h 331"/>
                <a:gd name="T44" fmla="*/ 126 w 184"/>
                <a:gd name="T45" fmla="*/ 6 h 331"/>
                <a:gd name="T46" fmla="*/ 104 w 184"/>
                <a:gd name="T47" fmla="*/ 1 h 331"/>
                <a:gd name="T48" fmla="*/ 93 w 184"/>
                <a:gd name="T49" fmla="*/ 0 h 331"/>
                <a:gd name="T50" fmla="*/ 69 w 184"/>
                <a:gd name="T51" fmla="*/ 3 h 331"/>
                <a:gd name="T52" fmla="*/ 51 w 184"/>
                <a:gd name="T53" fmla="*/ 11 h 331"/>
                <a:gd name="T54" fmla="*/ 34 w 184"/>
                <a:gd name="T55" fmla="*/ 24 h 331"/>
                <a:gd name="T56" fmla="*/ 23 w 184"/>
                <a:gd name="T57" fmla="*/ 42 h 331"/>
                <a:gd name="T58" fmla="*/ 17 w 184"/>
                <a:gd name="T59" fmla="*/ 52 h 331"/>
                <a:gd name="T60" fmla="*/ 9 w 184"/>
                <a:gd name="T61" fmla="*/ 79 h 331"/>
                <a:gd name="T62" fmla="*/ 2 w 184"/>
                <a:gd name="T63" fmla="*/ 12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4" h="331">
                  <a:moveTo>
                    <a:pt x="0" y="164"/>
                  </a:moveTo>
                  <a:lnTo>
                    <a:pt x="0" y="164"/>
                  </a:lnTo>
                  <a:lnTo>
                    <a:pt x="2" y="202"/>
                  </a:lnTo>
                  <a:lnTo>
                    <a:pt x="6" y="236"/>
                  </a:lnTo>
                  <a:lnTo>
                    <a:pt x="9" y="251"/>
                  </a:lnTo>
                  <a:lnTo>
                    <a:pt x="13" y="265"/>
                  </a:lnTo>
                  <a:lnTo>
                    <a:pt x="17" y="276"/>
                  </a:lnTo>
                  <a:lnTo>
                    <a:pt x="23" y="289"/>
                  </a:lnTo>
                  <a:lnTo>
                    <a:pt x="23" y="289"/>
                  </a:lnTo>
                  <a:lnTo>
                    <a:pt x="28" y="299"/>
                  </a:lnTo>
                  <a:lnTo>
                    <a:pt x="34" y="307"/>
                  </a:lnTo>
                  <a:lnTo>
                    <a:pt x="42" y="314"/>
                  </a:lnTo>
                  <a:lnTo>
                    <a:pt x="51" y="320"/>
                  </a:lnTo>
                  <a:lnTo>
                    <a:pt x="61" y="325"/>
                  </a:lnTo>
                  <a:lnTo>
                    <a:pt x="70" y="328"/>
                  </a:lnTo>
                  <a:lnTo>
                    <a:pt x="82" y="331"/>
                  </a:lnTo>
                  <a:lnTo>
                    <a:pt x="93" y="331"/>
                  </a:lnTo>
                  <a:lnTo>
                    <a:pt x="93" y="331"/>
                  </a:lnTo>
                  <a:lnTo>
                    <a:pt x="105" y="331"/>
                  </a:lnTo>
                  <a:lnTo>
                    <a:pt x="117" y="328"/>
                  </a:lnTo>
                  <a:lnTo>
                    <a:pt x="126" y="325"/>
                  </a:lnTo>
                  <a:lnTo>
                    <a:pt x="136" y="320"/>
                  </a:lnTo>
                  <a:lnTo>
                    <a:pt x="145" y="314"/>
                  </a:lnTo>
                  <a:lnTo>
                    <a:pt x="152" y="307"/>
                  </a:lnTo>
                  <a:lnTo>
                    <a:pt x="157" y="299"/>
                  </a:lnTo>
                  <a:lnTo>
                    <a:pt x="163" y="289"/>
                  </a:lnTo>
                  <a:lnTo>
                    <a:pt x="163" y="289"/>
                  </a:lnTo>
                  <a:lnTo>
                    <a:pt x="168" y="276"/>
                  </a:lnTo>
                  <a:lnTo>
                    <a:pt x="173" y="265"/>
                  </a:lnTo>
                  <a:lnTo>
                    <a:pt x="175" y="251"/>
                  </a:lnTo>
                  <a:lnTo>
                    <a:pt x="178" y="236"/>
                  </a:lnTo>
                  <a:lnTo>
                    <a:pt x="182" y="202"/>
                  </a:lnTo>
                  <a:lnTo>
                    <a:pt x="184" y="164"/>
                  </a:lnTo>
                  <a:lnTo>
                    <a:pt x="184" y="164"/>
                  </a:lnTo>
                  <a:lnTo>
                    <a:pt x="182" y="126"/>
                  </a:lnTo>
                  <a:lnTo>
                    <a:pt x="178" y="93"/>
                  </a:lnTo>
                  <a:lnTo>
                    <a:pt x="175" y="79"/>
                  </a:lnTo>
                  <a:lnTo>
                    <a:pt x="173" y="65"/>
                  </a:lnTo>
                  <a:lnTo>
                    <a:pt x="168" y="53"/>
                  </a:lnTo>
                  <a:lnTo>
                    <a:pt x="163" y="42"/>
                  </a:lnTo>
                  <a:lnTo>
                    <a:pt x="163" y="42"/>
                  </a:lnTo>
                  <a:lnTo>
                    <a:pt x="157" y="32"/>
                  </a:lnTo>
                  <a:lnTo>
                    <a:pt x="152" y="24"/>
                  </a:lnTo>
                  <a:lnTo>
                    <a:pt x="143" y="17"/>
                  </a:lnTo>
                  <a:lnTo>
                    <a:pt x="135" y="11"/>
                  </a:lnTo>
                  <a:lnTo>
                    <a:pt x="126" y="6"/>
                  </a:lnTo>
                  <a:lnTo>
                    <a:pt x="115" y="3"/>
                  </a:lnTo>
                  <a:lnTo>
                    <a:pt x="104" y="1"/>
                  </a:lnTo>
                  <a:lnTo>
                    <a:pt x="93" y="0"/>
                  </a:lnTo>
                  <a:lnTo>
                    <a:pt x="93" y="0"/>
                  </a:lnTo>
                  <a:lnTo>
                    <a:pt x="80" y="1"/>
                  </a:lnTo>
                  <a:lnTo>
                    <a:pt x="69" y="3"/>
                  </a:lnTo>
                  <a:lnTo>
                    <a:pt x="59" y="6"/>
                  </a:lnTo>
                  <a:lnTo>
                    <a:pt x="51" y="11"/>
                  </a:lnTo>
                  <a:lnTo>
                    <a:pt x="42" y="17"/>
                  </a:lnTo>
                  <a:lnTo>
                    <a:pt x="34" y="24"/>
                  </a:lnTo>
                  <a:lnTo>
                    <a:pt x="28" y="32"/>
                  </a:lnTo>
                  <a:lnTo>
                    <a:pt x="23" y="42"/>
                  </a:lnTo>
                  <a:lnTo>
                    <a:pt x="23" y="42"/>
                  </a:lnTo>
                  <a:lnTo>
                    <a:pt x="17" y="52"/>
                  </a:lnTo>
                  <a:lnTo>
                    <a:pt x="13" y="65"/>
                  </a:lnTo>
                  <a:lnTo>
                    <a:pt x="9" y="79"/>
                  </a:lnTo>
                  <a:lnTo>
                    <a:pt x="6" y="93"/>
                  </a:lnTo>
                  <a:lnTo>
                    <a:pt x="2" y="126"/>
                  </a:lnTo>
                  <a:lnTo>
                    <a:pt x="0" y="1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4">
              <a:extLst>
                <a:ext uri="{FF2B5EF4-FFF2-40B4-BE49-F238E27FC236}">
                  <a16:creationId xmlns:a16="http://schemas.microsoft.com/office/drawing/2014/main" id="{595830C5-E393-4CA3-8A02-1C28D95A7762}"/>
                </a:ext>
              </a:extLst>
            </p:cNvPr>
            <p:cNvSpPr>
              <a:spLocks noChangeArrowheads="1"/>
            </p:cNvSpPr>
            <p:nvPr/>
          </p:nvSpPr>
          <p:spPr bwMode="auto">
            <a:xfrm>
              <a:off x="3904" y="1736"/>
              <a:ext cx="107" cy="3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15">
              <a:extLst>
                <a:ext uri="{FF2B5EF4-FFF2-40B4-BE49-F238E27FC236}">
                  <a16:creationId xmlns:a16="http://schemas.microsoft.com/office/drawing/2014/main" id="{8EBA738A-2038-49D2-9915-DA22CD3B152A}"/>
                </a:ext>
              </a:extLst>
            </p:cNvPr>
            <p:cNvSpPr>
              <a:spLocks noChangeArrowheads="1"/>
            </p:cNvSpPr>
            <p:nvPr/>
          </p:nvSpPr>
          <p:spPr bwMode="auto">
            <a:xfrm>
              <a:off x="3904" y="1627"/>
              <a:ext cx="107" cy="7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C94F557B-4956-4EDA-BC75-8C5AFC665C53}"/>
                </a:ext>
              </a:extLst>
            </p:cNvPr>
            <p:cNvSpPr>
              <a:spLocks/>
            </p:cNvSpPr>
            <p:nvPr/>
          </p:nvSpPr>
          <p:spPr bwMode="auto">
            <a:xfrm>
              <a:off x="4053" y="1638"/>
              <a:ext cx="225" cy="420"/>
            </a:xfrm>
            <a:custGeom>
              <a:avLst/>
              <a:gdLst>
                <a:gd name="T0" fmla="*/ 348 w 452"/>
                <a:gd name="T1" fmla="*/ 669 h 841"/>
                <a:gd name="T2" fmla="*/ 348 w 452"/>
                <a:gd name="T3" fmla="*/ 669 h 841"/>
                <a:gd name="T4" fmla="*/ 370 w 452"/>
                <a:gd name="T5" fmla="*/ 667 h 841"/>
                <a:gd name="T6" fmla="*/ 396 w 452"/>
                <a:gd name="T7" fmla="*/ 664 h 841"/>
                <a:gd name="T8" fmla="*/ 422 w 452"/>
                <a:gd name="T9" fmla="*/ 657 h 841"/>
                <a:gd name="T10" fmla="*/ 452 w 452"/>
                <a:gd name="T11" fmla="*/ 648 h 841"/>
                <a:gd name="T12" fmla="*/ 452 w 452"/>
                <a:gd name="T13" fmla="*/ 806 h 841"/>
                <a:gd name="T14" fmla="*/ 452 w 452"/>
                <a:gd name="T15" fmla="*/ 806 h 841"/>
                <a:gd name="T16" fmla="*/ 429 w 452"/>
                <a:gd name="T17" fmla="*/ 816 h 841"/>
                <a:gd name="T18" fmla="*/ 410 w 452"/>
                <a:gd name="T19" fmla="*/ 823 h 841"/>
                <a:gd name="T20" fmla="*/ 389 w 452"/>
                <a:gd name="T21" fmla="*/ 828 h 841"/>
                <a:gd name="T22" fmla="*/ 369 w 452"/>
                <a:gd name="T23" fmla="*/ 834 h 841"/>
                <a:gd name="T24" fmla="*/ 369 w 452"/>
                <a:gd name="T25" fmla="*/ 834 h 841"/>
                <a:gd name="T26" fmla="*/ 349 w 452"/>
                <a:gd name="T27" fmla="*/ 837 h 841"/>
                <a:gd name="T28" fmla="*/ 327 w 452"/>
                <a:gd name="T29" fmla="*/ 840 h 841"/>
                <a:gd name="T30" fmla="*/ 303 w 452"/>
                <a:gd name="T31" fmla="*/ 841 h 841"/>
                <a:gd name="T32" fmla="*/ 278 w 452"/>
                <a:gd name="T33" fmla="*/ 841 h 841"/>
                <a:gd name="T34" fmla="*/ 278 w 452"/>
                <a:gd name="T35" fmla="*/ 841 h 841"/>
                <a:gd name="T36" fmla="*/ 251 w 452"/>
                <a:gd name="T37" fmla="*/ 841 h 841"/>
                <a:gd name="T38" fmla="*/ 227 w 452"/>
                <a:gd name="T39" fmla="*/ 838 h 841"/>
                <a:gd name="T40" fmla="*/ 206 w 452"/>
                <a:gd name="T41" fmla="*/ 834 h 841"/>
                <a:gd name="T42" fmla="*/ 185 w 452"/>
                <a:gd name="T43" fmla="*/ 828 h 841"/>
                <a:gd name="T44" fmla="*/ 167 w 452"/>
                <a:gd name="T45" fmla="*/ 820 h 841"/>
                <a:gd name="T46" fmla="*/ 150 w 452"/>
                <a:gd name="T47" fmla="*/ 812 h 841"/>
                <a:gd name="T48" fmla="*/ 136 w 452"/>
                <a:gd name="T49" fmla="*/ 800 h 841"/>
                <a:gd name="T50" fmla="*/ 124 w 452"/>
                <a:gd name="T51" fmla="*/ 788 h 841"/>
                <a:gd name="T52" fmla="*/ 124 w 452"/>
                <a:gd name="T53" fmla="*/ 788 h 841"/>
                <a:gd name="T54" fmla="*/ 113 w 452"/>
                <a:gd name="T55" fmla="*/ 774 h 841"/>
                <a:gd name="T56" fmla="*/ 103 w 452"/>
                <a:gd name="T57" fmla="*/ 757 h 841"/>
                <a:gd name="T58" fmla="*/ 94 w 452"/>
                <a:gd name="T59" fmla="*/ 739 h 841"/>
                <a:gd name="T60" fmla="*/ 87 w 452"/>
                <a:gd name="T61" fmla="*/ 719 h 841"/>
                <a:gd name="T62" fmla="*/ 82 w 452"/>
                <a:gd name="T63" fmla="*/ 698 h 841"/>
                <a:gd name="T64" fmla="*/ 79 w 452"/>
                <a:gd name="T65" fmla="*/ 674 h 841"/>
                <a:gd name="T66" fmla="*/ 76 w 452"/>
                <a:gd name="T67" fmla="*/ 649 h 841"/>
                <a:gd name="T68" fmla="*/ 76 w 452"/>
                <a:gd name="T69" fmla="*/ 622 h 841"/>
                <a:gd name="T70" fmla="*/ 76 w 452"/>
                <a:gd name="T71" fmla="*/ 362 h 841"/>
                <a:gd name="T72" fmla="*/ 0 w 452"/>
                <a:gd name="T73" fmla="*/ 362 h 841"/>
                <a:gd name="T74" fmla="*/ 0 w 452"/>
                <a:gd name="T75" fmla="*/ 198 h 841"/>
                <a:gd name="T76" fmla="*/ 76 w 452"/>
                <a:gd name="T77" fmla="*/ 198 h 841"/>
                <a:gd name="T78" fmla="*/ 76 w 452"/>
                <a:gd name="T79" fmla="*/ 36 h 841"/>
                <a:gd name="T80" fmla="*/ 291 w 452"/>
                <a:gd name="T81" fmla="*/ 0 h 841"/>
                <a:gd name="T82" fmla="*/ 291 w 452"/>
                <a:gd name="T83" fmla="*/ 198 h 841"/>
                <a:gd name="T84" fmla="*/ 426 w 452"/>
                <a:gd name="T85" fmla="*/ 198 h 841"/>
                <a:gd name="T86" fmla="*/ 426 w 452"/>
                <a:gd name="T87" fmla="*/ 362 h 841"/>
                <a:gd name="T88" fmla="*/ 291 w 452"/>
                <a:gd name="T89" fmla="*/ 362 h 841"/>
                <a:gd name="T90" fmla="*/ 291 w 452"/>
                <a:gd name="T91" fmla="*/ 608 h 841"/>
                <a:gd name="T92" fmla="*/ 291 w 452"/>
                <a:gd name="T93" fmla="*/ 608 h 841"/>
                <a:gd name="T94" fmla="*/ 292 w 452"/>
                <a:gd name="T95" fmla="*/ 622 h 841"/>
                <a:gd name="T96" fmla="*/ 293 w 452"/>
                <a:gd name="T97" fmla="*/ 635 h 841"/>
                <a:gd name="T98" fmla="*/ 299 w 452"/>
                <a:gd name="T99" fmla="*/ 645 h 841"/>
                <a:gd name="T100" fmla="*/ 305 w 452"/>
                <a:gd name="T101" fmla="*/ 653 h 841"/>
                <a:gd name="T102" fmla="*/ 313 w 452"/>
                <a:gd name="T103" fmla="*/ 660 h 841"/>
                <a:gd name="T104" fmla="*/ 323 w 452"/>
                <a:gd name="T105" fmla="*/ 666 h 841"/>
                <a:gd name="T106" fmla="*/ 334 w 452"/>
                <a:gd name="T107" fmla="*/ 669 h 841"/>
                <a:gd name="T108" fmla="*/ 348 w 452"/>
                <a:gd name="T109" fmla="*/ 669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2" h="841">
                  <a:moveTo>
                    <a:pt x="348" y="669"/>
                  </a:moveTo>
                  <a:lnTo>
                    <a:pt x="348" y="669"/>
                  </a:lnTo>
                  <a:lnTo>
                    <a:pt x="370" y="667"/>
                  </a:lnTo>
                  <a:lnTo>
                    <a:pt x="396" y="664"/>
                  </a:lnTo>
                  <a:lnTo>
                    <a:pt x="422" y="657"/>
                  </a:lnTo>
                  <a:lnTo>
                    <a:pt x="452" y="648"/>
                  </a:lnTo>
                  <a:lnTo>
                    <a:pt x="452" y="806"/>
                  </a:lnTo>
                  <a:lnTo>
                    <a:pt x="452" y="806"/>
                  </a:lnTo>
                  <a:lnTo>
                    <a:pt x="429" y="816"/>
                  </a:lnTo>
                  <a:lnTo>
                    <a:pt x="410" y="823"/>
                  </a:lnTo>
                  <a:lnTo>
                    <a:pt x="389" y="828"/>
                  </a:lnTo>
                  <a:lnTo>
                    <a:pt x="369" y="834"/>
                  </a:lnTo>
                  <a:lnTo>
                    <a:pt x="369" y="834"/>
                  </a:lnTo>
                  <a:lnTo>
                    <a:pt x="349" y="837"/>
                  </a:lnTo>
                  <a:lnTo>
                    <a:pt x="327" y="840"/>
                  </a:lnTo>
                  <a:lnTo>
                    <a:pt x="303" y="841"/>
                  </a:lnTo>
                  <a:lnTo>
                    <a:pt x="278" y="841"/>
                  </a:lnTo>
                  <a:lnTo>
                    <a:pt x="278" y="841"/>
                  </a:lnTo>
                  <a:lnTo>
                    <a:pt x="251" y="841"/>
                  </a:lnTo>
                  <a:lnTo>
                    <a:pt x="227" y="838"/>
                  </a:lnTo>
                  <a:lnTo>
                    <a:pt x="206" y="834"/>
                  </a:lnTo>
                  <a:lnTo>
                    <a:pt x="185" y="828"/>
                  </a:lnTo>
                  <a:lnTo>
                    <a:pt x="167" y="820"/>
                  </a:lnTo>
                  <a:lnTo>
                    <a:pt x="150" y="812"/>
                  </a:lnTo>
                  <a:lnTo>
                    <a:pt x="136" y="800"/>
                  </a:lnTo>
                  <a:lnTo>
                    <a:pt x="124" y="788"/>
                  </a:lnTo>
                  <a:lnTo>
                    <a:pt x="124" y="788"/>
                  </a:lnTo>
                  <a:lnTo>
                    <a:pt x="113" y="774"/>
                  </a:lnTo>
                  <a:lnTo>
                    <a:pt x="103" y="757"/>
                  </a:lnTo>
                  <a:lnTo>
                    <a:pt x="94" y="739"/>
                  </a:lnTo>
                  <a:lnTo>
                    <a:pt x="87" y="719"/>
                  </a:lnTo>
                  <a:lnTo>
                    <a:pt x="82" y="698"/>
                  </a:lnTo>
                  <a:lnTo>
                    <a:pt x="79" y="674"/>
                  </a:lnTo>
                  <a:lnTo>
                    <a:pt x="76" y="649"/>
                  </a:lnTo>
                  <a:lnTo>
                    <a:pt x="76" y="622"/>
                  </a:lnTo>
                  <a:lnTo>
                    <a:pt x="76" y="362"/>
                  </a:lnTo>
                  <a:lnTo>
                    <a:pt x="0" y="362"/>
                  </a:lnTo>
                  <a:lnTo>
                    <a:pt x="0" y="198"/>
                  </a:lnTo>
                  <a:lnTo>
                    <a:pt x="76" y="198"/>
                  </a:lnTo>
                  <a:lnTo>
                    <a:pt x="76" y="36"/>
                  </a:lnTo>
                  <a:lnTo>
                    <a:pt x="291" y="0"/>
                  </a:lnTo>
                  <a:lnTo>
                    <a:pt x="291" y="198"/>
                  </a:lnTo>
                  <a:lnTo>
                    <a:pt x="426" y="198"/>
                  </a:lnTo>
                  <a:lnTo>
                    <a:pt x="426" y="362"/>
                  </a:lnTo>
                  <a:lnTo>
                    <a:pt x="291" y="362"/>
                  </a:lnTo>
                  <a:lnTo>
                    <a:pt x="291" y="608"/>
                  </a:lnTo>
                  <a:lnTo>
                    <a:pt x="291" y="608"/>
                  </a:lnTo>
                  <a:lnTo>
                    <a:pt x="292" y="622"/>
                  </a:lnTo>
                  <a:lnTo>
                    <a:pt x="293" y="635"/>
                  </a:lnTo>
                  <a:lnTo>
                    <a:pt x="299" y="645"/>
                  </a:lnTo>
                  <a:lnTo>
                    <a:pt x="305" y="653"/>
                  </a:lnTo>
                  <a:lnTo>
                    <a:pt x="313" y="660"/>
                  </a:lnTo>
                  <a:lnTo>
                    <a:pt x="323" y="666"/>
                  </a:lnTo>
                  <a:lnTo>
                    <a:pt x="334" y="669"/>
                  </a:lnTo>
                  <a:lnTo>
                    <a:pt x="348" y="6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7">
              <a:extLst>
                <a:ext uri="{FF2B5EF4-FFF2-40B4-BE49-F238E27FC236}">
                  <a16:creationId xmlns:a16="http://schemas.microsoft.com/office/drawing/2014/main" id="{F1EDD3AA-8B02-423C-84A8-DC170EBF9DD8}"/>
                </a:ext>
              </a:extLst>
            </p:cNvPr>
            <p:cNvSpPr>
              <a:spLocks/>
            </p:cNvSpPr>
            <p:nvPr/>
          </p:nvSpPr>
          <p:spPr bwMode="auto">
            <a:xfrm>
              <a:off x="4053" y="1638"/>
              <a:ext cx="225" cy="420"/>
            </a:xfrm>
            <a:custGeom>
              <a:avLst/>
              <a:gdLst>
                <a:gd name="T0" fmla="*/ 348 w 452"/>
                <a:gd name="T1" fmla="*/ 669 h 841"/>
                <a:gd name="T2" fmla="*/ 348 w 452"/>
                <a:gd name="T3" fmla="*/ 669 h 841"/>
                <a:gd name="T4" fmla="*/ 370 w 452"/>
                <a:gd name="T5" fmla="*/ 667 h 841"/>
                <a:gd name="T6" fmla="*/ 396 w 452"/>
                <a:gd name="T7" fmla="*/ 664 h 841"/>
                <a:gd name="T8" fmla="*/ 422 w 452"/>
                <a:gd name="T9" fmla="*/ 657 h 841"/>
                <a:gd name="T10" fmla="*/ 452 w 452"/>
                <a:gd name="T11" fmla="*/ 648 h 841"/>
                <a:gd name="T12" fmla="*/ 452 w 452"/>
                <a:gd name="T13" fmla="*/ 806 h 841"/>
                <a:gd name="T14" fmla="*/ 452 w 452"/>
                <a:gd name="T15" fmla="*/ 806 h 841"/>
                <a:gd name="T16" fmla="*/ 429 w 452"/>
                <a:gd name="T17" fmla="*/ 816 h 841"/>
                <a:gd name="T18" fmla="*/ 410 w 452"/>
                <a:gd name="T19" fmla="*/ 823 h 841"/>
                <a:gd name="T20" fmla="*/ 389 w 452"/>
                <a:gd name="T21" fmla="*/ 828 h 841"/>
                <a:gd name="T22" fmla="*/ 369 w 452"/>
                <a:gd name="T23" fmla="*/ 834 h 841"/>
                <a:gd name="T24" fmla="*/ 369 w 452"/>
                <a:gd name="T25" fmla="*/ 834 h 841"/>
                <a:gd name="T26" fmla="*/ 349 w 452"/>
                <a:gd name="T27" fmla="*/ 837 h 841"/>
                <a:gd name="T28" fmla="*/ 327 w 452"/>
                <a:gd name="T29" fmla="*/ 840 h 841"/>
                <a:gd name="T30" fmla="*/ 303 w 452"/>
                <a:gd name="T31" fmla="*/ 841 h 841"/>
                <a:gd name="T32" fmla="*/ 278 w 452"/>
                <a:gd name="T33" fmla="*/ 841 h 841"/>
                <a:gd name="T34" fmla="*/ 278 w 452"/>
                <a:gd name="T35" fmla="*/ 841 h 841"/>
                <a:gd name="T36" fmla="*/ 251 w 452"/>
                <a:gd name="T37" fmla="*/ 841 h 841"/>
                <a:gd name="T38" fmla="*/ 227 w 452"/>
                <a:gd name="T39" fmla="*/ 838 h 841"/>
                <a:gd name="T40" fmla="*/ 206 w 452"/>
                <a:gd name="T41" fmla="*/ 834 h 841"/>
                <a:gd name="T42" fmla="*/ 185 w 452"/>
                <a:gd name="T43" fmla="*/ 828 h 841"/>
                <a:gd name="T44" fmla="*/ 167 w 452"/>
                <a:gd name="T45" fmla="*/ 820 h 841"/>
                <a:gd name="T46" fmla="*/ 150 w 452"/>
                <a:gd name="T47" fmla="*/ 812 h 841"/>
                <a:gd name="T48" fmla="*/ 136 w 452"/>
                <a:gd name="T49" fmla="*/ 800 h 841"/>
                <a:gd name="T50" fmla="*/ 124 w 452"/>
                <a:gd name="T51" fmla="*/ 788 h 841"/>
                <a:gd name="T52" fmla="*/ 124 w 452"/>
                <a:gd name="T53" fmla="*/ 788 h 841"/>
                <a:gd name="T54" fmla="*/ 113 w 452"/>
                <a:gd name="T55" fmla="*/ 774 h 841"/>
                <a:gd name="T56" fmla="*/ 103 w 452"/>
                <a:gd name="T57" fmla="*/ 757 h 841"/>
                <a:gd name="T58" fmla="*/ 94 w 452"/>
                <a:gd name="T59" fmla="*/ 739 h 841"/>
                <a:gd name="T60" fmla="*/ 87 w 452"/>
                <a:gd name="T61" fmla="*/ 719 h 841"/>
                <a:gd name="T62" fmla="*/ 82 w 452"/>
                <a:gd name="T63" fmla="*/ 698 h 841"/>
                <a:gd name="T64" fmla="*/ 79 w 452"/>
                <a:gd name="T65" fmla="*/ 674 h 841"/>
                <a:gd name="T66" fmla="*/ 76 w 452"/>
                <a:gd name="T67" fmla="*/ 649 h 841"/>
                <a:gd name="T68" fmla="*/ 76 w 452"/>
                <a:gd name="T69" fmla="*/ 622 h 841"/>
                <a:gd name="T70" fmla="*/ 76 w 452"/>
                <a:gd name="T71" fmla="*/ 362 h 841"/>
                <a:gd name="T72" fmla="*/ 0 w 452"/>
                <a:gd name="T73" fmla="*/ 362 h 841"/>
                <a:gd name="T74" fmla="*/ 0 w 452"/>
                <a:gd name="T75" fmla="*/ 198 h 841"/>
                <a:gd name="T76" fmla="*/ 76 w 452"/>
                <a:gd name="T77" fmla="*/ 198 h 841"/>
                <a:gd name="T78" fmla="*/ 76 w 452"/>
                <a:gd name="T79" fmla="*/ 36 h 841"/>
                <a:gd name="T80" fmla="*/ 291 w 452"/>
                <a:gd name="T81" fmla="*/ 0 h 841"/>
                <a:gd name="T82" fmla="*/ 291 w 452"/>
                <a:gd name="T83" fmla="*/ 198 h 841"/>
                <a:gd name="T84" fmla="*/ 426 w 452"/>
                <a:gd name="T85" fmla="*/ 198 h 841"/>
                <a:gd name="T86" fmla="*/ 426 w 452"/>
                <a:gd name="T87" fmla="*/ 362 h 841"/>
                <a:gd name="T88" fmla="*/ 291 w 452"/>
                <a:gd name="T89" fmla="*/ 362 h 841"/>
                <a:gd name="T90" fmla="*/ 291 w 452"/>
                <a:gd name="T91" fmla="*/ 608 h 841"/>
                <a:gd name="T92" fmla="*/ 291 w 452"/>
                <a:gd name="T93" fmla="*/ 608 h 841"/>
                <a:gd name="T94" fmla="*/ 292 w 452"/>
                <a:gd name="T95" fmla="*/ 622 h 841"/>
                <a:gd name="T96" fmla="*/ 293 w 452"/>
                <a:gd name="T97" fmla="*/ 635 h 841"/>
                <a:gd name="T98" fmla="*/ 299 w 452"/>
                <a:gd name="T99" fmla="*/ 645 h 841"/>
                <a:gd name="T100" fmla="*/ 305 w 452"/>
                <a:gd name="T101" fmla="*/ 653 h 841"/>
                <a:gd name="T102" fmla="*/ 313 w 452"/>
                <a:gd name="T103" fmla="*/ 660 h 841"/>
                <a:gd name="T104" fmla="*/ 323 w 452"/>
                <a:gd name="T105" fmla="*/ 666 h 841"/>
                <a:gd name="T106" fmla="*/ 334 w 452"/>
                <a:gd name="T107" fmla="*/ 669 h 841"/>
                <a:gd name="T108" fmla="*/ 348 w 452"/>
                <a:gd name="T109" fmla="*/ 669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2" h="841">
                  <a:moveTo>
                    <a:pt x="348" y="669"/>
                  </a:moveTo>
                  <a:lnTo>
                    <a:pt x="348" y="669"/>
                  </a:lnTo>
                  <a:lnTo>
                    <a:pt x="370" y="667"/>
                  </a:lnTo>
                  <a:lnTo>
                    <a:pt x="396" y="664"/>
                  </a:lnTo>
                  <a:lnTo>
                    <a:pt x="422" y="657"/>
                  </a:lnTo>
                  <a:lnTo>
                    <a:pt x="452" y="648"/>
                  </a:lnTo>
                  <a:lnTo>
                    <a:pt x="452" y="806"/>
                  </a:lnTo>
                  <a:lnTo>
                    <a:pt x="452" y="806"/>
                  </a:lnTo>
                  <a:lnTo>
                    <a:pt x="429" y="816"/>
                  </a:lnTo>
                  <a:lnTo>
                    <a:pt x="410" y="823"/>
                  </a:lnTo>
                  <a:lnTo>
                    <a:pt x="389" y="828"/>
                  </a:lnTo>
                  <a:lnTo>
                    <a:pt x="369" y="834"/>
                  </a:lnTo>
                  <a:lnTo>
                    <a:pt x="369" y="834"/>
                  </a:lnTo>
                  <a:lnTo>
                    <a:pt x="349" y="837"/>
                  </a:lnTo>
                  <a:lnTo>
                    <a:pt x="327" y="840"/>
                  </a:lnTo>
                  <a:lnTo>
                    <a:pt x="303" y="841"/>
                  </a:lnTo>
                  <a:lnTo>
                    <a:pt x="278" y="841"/>
                  </a:lnTo>
                  <a:lnTo>
                    <a:pt x="278" y="841"/>
                  </a:lnTo>
                  <a:lnTo>
                    <a:pt x="251" y="841"/>
                  </a:lnTo>
                  <a:lnTo>
                    <a:pt x="227" y="838"/>
                  </a:lnTo>
                  <a:lnTo>
                    <a:pt x="206" y="834"/>
                  </a:lnTo>
                  <a:lnTo>
                    <a:pt x="185" y="828"/>
                  </a:lnTo>
                  <a:lnTo>
                    <a:pt x="167" y="820"/>
                  </a:lnTo>
                  <a:lnTo>
                    <a:pt x="150" y="812"/>
                  </a:lnTo>
                  <a:lnTo>
                    <a:pt x="136" y="800"/>
                  </a:lnTo>
                  <a:lnTo>
                    <a:pt x="124" y="788"/>
                  </a:lnTo>
                  <a:lnTo>
                    <a:pt x="124" y="788"/>
                  </a:lnTo>
                  <a:lnTo>
                    <a:pt x="113" y="774"/>
                  </a:lnTo>
                  <a:lnTo>
                    <a:pt x="103" y="757"/>
                  </a:lnTo>
                  <a:lnTo>
                    <a:pt x="94" y="739"/>
                  </a:lnTo>
                  <a:lnTo>
                    <a:pt x="87" y="719"/>
                  </a:lnTo>
                  <a:lnTo>
                    <a:pt x="82" y="698"/>
                  </a:lnTo>
                  <a:lnTo>
                    <a:pt x="79" y="674"/>
                  </a:lnTo>
                  <a:lnTo>
                    <a:pt x="76" y="649"/>
                  </a:lnTo>
                  <a:lnTo>
                    <a:pt x="76" y="622"/>
                  </a:lnTo>
                  <a:lnTo>
                    <a:pt x="76" y="362"/>
                  </a:lnTo>
                  <a:lnTo>
                    <a:pt x="0" y="362"/>
                  </a:lnTo>
                  <a:lnTo>
                    <a:pt x="0" y="198"/>
                  </a:lnTo>
                  <a:lnTo>
                    <a:pt x="76" y="198"/>
                  </a:lnTo>
                  <a:lnTo>
                    <a:pt x="76" y="36"/>
                  </a:lnTo>
                  <a:lnTo>
                    <a:pt x="291" y="0"/>
                  </a:lnTo>
                  <a:lnTo>
                    <a:pt x="291" y="198"/>
                  </a:lnTo>
                  <a:lnTo>
                    <a:pt x="426" y="198"/>
                  </a:lnTo>
                  <a:lnTo>
                    <a:pt x="426" y="362"/>
                  </a:lnTo>
                  <a:lnTo>
                    <a:pt x="291" y="362"/>
                  </a:lnTo>
                  <a:lnTo>
                    <a:pt x="291" y="608"/>
                  </a:lnTo>
                  <a:lnTo>
                    <a:pt x="291" y="608"/>
                  </a:lnTo>
                  <a:lnTo>
                    <a:pt x="292" y="622"/>
                  </a:lnTo>
                  <a:lnTo>
                    <a:pt x="293" y="635"/>
                  </a:lnTo>
                  <a:lnTo>
                    <a:pt x="299" y="645"/>
                  </a:lnTo>
                  <a:lnTo>
                    <a:pt x="305" y="653"/>
                  </a:lnTo>
                  <a:lnTo>
                    <a:pt x="313" y="660"/>
                  </a:lnTo>
                  <a:lnTo>
                    <a:pt x="323" y="666"/>
                  </a:lnTo>
                  <a:lnTo>
                    <a:pt x="334" y="669"/>
                  </a:lnTo>
                  <a:lnTo>
                    <a:pt x="348" y="66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8">
              <a:extLst>
                <a:ext uri="{FF2B5EF4-FFF2-40B4-BE49-F238E27FC236}">
                  <a16:creationId xmlns:a16="http://schemas.microsoft.com/office/drawing/2014/main" id="{49BAD7BE-7100-4048-BDA4-BE3D1A0F2D47}"/>
                </a:ext>
              </a:extLst>
            </p:cNvPr>
            <p:cNvSpPr>
              <a:spLocks/>
            </p:cNvSpPr>
            <p:nvPr/>
          </p:nvSpPr>
          <p:spPr bwMode="auto">
            <a:xfrm>
              <a:off x="4299" y="1638"/>
              <a:ext cx="225" cy="420"/>
            </a:xfrm>
            <a:custGeom>
              <a:avLst/>
              <a:gdLst>
                <a:gd name="T0" fmla="*/ 347 w 450"/>
                <a:gd name="T1" fmla="*/ 669 h 841"/>
                <a:gd name="T2" fmla="*/ 347 w 450"/>
                <a:gd name="T3" fmla="*/ 669 h 841"/>
                <a:gd name="T4" fmla="*/ 370 w 450"/>
                <a:gd name="T5" fmla="*/ 667 h 841"/>
                <a:gd name="T6" fmla="*/ 395 w 450"/>
                <a:gd name="T7" fmla="*/ 664 h 841"/>
                <a:gd name="T8" fmla="*/ 422 w 450"/>
                <a:gd name="T9" fmla="*/ 657 h 841"/>
                <a:gd name="T10" fmla="*/ 450 w 450"/>
                <a:gd name="T11" fmla="*/ 648 h 841"/>
                <a:gd name="T12" fmla="*/ 450 w 450"/>
                <a:gd name="T13" fmla="*/ 806 h 841"/>
                <a:gd name="T14" fmla="*/ 450 w 450"/>
                <a:gd name="T15" fmla="*/ 806 h 841"/>
                <a:gd name="T16" fmla="*/ 429 w 450"/>
                <a:gd name="T17" fmla="*/ 816 h 841"/>
                <a:gd name="T18" fmla="*/ 408 w 450"/>
                <a:gd name="T19" fmla="*/ 823 h 841"/>
                <a:gd name="T20" fmla="*/ 388 w 450"/>
                <a:gd name="T21" fmla="*/ 828 h 841"/>
                <a:gd name="T22" fmla="*/ 368 w 450"/>
                <a:gd name="T23" fmla="*/ 834 h 841"/>
                <a:gd name="T24" fmla="*/ 368 w 450"/>
                <a:gd name="T25" fmla="*/ 834 h 841"/>
                <a:gd name="T26" fmla="*/ 347 w 450"/>
                <a:gd name="T27" fmla="*/ 837 h 841"/>
                <a:gd name="T28" fmla="*/ 326 w 450"/>
                <a:gd name="T29" fmla="*/ 840 h 841"/>
                <a:gd name="T30" fmla="*/ 303 w 450"/>
                <a:gd name="T31" fmla="*/ 841 h 841"/>
                <a:gd name="T32" fmla="*/ 277 w 450"/>
                <a:gd name="T33" fmla="*/ 841 h 841"/>
                <a:gd name="T34" fmla="*/ 277 w 450"/>
                <a:gd name="T35" fmla="*/ 841 h 841"/>
                <a:gd name="T36" fmla="*/ 251 w 450"/>
                <a:gd name="T37" fmla="*/ 841 h 841"/>
                <a:gd name="T38" fmla="*/ 227 w 450"/>
                <a:gd name="T39" fmla="*/ 838 h 841"/>
                <a:gd name="T40" fmla="*/ 204 w 450"/>
                <a:gd name="T41" fmla="*/ 834 h 841"/>
                <a:gd name="T42" fmla="*/ 185 w 450"/>
                <a:gd name="T43" fmla="*/ 828 h 841"/>
                <a:gd name="T44" fmla="*/ 167 w 450"/>
                <a:gd name="T45" fmla="*/ 820 h 841"/>
                <a:gd name="T46" fmla="*/ 150 w 450"/>
                <a:gd name="T47" fmla="*/ 812 h 841"/>
                <a:gd name="T48" fmla="*/ 136 w 450"/>
                <a:gd name="T49" fmla="*/ 800 h 841"/>
                <a:gd name="T50" fmla="*/ 122 w 450"/>
                <a:gd name="T51" fmla="*/ 788 h 841"/>
                <a:gd name="T52" fmla="*/ 122 w 450"/>
                <a:gd name="T53" fmla="*/ 788 h 841"/>
                <a:gd name="T54" fmla="*/ 111 w 450"/>
                <a:gd name="T55" fmla="*/ 774 h 841"/>
                <a:gd name="T56" fmla="*/ 102 w 450"/>
                <a:gd name="T57" fmla="*/ 757 h 841"/>
                <a:gd name="T58" fmla="*/ 94 w 450"/>
                <a:gd name="T59" fmla="*/ 739 h 841"/>
                <a:gd name="T60" fmla="*/ 87 w 450"/>
                <a:gd name="T61" fmla="*/ 719 h 841"/>
                <a:gd name="T62" fmla="*/ 81 w 450"/>
                <a:gd name="T63" fmla="*/ 698 h 841"/>
                <a:gd name="T64" fmla="*/ 78 w 450"/>
                <a:gd name="T65" fmla="*/ 674 h 841"/>
                <a:gd name="T66" fmla="*/ 75 w 450"/>
                <a:gd name="T67" fmla="*/ 649 h 841"/>
                <a:gd name="T68" fmla="*/ 75 w 450"/>
                <a:gd name="T69" fmla="*/ 622 h 841"/>
                <a:gd name="T70" fmla="*/ 75 w 450"/>
                <a:gd name="T71" fmla="*/ 362 h 841"/>
                <a:gd name="T72" fmla="*/ 0 w 450"/>
                <a:gd name="T73" fmla="*/ 362 h 841"/>
                <a:gd name="T74" fmla="*/ 0 w 450"/>
                <a:gd name="T75" fmla="*/ 198 h 841"/>
                <a:gd name="T76" fmla="*/ 75 w 450"/>
                <a:gd name="T77" fmla="*/ 198 h 841"/>
                <a:gd name="T78" fmla="*/ 75 w 450"/>
                <a:gd name="T79" fmla="*/ 35 h 841"/>
                <a:gd name="T80" fmla="*/ 290 w 450"/>
                <a:gd name="T81" fmla="*/ 0 h 841"/>
                <a:gd name="T82" fmla="*/ 290 w 450"/>
                <a:gd name="T83" fmla="*/ 198 h 841"/>
                <a:gd name="T84" fmla="*/ 426 w 450"/>
                <a:gd name="T85" fmla="*/ 198 h 841"/>
                <a:gd name="T86" fmla="*/ 426 w 450"/>
                <a:gd name="T87" fmla="*/ 362 h 841"/>
                <a:gd name="T88" fmla="*/ 290 w 450"/>
                <a:gd name="T89" fmla="*/ 362 h 841"/>
                <a:gd name="T90" fmla="*/ 290 w 450"/>
                <a:gd name="T91" fmla="*/ 608 h 841"/>
                <a:gd name="T92" fmla="*/ 290 w 450"/>
                <a:gd name="T93" fmla="*/ 608 h 841"/>
                <a:gd name="T94" fmla="*/ 290 w 450"/>
                <a:gd name="T95" fmla="*/ 622 h 841"/>
                <a:gd name="T96" fmla="*/ 293 w 450"/>
                <a:gd name="T97" fmla="*/ 635 h 841"/>
                <a:gd name="T98" fmla="*/ 298 w 450"/>
                <a:gd name="T99" fmla="*/ 645 h 841"/>
                <a:gd name="T100" fmla="*/ 304 w 450"/>
                <a:gd name="T101" fmla="*/ 653 h 841"/>
                <a:gd name="T102" fmla="*/ 312 w 450"/>
                <a:gd name="T103" fmla="*/ 660 h 841"/>
                <a:gd name="T104" fmla="*/ 322 w 450"/>
                <a:gd name="T105" fmla="*/ 666 h 841"/>
                <a:gd name="T106" fmla="*/ 333 w 450"/>
                <a:gd name="T107" fmla="*/ 669 h 841"/>
                <a:gd name="T108" fmla="*/ 347 w 450"/>
                <a:gd name="T109" fmla="*/ 669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0" h="841">
                  <a:moveTo>
                    <a:pt x="347" y="669"/>
                  </a:moveTo>
                  <a:lnTo>
                    <a:pt x="347" y="669"/>
                  </a:lnTo>
                  <a:lnTo>
                    <a:pt x="370" y="667"/>
                  </a:lnTo>
                  <a:lnTo>
                    <a:pt x="395" y="664"/>
                  </a:lnTo>
                  <a:lnTo>
                    <a:pt x="422" y="657"/>
                  </a:lnTo>
                  <a:lnTo>
                    <a:pt x="450" y="648"/>
                  </a:lnTo>
                  <a:lnTo>
                    <a:pt x="450" y="806"/>
                  </a:lnTo>
                  <a:lnTo>
                    <a:pt x="450" y="806"/>
                  </a:lnTo>
                  <a:lnTo>
                    <a:pt x="429" y="816"/>
                  </a:lnTo>
                  <a:lnTo>
                    <a:pt x="408" y="823"/>
                  </a:lnTo>
                  <a:lnTo>
                    <a:pt x="388" y="828"/>
                  </a:lnTo>
                  <a:lnTo>
                    <a:pt x="368" y="834"/>
                  </a:lnTo>
                  <a:lnTo>
                    <a:pt x="368" y="834"/>
                  </a:lnTo>
                  <a:lnTo>
                    <a:pt x="347" y="837"/>
                  </a:lnTo>
                  <a:lnTo>
                    <a:pt x="326" y="840"/>
                  </a:lnTo>
                  <a:lnTo>
                    <a:pt x="303" y="841"/>
                  </a:lnTo>
                  <a:lnTo>
                    <a:pt x="277" y="841"/>
                  </a:lnTo>
                  <a:lnTo>
                    <a:pt x="277" y="841"/>
                  </a:lnTo>
                  <a:lnTo>
                    <a:pt x="251" y="841"/>
                  </a:lnTo>
                  <a:lnTo>
                    <a:pt x="227" y="838"/>
                  </a:lnTo>
                  <a:lnTo>
                    <a:pt x="204" y="834"/>
                  </a:lnTo>
                  <a:lnTo>
                    <a:pt x="185" y="828"/>
                  </a:lnTo>
                  <a:lnTo>
                    <a:pt x="167" y="820"/>
                  </a:lnTo>
                  <a:lnTo>
                    <a:pt x="150" y="812"/>
                  </a:lnTo>
                  <a:lnTo>
                    <a:pt x="136" y="800"/>
                  </a:lnTo>
                  <a:lnTo>
                    <a:pt x="122" y="788"/>
                  </a:lnTo>
                  <a:lnTo>
                    <a:pt x="122" y="788"/>
                  </a:lnTo>
                  <a:lnTo>
                    <a:pt x="111" y="774"/>
                  </a:lnTo>
                  <a:lnTo>
                    <a:pt x="102" y="757"/>
                  </a:lnTo>
                  <a:lnTo>
                    <a:pt x="94" y="739"/>
                  </a:lnTo>
                  <a:lnTo>
                    <a:pt x="87" y="719"/>
                  </a:lnTo>
                  <a:lnTo>
                    <a:pt x="81" y="698"/>
                  </a:lnTo>
                  <a:lnTo>
                    <a:pt x="78" y="674"/>
                  </a:lnTo>
                  <a:lnTo>
                    <a:pt x="75" y="649"/>
                  </a:lnTo>
                  <a:lnTo>
                    <a:pt x="75" y="622"/>
                  </a:lnTo>
                  <a:lnTo>
                    <a:pt x="75" y="362"/>
                  </a:lnTo>
                  <a:lnTo>
                    <a:pt x="0" y="362"/>
                  </a:lnTo>
                  <a:lnTo>
                    <a:pt x="0" y="198"/>
                  </a:lnTo>
                  <a:lnTo>
                    <a:pt x="75" y="198"/>
                  </a:lnTo>
                  <a:lnTo>
                    <a:pt x="75" y="35"/>
                  </a:lnTo>
                  <a:lnTo>
                    <a:pt x="290" y="0"/>
                  </a:lnTo>
                  <a:lnTo>
                    <a:pt x="290" y="198"/>
                  </a:lnTo>
                  <a:lnTo>
                    <a:pt x="426" y="198"/>
                  </a:lnTo>
                  <a:lnTo>
                    <a:pt x="426" y="362"/>
                  </a:lnTo>
                  <a:lnTo>
                    <a:pt x="290" y="362"/>
                  </a:lnTo>
                  <a:lnTo>
                    <a:pt x="290" y="608"/>
                  </a:lnTo>
                  <a:lnTo>
                    <a:pt x="290" y="608"/>
                  </a:lnTo>
                  <a:lnTo>
                    <a:pt x="290" y="622"/>
                  </a:lnTo>
                  <a:lnTo>
                    <a:pt x="293" y="635"/>
                  </a:lnTo>
                  <a:lnTo>
                    <a:pt x="298" y="645"/>
                  </a:lnTo>
                  <a:lnTo>
                    <a:pt x="304" y="653"/>
                  </a:lnTo>
                  <a:lnTo>
                    <a:pt x="312" y="660"/>
                  </a:lnTo>
                  <a:lnTo>
                    <a:pt x="322" y="666"/>
                  </a:lnTo>
                  <a:lnTo>
                    <a:pt x="333" y="669"/>
                  </a:lnTo>
                  <a:lnTo>
                    <a:pt x="347" y="6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9">
              <a:extLst>
                <a:ext uri="{FF2B5EF4-FFF2-40B4-BE49-F238E27FC236}">
                  <a16:creationId xmlns:a16="http://schemas.microsoft.com/office/drawing/2014/main" id="{8B6ECABB-ED7C-4354-A82F-BD4AF561ADA7}"/>
                </a:ext>
              </a:extLst>
            </p:cNvPr>
            <p:cNvSpPr>
              <a:spLocks/>
            </p:cNvSpPr>
            <p:nvPr/>
          </p:nvSpPr>
          <p:spPr bwMode="auto">
            <a:xfrm>
              <a:off x="4299" y="1638"/>
              <a:ext cx="225" cy="420"/>
            </a:xfrm>
            <a:custGeom>
              <a:avLst/>
              <a:gdLst>
                <a:gd name="T0" fmla="*/ 347 w 450"/>
                <a:gd name="T1" fmla="*/ 669 h 841"/>
                <a:gd name="T2" fmla="*/ 347 w 450"/>
                <a:gd name="T3" fmla="*/ 669 h 841"/>
                <a:gd name="T4" fmla="*/ 370 w 450"/>
                <a:gd name="T5" fmla="*/ 667 h 841"/>
                <a:gd name="T6" fmla="*/ 395 w 450"/>
                <a:gd name="T7" fmla="*/ 664 h 841"/>
                <a:gd name="T8" fmla="*/ 422 w 450"/>
                <a:gd name="T9" fmla="*/ 657 h 841"/>
                <a:gd name="T10" fmla="*/ 450 w 450"/>
                <a:gd name="T11" fmla="*/ 648 h 841"/>
                <a:gd name="T12" fmla="*/ 450 w 450"/>
                <a:gd name="T13" fmla="*/ 806 h 841"/>
                <a:gd name="T14" fmla="*/ 450 w 450"/>
                <a:gd name="T15" fmla="*/ 806 h 841"/>
                <a:gd name="T16" fmla="*/ 429 w 450"/>
                <a:gd name="T17" fmla="*/ 816 h 841"/>
                <a:gd name="T18" fmla="*/ 408 w 450"/>
                <a:gd name="T19" fmla="*/ 823 h 841"/>
                <a:gd name="T20" fmla="*/ 388 w 450"/>
                <a:gd name="T21" fmla="*/ 828 h 841"/>
                <a:gd name="T22" fmla="*/ 368 w 450"/>
                <a:gd name="T23" fmla="*/ 834 h 841"/>
                <a:gd name="T24" fmla="*/ 368 w 450"/>
                <a:gd name="T25" fmla="*/ 834 h 841"/>
                <a:gd name="T26" fmla="*/ 347 w 450"/>
                <a:gd name="T27" fmla="*/ 837 h 841"/>
                <a:gd name="T28" fmla="*/ 326 w 450"/>
                <a:gd name="T29" fmla="*/ 840 h 841"/>
                <a:gd name="T30" fmla="*/ 303 w 450"/>
                <a:gd name="T31" fmla="*/ 841 h 841"/>
                <a:gd name="T32" fmla="*/ 277 w 450"/>
                <a:gd name="T33" fmla="*/ 841 h 841"/>
                <a:gd name="T34" fmla="*/ 277 w 450"/>
                <a:gd name="T35" fmla="*/ 841 h 841"/>
                <a:gd name="T36" fmla="*/ 251 w 450"/>
                <a:gd name="T37" fmla="*/ 841 h 841"/>
                <a:gd name="T38" fmla="*/ 227 w 450"/>
                <a:gd name="T39" fmla="*/ 838 h 841"/>
                <a:gd name="T40" fmla="*/ 204 w 450"/>
                <a:gd name="T41" fmla="*/ 834 h 841"/>
                <a:gd name="T42" fmla="*/ 185 w 450"/>
                <a:gd name="T43" fmla="*/ 828 h 841"/>
                <a:gd name="T44" fmla="*/ 167 w 450"/>
                <a:gd name="T45" fmla="*/ 820 h 841"/>
                <a:gd name="T46" fmla="*/ 150 w 450"/>
                <a:gd name="T47" fmla="*/ 812 h 841"/>
                <a:gd name="T48" fmla="*/ 136 w 450"/>
                <a:gd name="T49" fmla="*/ 800 h 841"/>
                <a:gd name="T50" fmla="*/ 122 w 450"/>
                <a:gd name="T51" fmla="*/ 788 h 841"/>
                <a:gd name="T52" fmla="*/ 122 w 450"/>
                <a:gd name="T53" fmla="*/ 788 h 841"/>
                <a:gd name="T54" fmla="*/ 111 w 450"/>
                <a:gd name="T55" fmla="*/ 774 h 841"/>
                <a:gd name="T56" fmla="*/ 102 w 450"/>
                <a:gd name="T57" fmla="*/ 757 h 841"/>
                <a:gd name="T58" fmla="*/ 94 w 450"/>
                <a:gd name="T59" fmla="*/ 739 h 841"/>
                <a:gd name="T60" fmla="*/ 87 w 450"/>
                <a:gd name="T61" fmla="*/ 719 h 841"/>
                <a:gd name="T62" fmla="*/ 81 w 450"/>
                <a:gd name="T63" fmla="*/ 698 h 841"/>
                <a:gd name="T64" fmla="*/ 78 w 450"/>
                <a:gd name="T65" fmla="*/ 674 h 841"/>
                <a:gd name="T66" fmla="*/ 75 w 450"/>
                <a:gd name="T67" fmla="*/ 649 h 841"/>
                <a:gd name="T68" fmla="*/ 75 w 450"/>
                <a:gd name="T69" fmla="*/ 622 h 841"/>
                <a:gd name="T70" fmla="*/ 75 w 450"/>
                <a:gd name="T71" fmla="*/ 362 h 841"/>
                <a:gd name="T72" fmla="*/ 0 w 450"/>
                <a:gd name="T73" fmla="*/ 362 h 841"/>
                <a:gd name="T74" fmla="*/ 0 w 450"/>
                <a:gd name="T75" fmla="*/ 198 h 841"/>
                <a:gd name="T76" fmla="*/ 75 w 450"/>
                <a:gd name="T77" fmla="*/ 198 h 841"/>
                <a:gd name="T78" fmla="*/ 75 w 450"/>
                <a:gd name="T79" fmla="*/ 35 h 841"/>
                <a:gd name="T80" fmla="*/ 290 w 450"/>
                <a:gd name="T81" fmla="*/ 0 h 841"/>
                <a:gd name="T82" fmla="*/ 290 w 450"/>
                <a:gd name="T83" fmla="*/ 198 h 841"/>
                <a:gd name="T84" fmla="*/ 426 w 450"/>
                <a:gd name="T85" fmla="*/ 198 h 841"/>
                <a:gd name="T86" fmla="*/ 426 w 450"/>
                <a:gd name="T87" fmla="*/ 362 h 841"/>
                <a:gd name="T88" fmla="*/ 290 w 450"/>
                <a:gd name="T89" fmla="*/ 362 h 841"/>
                <a:gd name="T90" fmla="*/ 290 w 450"/>
                <a:gd name="T91" fmla="*/ 608 h 841"/>
                <a:gd name="T92" fmla="*/ 290 w 450"/>
                <a:gd name="T93" fmla="*/ 608 h 841"/>
                <a:gd name="T94" fmla="*/ 290 w 450"/>
                <a:gd name="T95" fmla="*/ 622 h 841"/>
                <a:gd name="T96" fmla="*/ 293 w 450"/>
                <a:gd name="T97" fmla="*/ 635 h 841"/>
                <a:gd name="T98" fmla="*/ 298 w 450"/>
                <a:gd name="T99" fmla="*/ 645 h 841"/>
                <a:gd name="T100" fmla="*/ 304 w 450"/>
                <a:gd name="T101" fmla="*/ 653 h 841"/>
                <a:gd name="T102" fmla="*/ 312 w 450"/>
                <a:gd name="T103" fmla="*/ 660 h 841"/>
                <a:gd name="T104" fmla="*/ 322 w 450"/>
                <a:gd name="T105" fmla="*/ 666 h 841"/>
                <a:gd name="T106" fmla="*/ 333 w 450"/>
                <a:gd name="T107" fmla="*/ 669 h 841"/>
                <a:gd name="T108" fmla="*/ 347 w 450"/>
                <a:gd name="T109" fmla="*/ 669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0" h="841">
                  <a:moveTo>
                    <a:pt x="347" y="669"/>
                  </a:moveTo>
                  <a:lnTo>
                    <a:pt x="347" y="669"/>
                  </a:lnTo>
                  <a:lnTo>
                    <a:pt x="370" y="667"/>
                  </a:lnTo>
                  <a:lnTo>
                    <a:pt x="395" y="664"/>
                  </a:lnTo>
                  <a:lnTo>
                    <a:pt x="422" y="657"/>
                  </a:lnTo>
                  <a:lnTo>
                    <a:pt x="450" y="648"/>
                  </a:lnTo>
                  <a:lnTo>
                    <a:pt x="450" y="806"/>
                  </a:lnTo>
                  <a:lnTo>
                    <a:pt x="450" y="806"/>
                  </a:lnTo>
                  <a:lnTo>
                    <a:pt x="429" y="816"/>
                  </a:lnTo>
                  <a:lnTo>
                    <a:pt x="408" y="823"/>
                  </a:lnTo>
                  <a:lnTo>
                    <a:pt x="388" y="828"/>
                  </a:lnTo>
                  <a:lnTo>
                    <a:pt x="368" y="834"/>
                  </a:lnTo>
                  <a:lnTo>
                    <a:pt x="368" y="834"/>
                  </a:lnTo>
                  <a:lnTo>
                    <a:pt x="347" y="837"/>
                  </a:lnTo>
                  <a:lnTo>
                    <a:pt x="326" y="840"/>
                  </a:lnTo>
                  <a:lnTo>
                    <a:pt x="303" y="841"/>
                  </a:lnTo>
                  <a:lnTo>
                    <a:pt x="277" y="841"/>
                  </a:lnTo>
                  <a:lnTo>
                    <a:pt x="277" y="841"/>
                  </a:lnTo>
                  <a:lnTo>
                    <a:pt x="251" y="841"/>
                  </a:lnTo>
                  <a:lnTo>
                    <a:pt x="227" y="838"/>
                  </a:lnTo>
                  <a:lnTo>
                    <a:pt x="204" y="834"/>
                  </a:lnTo>
                  <a:lnTo>
                    <a:pt x="185" y="828"/>
                  </a:lnTo>
                  <a:lnTo>
                    <a:pt x="167" y="820"/>
                  </a:lnTo>
                  <a:lnTo>
                    <a:pt x="150" y="812"/>
                  </a:lnTo>
                  <a:lnTo>
                    <a:pt x="136" y="800"/>
                  </a:lnTo>
                  <a:lnTo>
                    <a:pt x="122" y="788"/>
                  </a:lnTo>
                  <a:lnTo>
                    <a:pt x="122" y="788"/>
                  </a:lnTo>
                  <a:lnTo>
                    <a:pt x="111" y="774"/>
                  </a:lnTo>
                  <a:lnTo>
                    <a:pt x="102" y="757"/>
                  </a:lnTo>
                  <a:lnTo>
                    <a:pt x="94" y="739"/>
                  </a:lnTo>
                  <a:lnTo>
                    <a:pt x="87" y="719"/>
                  </a:lnTo>
                  <a:lnTo>
                    <a:pt x="81" y="698"/>
                  </a:lnTo>
                  <a:lnTo>
                    <a:pt x="78" y="674"/>
                  </a:lnTo>
                  <a:lnTo>
                    <a:pt x="75" y="649"/>
                  </a:lnTo>
                  <a:lnTo>
                    <a:pt x="75" y="622"/>
                  </a:lnTo>
                  <a:lnTo>
                    <a:pt x="75" y="362"/>
                  </a:lnTo>
                  <a:lnTo>
                    <a:pt x="0" y="362"/>
                  </a:lnTo>
                  <a:lnTo>
                    <a:pt x="0" y="198"/>
                  </a:lnTo>
                  <a:lnTo>
                    <a:pt x="75" y="198"/>
                  </a:lnTo>
                  <a:lnTo>
                    <a:pt x="75" y="35"/>
                  </a:lnTo>
                  <a:lnTo>
                    <a:pt x="290" y="0"/>
                  </a:lnTo>
                  <a:lnTo>
                    <a:pt x="290" y="198"/>
                  </a:lnTo>
                  <a:lnTo>
                    <a:pt x="426" y="198"/>
                  </a:lnTo>
                  <a:lnTo>
                    <a:pt x="426" y="362"/>
                  </a:lnTo>
                  <a:lnTo>
                    <a:pt x="290" y="362"/>
                  </a:lnTo>
                  <a:lnTo>
                    <a:pt x="290" y="608"/>
                  </a:lnTo>
                  <a:lnTo>
                    <a:pt x="290" y="608"/>
                  </a:lnTo>
                  <a:lnTo>
                    <a:pt x="290" y="622"/>
                  </a:lnTo>
                  <a:lnTo>
                    <a:pt x="293" y="635"/>
                  </a:lnTo>
                  <a:lnTo>
                    <a:pt x="298" y="645"/>
                  </a:lnTo>
                  <a:lnTo>
                    <a:pt x="304" y="653"/>
                  </a:lnTo>
                  <a:lnTo>
                    <a:pt x="312" y="660"/>
                  </a:lnTo>
                  <a:lnTo>
                    <a:pt x="322" y="666"/>
                  </a:lnTo>
                  <a:lnTo>
                    <a:pt x="333" y="669"/>
                  </a:lnTo>
                  <a:lnTo>
                    <a:pt x="347" y="66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0">
              <a:extLst>
                <a:ext uri="{FF2B5EF4-FFF2-40B4-BE49-F238E27FC236}">
                  <a16:creationId xmlns:a16="http://schemas.microsoft.com/office/drawing/2014/main" id="{0029B337-F95C-49FC-9135-07D9A6CBB8AD}"/>
                </a:ext>
              </a:extLst>
            </p:cNvPr>
            <p:cNvSpPr>
              <a:spLocks noEditPoints="1"/>
            </p:cNvSpPr>
            <p:nvPr/>
          </p:nvSpPr>
          <p:spPr bwMode="auto">
            <a:xfrm>
              <a:off x="4550" y="1731"/>
              <a:ext cx="297" cy="327"/>
            </a:xfrm>
            <a:custGeom>
              <a:avLst/>
              <a:gdLst>
                <a:gd name="T0" fmla="*/ 499 w 596"/>
                <a:gd name="T1" fmla="*/ 58 h 655"/>
                <a:gd name="T2" fmla="*/ 428 w 596"/>
                <a:gd name="T3" fmla="*/ 20 h 655"/>
                <a:gd name="T4" fmla="*/ 338 w 596"/>
                <a:gd name="T5" fmla="*/ 2 h 655"/>
                <a:gd name="T6" fmla="*/ 268 w 596"/>
                <a:gd name="T7" fmla="*/ 2 h 655"/>
                <a:gd name="T8" fmla="*/ 174 w 596"/>
                <a:gd name="T9" fmla="*/ 23 h 655"/>
                <a:gd name="T10" fmla="*/ 122 w 596"/>
                <a:gd name="T11" fmla="*/ 50 h 655"/>
                <a:gd name="T12" fmla="*/ 88 w 596"/>
                <a:gd name="T13" fmla="*/ 76 h 655"/>
                <a:gd name="T14" fmla="*/ 69 w 596"/>
                <a:gd name="T15" fmla="*/ 97 h 655"/>
                <a:gd name="T16" fmla="*/ 31 w 596"/>
                <a:gd name="T17" fmla="*/ 162 h 655"/>
                <a:gd name="T18" fmla="*/ 4 w 596"/>
                <a:gd name="T19" fmla="*/ 257 h 655"/>
                <a:gd name="T20" fmla="*/ 0 w 596"/>
                <a:gd name="T21" fmla="*/ 333 h 655"/>
                <a:gd name="T22" fmla="*/ 11 w 596"/>
                <a:gd name="T23" fmla="*/ 439 h 655"/>
                <a:gd name="T24" fmla="*/ 39 w 596"/>
                <a:gd name="T25" fmla="*/ 512 h 655"/>
                <a:gd name="T26" fmla="*/ 65 w 596"/>
                <a:gd name="T27" fmla="*/ 550 h 655"/>
                <a:gd name="T28" fmla="*/ 84 w 596"/>
                <a:gd name="T29" fmla="*/ 572 h 655"/>
                <a:gd name="T30" fmla="*/ 119 w 596"/>
                <a:gd name="T31" fmla="*/ 600 h 655"/>
                <a:gd name="T32" fmla="*/ 188 w 596"/>
                <a:gd name="T33" fmla="*/ 634 h 655"/>
                <a:gd name="T34" fmla="*/ 287 w 596"/>
                <a:gd name="T35" fmla="*/ 654 h 655"/>
                <a:gd name="T36" fmla="*/ 360 w 596"/>
                <a:gd name="T37" fmla="*/ 655 h 655"/>
                <a:gd name="T38" fmla="*/ 451 w 596"/>
                <a:gd name="T39" fmla="*/ 645 h 655"/>
                <a:gd name="T40" fmla="*/ 503 w 596"/>
                <a:gd name="T41" fmla="*/ 631 h 655"/>
                <a:gd name="T42" fmla="*/ 522 w 596"/>
                <a:gd name="T43" fmla="*/ 467 h 655"/>
                <a:gd name="T44" fmla="*/ 453 w 596"/>
                <a:gd name="T45" fmla="*/ 490 h 655"/>
                <a:gd name="T46" fmla="*/ 404 w 596"/>
                <a:gd name="T47" fmla="*/ 498 h 655"/>
                <a:gd name="T48" fmla="*/ 351 w 596"/>
                <a:gd name="T49" fmla="*/ 501 h 655"/>
                <a:gd name="T50" fmla="*/ 307 w 596"/>
                <a:gd name="T51" fmla="*/ 497 h 655"/>
                <a:gd name="T52" fmla="*/ 272 w 596"/>
                <a:gd name="T53" fmla="*/ 484 h 655"/>
                <a:gd name="T54" fmla="*/ 252 w 596"/>
                <a:gd name="T55" fmla="*/ 470 h 655"/>
                <a:gd name="T56" fmla="*/ 230 w 596"/>
                <a:gd name="T57" fmla="*/ 445 h 655"/>
                <a:gd name="T58" fmla="*/ 217 w 596"/>
                <a:gd name="T59" fmla="*/ 413 h 655"/>
                <a:gd name="T60" fmla="*/ 596 w 596"/>
                <a:gd name="T61" fmla="*/ 387 h 655"/>
                <a:gd name="T62" fmla="*/ 594 w 596"/>
                <a:gd name="T63" fmla="*/ 256 h 655"/>
                <a:gd name="T64" fmla="*/ 576 w 596"/>
                <a:gd name="T65" fmla="*/ 166 h 655"/>
                <a:gd name="T66" fmla="*/ 537 w 596"/>
                <a:gd name="T67" fmla="*/ 96 h 655"/>
                <a:gd name="T68" fmla="*/ 219 w 596"/>
                <a:gd name="T69" fmla="*/ 250 h 655"/>
                <a:gd name="T70" fmla="*/ 229 w 596"/>
                <a:gd name="T71" fmla="*/ 205 h 655"/>
                <a:gd name="T72" fmla="*/ 243 w 596"/>
                <a:gd name="T73" fmla="*/ 180 h 655"/>
                <a:gd name="T74" fmla="*/ 262 w 596"/>
                <a:gd name="T75" fmla="*/ 163 h 655"/>
                <a:gd name="T76" fmla="*/ 293 w 596"/>
                <a:gd name="T77" fmla="*/ 150 h 655"/>
                <a:gd name="T78" fmla="*/ 321 w 596"/>
                <a:gd name="T79" fmla="*/ 150 h 655"/>
                <a:gd name="T80" fmla="*/ 349 w 596"/>
                <a:gd name="T81" fmla="*/ 156 h 655"/>
                <a:gd name="T82" fmla="*/ 370 w 596"/>
                <a:gd name="T83" fmla="*/ 170 h 655"/>
                <a:gd name="T84" fmla="*/ 383 w 596"/>
                <a:gd name="T85" fmla="*/ 184 h 655"/>
                <a:gd name="T86" fmla="*/ 395 w 596"/>
                <a:gd name="T87" fmla="*/ 209 h 655"/>
                <a:gd name="T88" fmla="*/ 402 w 596"/>
                <a:gd name="T89" fmla="*/ 250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96" h="655">
                  <a:moveTo>
                    <a:pt x="520" y="76"/>
                  </a:moveTo>
                  <a:lnTo>
                    <a:pt x="520" y="76"/>
                  </a:lnTo>
                  <a:lnTo>
                    <a:pt x="499" y="58"/>
                  </a:lnTo>
                  <a:lnTo>
                    <a:pt x="478" y="43"/>
                  </a:lnTo>
                  <a:lnTo>
                    <a:pt x="454" y="30"/>
                  </a:lnTo>
                  <a:lnTo>
                    <a:pt x="428" y="20"/>
                  </a:lnTo>
                  <a:lnTo>
                    <a:pt x="400" y="12"/>
                  </a:lnTo>
                  <a:lnTo>
                    <a:pt x="370" y="6"/>
                  </a:lnTo>
                  <a:lnTo>
                    <a:pt x="338" y="2"/>
                  </a:lnTo>
                  <a:lnTo>
                    <a:pt x="304" y="0"/>
                  </a:lnTo>
                  <a:lnTo>
                    <a:pt x="304" y="0"/>
                  </a:lnTo>
                  <a:lnTo>
                    <a:pt x="268" y="2"/>
                  </a:lnTo>
                  <a:lnTo>
                    <a:pt x="236" y="6"/>
                  </a:lnTo>
                  <a:lnTo>
                    <a:pt x="203" y="13"/>
                  </a:lnTo>
                  <a:lnTo>
                    <a:pt x="174" y="23"/>
                  </a:lnTo>
                  <a:lnTo>
                    <a:pt x="147" y="34"/>
                  </a:lnTo>
                  <a:lnTo>
                    <a:pt x="135" y="41"/>
                  </a:lnTo>
                  <a:lnTo>
                    <a:pt x="122" y="50"/>
                  </a:lnTo>
                  <a:lnTo>
                    <a:pt x="111" y="58"/>
                  </a:lnTo>
                  <a:lnTo>
                    <a:pt x="100" y="66"/>
                  </a:lnTo>
                  <a:lnTo>
                    <a:pt x="88" y="76"/>
                  </a:lnTo>
                  <a:lnTo>
                    <a:pt x="79" y="87"/>
                  </a:lnTo>
                  <a:lnTo>
                    <a:pt x="79" y="87"/>
                  </a:lnTo>
                  <a:lnTo>
                    <a:pt x="69" y="97"/>
                  </a:lnTo>
                  <a:lnTo>
                    <a:pt x="60" y="110"/>
                  </a:lnTo>
                  <a:lnTo>
                    <a:pt x="44" y="134"/>
                  </a:lnTo>
                  <a:lnTo>
                    <a:pt x="31" y="162"/>
                  </a:lnTo>
                  <a:lnTo>
                    <a:pt x="20" y="191"/>
                  </a:lnTo>
                  <a:lnTo>
                    <a:pt x="10" y="223"/>
                  </a:lnTo>
                  <a:lnTo>
                    <a:pt x="4" y="257"/>
                  </a:lnTo>
                  <a:lnTo>
                    <a:pt x="0" y="293"/>
                  </a:lnTo>
                  <a:lnTo>
                    <a:pt x="0" y="333"/>
                  </a:lnTo>
                  <a:lnTo>
                    <a:pt x="0" y="333"/>
                  </a:lnTo>
                  <a:lnTo>
                    <a:pt x="2" y="371"/>
                  </a:lnTo>
                  <a:lnTo>
                    <a:pt x="4" y="406"/>
                  </a:lnTo>
                  <a:lnTo>
                    <a:pt x="11" y="439"/>
                  </a:lnTo>
                  <a:lnTo>
                    <a:pt x="21" y="470"/>
                  </a:lnTo>
                  <a:lnTo>
                    <a:pt x="32" y="498"/>
                  </a:lnTo>
                  <a:lnTo>
                    <a:pt x="39" y="512"/>
                  </a:lnTo>
                  <a:lnTo>
                    <a:pt x="48" y="525"/>
                  </a:lnTo>
                  <a:lnTo>
                    <a:pt x="56" y="537"/>
                  </a:lnTo>
                  <a:lnTo>
                    <a:pt x="65" y="550"/>
                  </a:lnTo>
                  <a:lnTo>
                    <a:pt x="74" y="561"/>
                  </a:lnTo>
                  <a:lnTo>
                    <a:pt x="84" y="572"/>
                  </a:lnTo>
                  <a:lnTo>
                    <a:pt x="84" y="572"/>
                  </a:lnTo>
                  <a:lnTo>
                    <a:pt x="95" y="582"/>
                  </a:lnTo>
                  <a:lnTo>
                    <a:pt x="107" y="592"/>
                  </a:lnTo>
                  <a:lnTo>
                    <a:pt x="119" y="600"/>
                  </a:lnTo>
                  <a:lnTo>
                    <a:pt x="132" y="609"/>
                  </a:lnTo>
                  <a:lnTo>
                    <a:pt x="159" y="623"/>
                  </a:lnTo>
                  <a:lnTo>
                    <a:pt x="188" y="634"/>
                  </a:lnTo>
                  <a:lnTo>
                    <a:pt x="219" y="644"/>
                  </a:lnTo>
                  <a:lnTo>
                    <a:pt x="251" y="651"/>
                  </a:lnTo>
                  <a:lnTo>
                    <a:pt x="287" y="654"/>
                  </a:lnTo>
                  <a:lnTo>
                    <a:pt x="324" y="655"/>
                  </a:lnTo>
                  <a:lnTo>
                    <a:pt x="324" y="655"/>
                  </a:lnTo>
                  <a:lnTo>
                    <a:pt x="360" y="655"/>
                  </a:lnTo>
                  <a:lnTo>
                    <a:pt x="393" y="654"/>
                  </a:lnTo>
                  <a:lnTo>
                    <a:pt x="423" y="649"/>
                  </a:lnTo>
                  <a:lnTo>
                    <a:pt x="451" y="645"/>
                  </a:lnTo>
                  <a:lnTo>
                    <a:pt x="451" y="645"/>
                  </a:lnTo>
                  <a:lnTo>
                    <a:pt x="478" y="640"/>
                  </a:lnTo>
                  <a:lnTo>
                    <a:pt x="503" y="631"/>
                  </a:lnTo>
                  <a:lnTo>
                    <a:pt x="530" y="621"/>
                  </a:lnTo>
                  <a:lnTo>
                    <a:pt x="555" y="610"/>
                  </a:lnTo>
                  <a:lnTo>
                    <a:pt x="522" y="467"/>
                  </a:lnTo>
                  <a:lnTo>
                    <a:pt x="522" y="467"/>
                  </a:lnTo>
                  <a:lnTo>
                    <a:pt x="487" y="480"/>
                  </a:lnTo>
                  <a:lnTo>
                    <a:pt x="453" y="490"/>
                  </a:lnTo>
                  <a:lnTo>
                    <a:pt x="453" y="490"/>
                  </a:lnTo>
                  <a:lnTo>
                    <a:pt x="429" y="494"/>
                  </a:lnTo>
                  <a:lnTo>
                    <a:pt x="404" y="498"/>
                  </a:lnTo>
                  <a:lnTo>
                    <a:pt x="377" y="499"/>
                  </a:lnTo>
                  <a:lnTo>
                    <a:pt x="351" y="501"/>
                  </a:lnTo>
                  <a:lnTo>
                    <a:pt x="351" y="501"/>
                  </a:lnTo>
                  <a:lnTo>
                    <a:pt x="335" y="499"/>
                  </a:lnTo>
                  <a:lnTo>
                    <a:pt x="321" y="498"/>
                  </a:lnTo>
                  <a:lnTo>
                    <a:pt x="307" y="497"/>
                  </a:lnTo>
                  <a:lnTo>
                    <a:pt x="295" y="492"/>
                  </a:lnTo>
                  <a:lnTo>
                    <a:pt x="283" y="488"/>
                  </a:lnTo>
                  <a:lnTo>
                    <a:pt x="272" y="484"/>
                  </a:lnTo>
                  <a:lnTo>
                    <a:pt x="262" y="477"/>
                  </a:lnTo>
                  <a:lnTo>
                    <a:pt x="252" y="470"/>
                  </a:lnTo>
                  <a:lnTo>
                    <a:pt x="252" y="470"/>
                  </a:lnTo>
                  <a:lnTo>
                    <a:pt x="244" y="463"/>
                  </a:lnTo>
                  <a:lnTo>
                    <a:pt x="237" y="455"/>
                  </a:lnTo>
                  <a:lnTo>
                    <a:pt x="230" y="445"/>
                  </a:lnTo>
                  <a:lnTo>
                    <a:pt x="226" y="435"/>
                  </a:lnTo>
                  <a:lnTo>
                    <a:pt x="222" y="424"/>
                  </a:lnTo>
                  <a:lnTo>
                    <a:pt x="217" y="413"/>
                  </a:lnTo>
                  <a:lnTo>
                    <a:pt x="216" y="400"/>
                  </a:lnTo>
                  <a:lnTo>
                    <a:pt x="215" y="387"/>
                  </a:lnTo>
                  <a:lnTo>
                    <a:pt x="596" y="387"/>
                  </a:lnTo>
                  <a:lnTo>
                    <a:pt x="596" y="291"/>
                  </a:lnTo>
                  <a:lnTo>
                    <a:pt x="596" y="291"/>
                  </a:lnTo>
                  <a:lnTo>
                    <a:pt x="594" y="256"/>
                  </a:lnTo>
                  <a:lnTo>
                    <a:pt x="590" y="225"/>
                  </a:lnTo>
                  <a:lnTo>
                    <a:pt x="585" y="194"/>
                  </a:lnTo>
                  <a:lnTo>
                    <a:pt x="576" y="166"/>
                  </a:lnTo>
                  <a:lnTo>
                    <a:pt x="566" y="141"/>
                  </a:lnTo>
                  <a:lnTo>
                    <a:pt x="552" y="117"/>
                  </a:lnTo>
                  <a:lnTo>
                    <a:pt x="537" y="96"/>
                  </a:lnTo>
                  <a:lnTo>
                    <a:pt x="520" y="76"/>
                  </a:lnTo>
                  <a:close/>
                  <a:moveTo>
                    <a:pt x="219" y="250"/>
                  </a:moveTo>
                  <a:lnTo>
                    <a:pt x="219" y="250"/>
                  </a:lnTo>
                  <a:lnTo>
                    <a:pt x="223" y="226"/>
                  </a:lnTo>
                  <a:lnTo>
                    <a:pt x="226" y="215"/>
                  </a:lnTo>
                  <a:lnTo>
                    <a:pt x="229" y="205"/>
                  </a:lnTo>
                  <a:lnTo>
                    <a:pt x="233" y="195"/>
                  </a:lnTo>
                  <a:lnTo>
                    <a:pt x="237" y="188"/>
                  </a:lnTo>
                  <a:lnTo>
                    <a:pt x="243" y="180"/>
                  </a:lnTo>
                  <a:lnTo>
                    <a:pt x="248" y="174"/>
                  </a:lnTo>
                  <a:lnTo>
                    <a:pt x="248" y="174"/>
                  </a:lnTo>
                  <a:lnTo>
                    <a:pt x="262" y="163"/>
                  </a:lnTo>
                  <a:lnTo>
                    <a:pt x="269" y="159"/>
                  </a:lnTo>
                  <a:lnTo>
                    <a:pt x="278" y="156"/>
                  </a:lnTo>
                  <a:lnTo>
                    <a:pt x="293" y="150"/>
                  </a:lnTo>
                  <a:lnTo>
                    <a:pt x="311" y="149"/>
                  </a:lnTo>
                  <a:lnTo>
                    <a:pt x="311" y="149"/>
                  </a:lnTo>
                  <a:lnTo>
                    <a:pt x="321" y="150"/>
                  </a:lnTo>
                  <a:lnTo>
                    <a:pt x="331" y="152"/>
                  </a:lnTo>
                  <a:lnTo>
                    <a:pt x="341" y="153"/>
                  </a:lnTo>
                  <a:lnTo>
                    <a:pt x="349" y="156"/>
                  </a:lnTo>
                  <a:lnTo>
                    <a:pt x="356" y="160"/>
                  </a:lnTo>
                  <a:lnTo>
                    <a:pt x="363" y="164"/>
                  </a:lnTo>
                  <a:lnTo>
                    <a:pt x="370" y="170"/>
                  </a:lnTo>
                  <a:lnTo>
                    <a:pt x="377" y="177"/>
                  </a:lnTo>
                  <a:lnTo>
                    <a:pt x="377" y="177"/>
                  </a:lnTo>
                  <a:lnTo>
                    <a:pt x="383" y="184"/>
                  </a:lnTo>
                  <a:lnTo>
                    <a:pt x="387" y="191"/>
                  </a:lnTo>
                  <a:lnTo>
                    <a:pt x="391" y="199"/>
                  </a:lnTo>
                  <a:lnTo>
                    <a:pt x="395" y="209"/>
                  </a:lnTo>
                  <a:lnTo>
                    <a:pt x="398" y="218"/>
                  </a:lnTo>
                  <a:lnTo>
                    <a:pt x="400" y="229"/>
                  </a:lnTo>
                  <a:lnTo>
                    <a:pt x="402" y="250"/>
                  </a:lnTo>
                  <a:lnTo>
                    <a:pt x="219"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1">
              <a:extLst>
                <a:ext uri="{FF2B5EF4-FFF2-40B4-BE49-F238E27FC236}">
                  <a16:creationId xmlns:a16="http://schemas.microsoft.com/office/drawing/2014/main" id="{6E5C9948-387F-4D35-B091-841D2AD7051B}"/>
                </a:ext>
              </a:extLst>
            </p:cNvPr>
            <p:cNvSpPr>
              <a:spLocks/>
            </p:cNvSpPr>
            <p:nvPr/>
          </p:nvSpPr>
          <p:spPr bwMode="auto">
            <a:xfrm>
              <a:off x="4550" y="1731"/>
              <a:ext cx="297" cy="327"/>
            </a:xfrm>
            <a:custGeom>
              <a:avLst/>
              <a:gdLst>
                <a:gd name="T0" fmla="*/ 520 w 596"/>
                <a:gd name="T1" fmla="*/ 76 h 655"/>
                <a:gd name="T2" fmla="*/ 478 w 596"/>
                <a:gd name="T3" fmla="*/ 43 h 655"/>
                <a:gd name="T4" fmla="*/ 428 w 596"/>
                <a:gd name="T5" fmla="*/ 20 h 655"/>
                <a:gd name="T6" fmla="*/ 370 w 596"/>
                <a:gd name="T7" fmla="*/ 6 h 655"/>
                <a:gd name="T8" fmla="*/ 304 w 596"/>
                <a:gd name="T9" fmla="*/ 0 h 655"/>
                <a:gd name="T10" fmla="*/ 268 w 596"/>
                <a:gd name="T11" fmla="*/ 2 h 655"/>
                <a:gd name="T12" fmla="*/ 203 w 596"/>
                <a:gd name="T13" fmla="*/ 13 h 655"/>
                <a:gd name="T14" fmla="*/ 147 w 596"/>
                <a:gd name="T15" fmla="*/ 34 h 655"/>
                <a:gd name="T16" fmla="*/ 122 w 596"/>
                <a:gd name="T17" fmla="*/ 50 h 655"/>
                <a:gd name="T18" fmla="*/ 100 w 596"/>
                <a:gd name="T19" fmla="*/ 66 h 655"/>
                <a:gd name="T20" fmla="*/ 79 w 596"/>
                <a:gd name="T21" fmla="*/ 87 h 655"/>
                <a:gd name="T22" fmla="*/ 69 w 596"/>
                <a:gd name="T23" fmla="*/ 97 h 655"/>
                <a:gd name="T24" fmla="*/ 44 w 596"/>
                <a:gd name="T25" fmla="*/ 134 h 655"/>
                <a:gd name="T26" fmla="*/ 20 w 596"/>
                <a:gd name="T27" fmla="*/ 191 h 655"/>
                <a:gd name="T28" fmla="*/ 4 w 596"/>
                <a:gd name="T29" fmla="*/ 257 h 655"/>
                <a:gd name="T30" fmla="*/ 0 w 596"/>
                <a:gd name="T31" fmla="*/ 333 h 655"/>
                <a:gd name="T32" fmla="*/ 2 w 596"/>
                <a:gd name="T33" fmla="*/ 371 h 655"/>
                <a:gd name="T34" fmla="*/ 11 w 596"/>
                <a:gd name="T35" fmla="*/ 439 h 655"/>
                <a:gd name="T36" fmla="*/ 32 w 596"/>
                <a:gd name="T37" fmla="*/ 498 h 655"/>
                <a:gd name="T38" fmla="*/ 48 w 596"/>
                <a:gd name="T39" fmla="*/ 525 h 655"/>
                <a:gd name="T40" fmla="*/ 65 w 596"/>
                <a:gd name="T41" fmla="*/ 550 h 655"/>
                <a:gd name="T42" fmla="*/ 84 w 596"/>
                <a:gd name="T43" fmla="*/ 572 h 655"/>
                <a:gd name="T44" fmla="*/ 95 w 596"/>
                <a:gd name="T45" fmla="*/ 582 h 655"/>
                <a:gd name="T46" fmla="*/ 119 w 596"/>
                <a:gd name="T47" fmla="*/ 600 h 655"/>
                <a:gd name="T48" fmla="*/ 159 w 596"/>
                <a:gd name="T49" fmla="*/ 623 h 655"/>
                <a:gd name="T50" fmla="*/ 219 w 596"/>
                <a:gd name="T51" fmla="*/ 644 h 655"/>
                <a:gd name="T52" fmla="*/ 287 w 596"/>
                <a:gd name="T53" fmla="*/ 654 h 655"/>
                <a:gd name="T54" fmla="*/ 324 w 596"/>
                <a:gd name="T55" fmla="*/ 655 h 655"/>
                <a:gd name="T56" fmla="*/ 393 w 596"/>
                <a:gd name="T57" fmla="*/ 654 h 655"/>
                <a:gd name="T58" fmla="*/ 451 w 596"/>
                <a:gd name="T59" fmla="*/ 645 h 655"/>
                <a:gd name="T60" fmla="*/ 478 w 596"/>
                <a:gd name="T61" fmla="*/ 640 h 655"/>
                <a:gd name="T62" fmla="*/ 530 w 596"/>
                <a:gd name="T63" fmla="*/ 621 h 655"/>
                <a:gd name="T64" fmla="*/ 522 w 596"/>
                <a:gd name="T65" fmla="*/ 467 h 655"/>
                <a:gd name="T66" fmla="*/ 487 w 596"/>
                <a:gd name="T67" fmla="*/ 480 h 655"/>
                <a:gd name="T68" fmla="*/ 453 w 596"/>
                <a:gd name="T69" fmla="*/ 490 h 655"/>
                <a:gd name="T70" fmla="*/ 404 w 596"/>
                <a:gd name="T71" fmla="*/ 498 h 655"/>
                <a:gd name="T72" fmla="*/ 351 w 596"/>
                <a:gd name="T73" fmla="*/ 501 h 655"/>
                <a:gd name="T74" fmla="*/ 335 w 596"/>
                <a:gd name="T75" fmla="*/ 499 h 655"/>
                <a:gd name="T76" fmla="*/ 307 w 596"/>
                <a:gd name="T77" fmla="*/ 497 h 655"/>
                <a:gd name="T78" fmla="*/ 283 w 596"/>
                <a:gd name="T79" fmla="*/ 488 h 655"/>
                <a:gd name="T80" fmla="*/ 262 w 596"/>
                <a:gd name="T81" fmla="*/ 477 h 655"/>
                <a:gd name="T82" fmla="*/ 252 w 596"/>
                <a:gd name="T83" fmla="*/ 470 h 655"/>
                <a:gd name="T84" fmla="*/ 237 w 596"/>
                <a:gd name="T85" fmla="*/ 455 h 655"/>
                <a:gd name="T86" fmla="*/ 226 w 596"/>
                <a:gd name="T87" fmla="*/ 435 h 655"/>
                <a:gd name="T88" fmla="*/ 217 w 596"/>
                <a:gd name="T89" fmla="*/ 413 h 655"/>
                <a:gd name="T90" fmla="*/ 215 w 596"/>
                <a:gd name="T91" fmla="*/ 387 h 655"/>
                <a:gd name="T92" fmla="*/ 596 w 596"/>
                <a:gd name="T93" fmla="*/ 291 h 655"/>
                <a:gd name="T94" fmla="*/ 594 w 596"/>
                <a:gd name="T95" fmla="*/ 256 h 655"/>
                <a:gd name="T96" fmla="*/ 585 w 596"/>
                <a:gd name="T97" fmla="*/ 194 h 655"/>
                <a:gd name="T98" fmla="*/ 566 w 596"/>
                <a:gd name="T99" fmla="*/ 141 h 655"/>
                <a:gd name="T100" fmla="*/ 537 w 596"/>
                <a:gd name="T101" fmla="*/ 96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6" h="655">
                  <a:moveTo>
                    <a:pt x="520" y="76"/>
                  </a:moveTo>
                  <a:lnTo>
                    <a:pt x="520" y="76"/>
                  </a:lnTo>
                  <a:lnTo>
                    <a:pt x="499" y="58"/>
                  </a:lnTo>
                  <a:lnTo>
                    <a:pt x="478" y="43"/>
                  </a:lnTo>
                  <a:lnTo>
                    <a:pt x="454" y="30"/>
                  </a:lnTo>
                  <a:lnTo>
                    <a:pt x="428" y="20"/>
                  </a:lnTo>
                  <a:lnTo>
                    <a:pt x="400" y="12"/>
                  </a:lnTo>
                  <a:lnTo>
                    <a:pt x="370" y="6"/>
                  </a:lnTo>
                  <a:lnTo>
                    <a:pt x="338" y="2"/>
                  </a:lnTo>
                  <a:lnTo>
                    <a:pt x="304" y="0"/>
                  </a:lnTo>
                  <a:lnTo>
                    <a:pt x="304" y="0"/>
                  </a:lnTo>
                  <a:lnTo>
                    <a:pt x="268" y="2"/>
                  </a:lnTo>
                  <a:lnTo>
                    <a:pt x="236" y="6"/>
                  </a:lnTo>
                  <a:lnTo>
                    <a:pt x="203" y="13"/>
                  </a:lnTo>
                  <a:lnTo>
                    <a:pt x="174" y="23"/>
                  </a:lnTo>
                  <a:lnTo>
                    <a:pt x="147" y="34"/>
                  </a:lnTo>
                  <a:lnTo>
                    <a:pt x="135" y="41"/>
                  </a:lnTo>
                  <a:lnTo>
                    <a:pt x="122" y="50"/>
                  </a:lnTo>
                  <a:lnTo>
                    <a:pt x="111" y="58"/>
                  </a:lnTo>
                  <a:lnTo>
                    <a:pt x="100" y="66"/>
                  </a:lnTo>
                  <a:lnTo>
                    <a:pt x="88" y="76"/>
                  </a:lnTo>
                  <a:lnTo>
                    <a:pt x="79" y="87"/>
                  </a:lnTo>
                  <a:lnTo>
                    <a:pt x="79" y="87"/>
                  </a:lnTo>
                  <a:lnTo>
                    <a:pt x="69" y="97"/>
                  </a:lnTo>
                  <a:lnTo>
                    <a:pt x="60" y="110"/>
                  </a:lnTo>
                  <a:lnTo>
                    <a:pt x="44" y="134"/>
                  </a:lnTo>
                  <a:lnTo>
                    <a:pt x="31" y="162"/>
                  </a:lnTo>
                  <a:lnTo>
                    <a:pt x="20" y="191"/>
                  </a:lnTo>
                  <a:lnTo>
                    <a:pt x="10" y="223"/>
                  </a:lnTo>
                  <a:lnTo>
                    <a:pt x="4" y="257"/>
                  </a:lnTo>
                  <a:lnTo>
                    <a:pt x="0" y="293"/>
                  </a:lnTo>
                  <a:lnTo>
                    <a:pt x="0" y="333"/>
                  </a:lnTo>
                  <a:lnTo>
                    <a:pt x="0" y="333"/>
                  </a:lnTo>
                  <a:lnTo>
                    <a:pt x="2" y="371"/>
                  </a:lnTo>
                  <a:lnTo>
                    <a:pt x="4" y="406"/>
                  </a:lnTo>
                  <a:lnTo>
                    <a:pt x="11" y="439"/>
                  </a:lnTo>
                  <a:lnTo>
                    <a:pt x="21" y="470"/>
                  </a:lnTo>
                  <a:lnTo>
                    <a:pt x="32" y="498"/>
                  </a:lnTo>
                  <a:lnTo>
                    <a:pt x="39" y="512"/>
                  </a:lnTo>
                  <a:lnTo>
                    <a:pt x="48" y="525"/>
                  </a:lnTo>
                  <a:lnTo>
                    <a:pt x="56" y="537"/>
                  </a:lnTo>
                  <a:lnTo>
                    <a:pt x="65" y="550"/>
                  </a:lnTo>
                  <a:lnTo>
                    <a:pt x="74" y="561"/>
                  </a:lnTo>
                  <a:lnTo>
                    <a:pt x="84" y="572"/>
                  </a:lnTo>
                  <a:lnTo>
                    <a:pt x="84" y="572"/>
                  </a:lnTo>
                  <a:lnTo>
                    <a:pt x="95" y="582"/>
                  </a:lnTo>
                  <a:lnTo>
                    <a:pt x="107" y="592"/>
                  </a:lnTo>
                  <a:lnTo>
                    <a:pt x="119" y="600"/>
                  </a:lnTo>
                  <a:lnTo>
                    <a:pt x="132" y="609"/>
                  </a:lnTo>
                  <a:lnTo>
                    <a:pt x="159" y="623"/>
                  </a:lnTo>
                  <a:lnTo>
                    <a:pt x="188" y="634"/>
                  </a:lnTo>
                  <a:lnTo>
                    <a:pt x="219" y="644"/>
                  </a:lnTo>
                  <a:lnTo>
                    <a:pt x="251" y="651"/>
                  </a:lnTo>
                  <a:lnTo>
                    <a:pt x="287" y="654"/>
                  </a:lnTo>
                  <a:lnTo>
                    <a:pt x="324" y="655"/>
                  </a:lnTo>
                  <a:lnTo>
                    <a:pt x="324" y="655"/>
                  </a:lnTo>
                  <a:lnTo>
                    <a:pt x="360" y="655"/>
                  </a:lnTo>
                  <a:lnTo>
                    <a:pt x="393" y="654"/>
                  </a:lnTo>
                  <a:lnTo>
                    <a:pt x="423" y="649"/>
                  </a:lnTo>
                  <a:lnTo>
                    <a:pt x="451" y="645"/>
                  </a:lnTo>
                  <a:lnTo>
                    <a:pt x="451" y="645"/>
                  </a:lnTo>
                  <a:lnTo>
                    <a:pt x="478" y="640"/>
                  </a:lnTo>
                  <a:lnTo>
                    <a:pt x="503" y="631"/>
                  </a:lnTo>
                  <a:lnTo>
                    <a:pt x="530" y="621"/>
                  </a:lnTo>
                  <a:lnTo>
                    <a:pt x="555" y="610"/>
                  </a:lnTo>
                  <a:lnTo>
                    <a:pt x="522" y="467"/>
                  </a:lnTo>
                  <a:lnTo>
                    <a:pt x="522" y="467"/>
                  </a:lnTo>
                  <a:lnTo>
                    <a:pt x="487" y="480"/>
                  </a:lnTo>
                  <a:lnTo>
                    <a:pt x="453" y="490"/>
                  </a:lnTo>
                  <a:lnTo>
                    <a:pt x="453" y="490"/>
                  </a:lnTo>
                  <a:lnTo>
                    <a:pt x="429" y="494"/>
                  </a:lnTo>
                  <a:lnTo>
                    <a:pt x="404" y="498"/>
                  </a:lnTo>
                  <a:lnTo>
                    <a:pt x="377" y="499"/>
                  </a:lnTo>
                  <a:lnTo>
                    <a:pt x="351" y="501"/>
                  </a:lnTo>
                  <a:lnTo>
                    <a:pt x="351" y="501"/>
                  </a:lnTo>
                  <a:lnTo>
                    <a:pt x="335" y="499"/>
                  </a:lnTo>
                  <a:lnTo>
                    <a:pt x="321" y="498"/>
                  </a:lnTo>
                  <a:lnTo>
                    <a:pt x="307" y="497"/>
                  </a:lnTo>
                  <a:lnTo>
                    <a:pt x="295" y="492"/>
                  </a:lnTo>
                  <a:lnTo>
                    <a:pt x="283" y="488"/>
                  </a:lnTo>
                  <a:lnTo>
                    <a:pt x="272" y="484"/>
                  </a:lnTo>
                  <a:lnTo>
                    <a:pt x="262" y="477"/>
                  </a:lnTo>
                  <a:lnTo>
                    <a:pt x="252" y="470"/>
                  </a:lnTo>
                  <a:lnTo>
                    <a:pt x="252" y="470"/>
                  </a:lnTo>
                  <a:lnTo>
                    <a:pt x="244" y="463"/>
                  </a:lnTo>
                  <a:lnTo>
                    <a:pt x="237" y="455"/>
                  </a:lnTo>
                  <a:lnTo>
                    <a:pt x="230" y="445"/>
                  </a:lnTo>
                  <a:lnTo>
                    <a:pt x="226" y="435"/>
                  </a:lnTo>
                  <a:lnTo>
                    <a:pt x="222" y="424"/>
                  </a:lnTo>
                  <a:lnTo>
                    <a:pt x="217" y="413"/>
                  </a:lnTo>
                  <a:lnTo>
                    <a:pt x="216" y="400"/>
                  </a:lnTo>
                  <a:lnTo>
                    <a:pt x="215" y="387"/>
                  </a:lnTo>
                  <a:lnTo>
                    <a:pt x="596" y="387"/>
                  </a:lnTo>
                  <a:lnTo>
                    <a:pt x="596" y="291"/>
                  </a:lnTo>
                  <a:lnTo>
                    <a:pt x="596" y="291"/>
                  </a:lnTo>
                  <a:lnTo>
                    <a:pt x="594" y="256"/>
                  </a:lnTo>
                  <a:lnTo>
                    <a:pt x="590" y="225"/>
                  </a:lnTo>
                  <a:lnTo>
                    <a:pt x="585" y="194"/>
                  </a:lnTo>
                  <a:lnTo>
                    <a:pt x="576" y="166"/>
                  </a:lnTo>
                  <a:lnTo>
                    <a:pt x="566" y="141"/>
                  </a:lnTo>
                  <a:lnTo>
                    <a:pt x="552" y="117"/>
                  </a:lnTo>
                  <a:lnTo>
                    <a:pt x="537" y="96"/>
                  </a:lnTo>
                  <a:lnTo>
                    <a:pt x="520" y="7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2">
              <a:extLst>
                <a:ext uri="{FF2B5EF4-FFF2-40B4-BE49-F238E27FC236}">
                  <a16:creationId xmlns:a16="http://schemas.microsoft.com/office/drawing/2014/main" id="{A52FF546-0689-431B-B9C0-CCED0B8087E6}"/>
                </a:ext>
              </a:extLst>
            </p:cNvPr>
            <p:cNvSpPr>
              <a:spLocks/>
            </p:cNvSpPr>
            <p:nvPr/>
          </p:nvSpPr>
          <p:spPr bwMode="auto">
            <a:xfrm>
              <a:off x="4659" y="1805"/>
              <a:ext cx="92" cy="50"/>
            </a:xfrm>
            <a:custGeom>
              <a:avLst/>
              <a:gdLst>
                <a:gd name="T0" fmla="*/ 0 w 183"/>
                <a:gd name="T1" fmla="*/ 101 h 101"/>
                <a:gd name="T2" fmla="*/ 0 w 183"/>
                <a:gd name="T3" fmla="*/ 101 h 101"/>
                <a:gd name="T4" fmla="*/ 4 w 183"/>
                <a:gd name="T5" fmla="*/ 77 h 101"/>
                <a:gd name="T6" fmla="*/ 7 w 183"/>
                <a:gd name="T7" fmla="*/ 66 h 101"/>
                <a:gd name="T8" fmla="*/ 10 w 183"/>
                <a:gd name="T9" fmla="*/ 56 h 101"/>
                <a:gd name="T10" fmla="*/ 14 w 183"/>
                <a:gd name="T11" fmla="*/ 46 h 101"/>
                <a:gd name="T12" fmla="*/ 18 w 183"/>
                <a:gd name="T13" fmla="*/ 39 h 101"/>
                <a:gd name="T14" fmla="*/ 24 w 183"/>
                <a:gd name="T15" fmla="*/ 31 h 101"/>
                <a:gd name="T16" fmla="*/ 29 w 183"/>
                <a:gd name="T17" fmla="*/ 25 h 101"/>
                <a:gd name="T18" fmla="*/ 29 w 183"/>
                <a:gd name="T19" fmla="*/ 25 h 101"/>
                <a:gd name="T20" fmla="*/ 43 w 183"/>
                <a:gd name="T21" fmla="*/ 14 h 101"/>
                <a:gd name="T22" fmla="*/ 50 w 183"/>
                <a:gd name="T23" fmla="*/ 10 h 101"/>
                <a:gd name="T24" fmla="*/ 59 w 183"/>
                <a:gd name="T25" fmla="*/ 7 h 101"/>
                <a:gd name="T26" fmla="*/ 74 w 183"/>
                <a:gd name="T27" fmla="*/ 1 h 101"/>
                <a:gd name="T28" fmla="*/ 92 w 183"/>
                <a:gd name="T29" fmla="*/ 0 h 101"/>
                <a:gd name="T30" fmla="*/ 92 w 183"/>
                <a:gd name="T31" fmla="*/ 0 h 101"/>
                <a:gd name="T32" fmla="*/ 102 w 183"/>
                <a:gd name="T33" fmla="*/ 1 h 101"/>
                <a:gd name="T34" fmla="*/ 112 w 183"/>
                <a:gd name="T35" fmla="*/ 3 h 101"/>
                <a:gd name="T36" fmla="*/ 122 w 183"/>
                <a:gd name="T37" fmla="*/ 4 h 101"/>
                <a:gd name="T38" fmla="*/ 130 w 183"/>
                <a:gd name="T39" fmla="*/ 7 h 101"/>
                <a:gd name="T40" fmla="*/ 137 w 183"/>
                <a:gd name="T41" fmla="*/ 11 h 101"/>
                <a:gd name="T42" fmla="*/ 144 w 183"/>
                <a:gd name="T43" fmla="*/ 15 h 101"/>
                <a:gd name="T44" fmla="*/ 151 w 183"/>
                <a:gd name="T45" fmla="*/ 21 h 101"/>
                <a:gd name="T46" fmla="*/ 158 w 183"/>
                <a:gd name="T47" fmla="*/ 28 h 101"/>
                <a:gd name="T48" fmla="*/ 158 w 183"/>
                <a:gd name="T49" fmla="*/ 28 h 101"/>
                <a:gd name="T50" fmla="*/ 164 w 183"/>
                <a:gd name="T51" fmla="*/ 35 h 101"/>
                <a:gd name="T52" fmla="*/ 168 w 183"/>
                <a:gd name="T53" fmla="*/ 42 h 101"/>
                <a:gd name="T54" fmla="*/ 172 w 183"/>
                <a:gd name="T55" fmla="*/ 50 h 101"/>
                <a:gd name="T56" fmla="*/ 176 w 183"/>
                <a:gd name="T57" fmla="*/ 60 h 101"/>
                <a:gd name="T58" fmla="*/ 179 w 183"/>
                <a:gd name="T59" fmla="*/ 69 h 101"/>
                <a:gd name="T60" fmla="*/ 181 w 183"/>
                <a:gd name="T61" fmla="*/ 80 h 101"/>
                <a:gd name="T62" fmla="*/ 183 w 183"/>
                <a:gd name="T63" fmla="*/ 101 h 101"/>
                <a:gd name="T64" fmla="*/ 0 w 183"/>
                <a:gd name="T65"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3" h="101">
                  <a:moveTo>
                    <a:pt x="0" y="101"/>
                  </a:moveTo>
                  <a:lnTo>
                    <a:pt x="0" y="101"/>
                  </a:lnTo>
                  <a:lnTo>
                    <a:pt x="4" y="77"/>
                  </a:lnTo>
                  <a:lnTo>
                    <a:pt x="7" y="66"/>
                  </a:lnTo>
                  <a:lnTo>
                    <a:pt x="10" y="56"/>
                  </a:lnTo>
                  <a:lnTo>
                    <a:pt x="14" y="46"/>
                  </a:lnTo>
                  <a:lnTo>
                    <a:pt x="18" y="39"/>
                  </a:lnTo>
                  <a:lnTo>
                    <a:pt x="24" y="31"/>
                  </a:lnTo>
                  <a:lnTo>
                    <a:pt x="29" y="25"/>
                  </a:lnTo>
                  <a:lnTo>
                    <a:pt x="29" y="25"/>
                  </a:lnTo>
                  <a:lnTo>
                    <a:pt x="43" y="14"/>
                  </a:lnTo>
                  <a:lnTo>
                    <a:pt x="50" y="10"/>
                  </a:lnTo>
                  <a:lnTo>
                    <a:pt x="59" y="7"/>
                  </a:lnTo>
                  <a:lnTo>
                    <a:pt x="74" y="1"/>
                  </a:lnTo>
                  <a:lnTo>
                    <a:pt x="92" y="0"/>
                  </a:lnTo>
                  <a:lnTo>
                    <a:pt x="92" y="0"/>
                  </a:lnTo>
                  <a:lnTo>
                    <a:pt x="102" y="1"/>
                  </a:lnTo>
                  <a:lnTo>
                    <a:pt x="112" y="3"/>
                  </a:lnTo>
                  <a:lnTo>
                    <a:pt x="122" y="4"/>
                  </a:lnTo>
                  <a:lnTo>
                    <a:pt x="130" y="7"/>
                  </a:lnTo>
                  <a:lnTo>
                    <a:pt x="137" y="11"/>
                  </a:lnTo>
                  <a:lnTo>
                    <a:pt x="144" y="15"/>
                  </a:lnTo>
                  <a:lnTo>
                    <a:pt x="151" y="21"/>
                  </a:lnTo>
                  <a:lnTo>
                    <a:pt x="158" y="28"/>
                  </a:lnTo>
                  <a:lnTo>
                    <a:pt x="158" y="28"/>
                  </a:lnTo>
                  <a:lnTo>
                    <a:pt x="164" y="35"/>
                  </a:lnTo>
                  <a:lnTo>
                    <a:pt x="168" y="42"/>
                  </a:lnTo>
                  <a:lnTo>
                    <a:pt x="172" y="50"/>
                  </a:lnTo>
                  <a:lnTo>
                    <a:pt x="176" y="60"/>
                  </a:lnTo>
                  <a:lnTo>
                    <a:pt x="179" y="69"/>
                  </a:lnTo>
                  <a:lnTo>
                    <a:pt x="181" y="80"/>
                  </a:lnTo>
                  <a:lnTo>
                    <a:pt x="183" y="101"/>
                  </a:lnTo>
                  <a:lnTo>
                    <a:pt x="0" y="10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3">
              <a:extLst>
                <a:ext uri="{FF2B5EF4-FFF2-40B4-BE49-F238E27FC236}">
                  <a16:creationId xmlns:a16="http://schemas.microsoft.com/office/drawing/2014/main" id="{247D0324-97A0-48D0-9504-D07E87FADE2B}"/>
                </a:ext>
              </a:extLst>
            </p:cNvPr>
            <p:cNvSpPr>
              <a:spLocks noEditPoints="1"/>
            </p:cNvSpPr>
            <p:nvPr/>
          </p:nvSpPr>
          <p:spPr bwMode="auto">
            <a:xfrm>
              <a:off x="3067" y="1731"/>
              <a:ext cx="297" cy="327"/>
            </a:xfrm>
            <a:custGeom>
              <a:avLst/>
              <a:gdLst>
                <a:gd name="T0" fmla="*/ 501 w 596"/>
                <a:gd name="T1" fmla="*/ 58 h 655"/>
                <a:gd name="T2" fmla="*/ 428 w 596"/>
                <a:gd name="T3" fmla="*/ 20 h 655"/>
                <a:gd name="T4" fmla="*/ 338 w 596"/>
                <a:gd name="T5" fmla="*/ 2 h 655"/>
                <a:gd name="T6" fmla="*/ 269 w 596"/>
                <a:gd name="T7" fmla="*/ 2 h 655"/>
                <a:gd name="T8" fmla="*/ 175 w 596"/>
                <a:gd name="T9" fmla="*/ 23 h 655"/>
                <a:gd name="T10" fmla="*/ 122 w 596"/>
                <a:gd name="T11" fmla="*/ 50 h 655"/>
                <a:gd name="T12" fmla="*/ 89 w 596"/>
                <a:gd name="T13" fmla="*/ 76 h 655"/>
                <a:gd name="T14" fmla="*/ 69 w 596"/>
                <a:gd name="T15" fmla="*/ 97 h 655"/>
                <a:gd name="T16" fmla="*/ 31 w 596"/>
                <a:gd name="T17" fmla="*/ 162 h 655"/>
                <a:gd name="T18" fmla="*/ 4 w 596"/>
                <a:gd name="T19" fmla="*/ 257 h 655"/>
                <a:gd name="T20" fmla="*/ 0 w 596"/>
                <a:gd name="T21" fmla="*/ 333 h 655"/>
                <a:gd name="T22" fmla="*/ 12 w 596"/>
                <a:gd name="T23" fmla="*/ 439 h 655"/>
                <a:gd name="T24" fmla="*/ 41 w 596"/>
                <a:gd name="T25" fmla="*/ 512 h 655"/>
                <a:gd name="T26" fmla="*/ 65 w 596"/>
                <a:gd name="T27" fmla="*/ 550 h 655"/>
                <a:gd name="T28" fmla="*/ 86 w 596"/>
                <a:gd name="T29" fmla="*/ 572 h 655"/>
                <a:gd name="T30" fmla="*/ 119 w 596"/>
                <a:gd name="T31" fmla="*/ 600 h 655"/>
                <a:gd name="T32" fmla="*/ 188 w 596"/>
                <a:gd name="T33" fmla="*/ 634 h 655"/>
                <a:gd name="T34" fmla="*/ 288 w 596"/>
                <a:gd name="T35" fmla="*/ 654 h 655"/>
                <a:gd name="T36" fmla="*/ 361 w 596"/>
                <a:gd name="T37" fmla="*/ 655 h 655"/>
                <a:gd name="T38" fmla="*/ 452 w 596"/>
                <a:gd name="T39" fmla="*/ 645 h 655"/>
                <a:gd name="T40" fmla="*/ 505 w 596"/>
                <a:gd name="T41" fmla="*/ 631 h 655"/>
                <a:gd name="T42" fmla="*/ 523 w 596"/>
                <a:gd name="T43" fmla="*/ 467 h 655"/>
                <a:gd name="T44" fmla="*/ 453 w 596"/>
                <a:gd name="T45" fmla="*/ 490 h 655"/>
                <a:gd name="T46" fmla="*/ 404 w 596"/>
                <a:gd name="T47" fmla="*/ 498 h 655"/>
                <a:gd name="T48" fmla="*/ 351 w 596"/>
                <a:gd name="T49" fmla="*/ 501 h 655"/>
                <a:gd name="T50" fmla="*/ 307 w 596"/>
                <a:gd name="T51" fmla="*/ 497 h 655"/>
                <a:gd name="T52" fmla="*/ 272 w 596"/>
                <a:gd name="T53" fmla="*/ 484 h 655"/>
                <a:gd name="T54" fmla="*/ 253 w 596"/>
                <a:gd name="T55" fmla="*/ 470 h 655"/>
                <a:gd name="T56" fmla="*/ 232 w 596"/>
                <a:gd name="T57" fmla="*/ 445 h 655"/>
                <a:gd name="T58" fmla="*/ 219 w 596"/>
                <a:gd name="T59" fmla="*/ 413 h 655"/>
                <a:gd name="T60" fmla="*/ 596 w 596"/>
                <a:gd name="T61" fmla="*/ 387 h 655"/>
                <a:gd name="T62" fmla="*/ 595 w 596"/>
                <a:gd name="T63" fmla="*/ 256 h 655"/>
                <a:gd name="T64" fmla="*/ 578 w 596"/>
                <a:gd name="T65" fmla="*/ 166 h 655"/>
                <a:gd name="T66" fmla="*/ 539 w 596"/>
                <a:gd name="T67" fmla="*/ 96 h 655"/>
                <a:gd name="T68" fmla="*/ 219 w 596"/>
                <a:gd name="T69" fmla="*/ 250 h 655"/>
                <a:gd name="T70" fmla="*/ 229 w 596"/>
                <a:gd name="T71" fmla="*/ 205 h 655"/>
                <a:gd name="T72" fmla="*/ 243 w 596"/>
                <a:gd name="T73" fmla="*/ 180 h 655"/>
                <a:gd name="T74" fmla="*/ 262 w 596"/>
                <a:gd name="T75" fmla="*/ 163 h 655"/>
                <a:gd name="T76" fmla="*/ 295 w 596"/>
                <a:gd name="T77" fmla="*/ 150 h 655"/>
                <a:gd name="T78" fmla="*/ 323 w 596"/>
                <a:gd name="T79" fmla="*/ 150 h 655"/>
                <a:gd name="T80" fmla="*/ 349 w 596"/>
                <a:gd name="T81" fmla="*/ 156 h 655"/>
                <a:gd name="T82" fmla="*/ 372 w 596"/>
                <a:gd name="T83" fmla="*/ 170 h 655"/>
                <a:gd name="T84" fmla="*/ 383 w 596"/>
                <a:gd name="T85" fmla="*/ 184 h 655"/>
                <a:gd name="T86" fmla="*/ 396 w 596"/>
                <a:gd name="T87" fmla="*/ 209 h 655"/>
                <a:gd name="T88" fmla="*/ 403 w 596"/>
                <a:gd name="T89" fmla="*/ 250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96" h="655">
                  <a:moveTo>
                    <a:pt x="520" y="76"/>
                  </a:moveTo>
                  <a:lnTo>
                    <a:pt x="520" y="76"/>
                  </a:lnTo>
                  <a:lnTo>
                    <a:pt x="501" y="58"/>
                  </a:lnTo>
                  <a:lnTo>
                    <a:pt x="478" y="43"/>
                  </a:lnTo>
                  <a:lnTo>
                    <a:pt x="454" y="30"/>
                  </a:lnTo>
                  <a:lnTo>
                    <a:pt x="428" y="20"/>
                  </a:lnTo>
                  <a:lnTo>
                    <a:pt x="400" y="12"/>
                  </a:lnTo>
                  <a:lnTo>
                    <a:pt x="370" y="6"/>
                  </a:lnTo>
                  <a:lnTo>
                    <a:pt x="338" y="2"/>
                  </a:lnTo>
                  <a:lnTo>
                    <a:pt x="304" y="0"/>
                  </a:lnTo>
                  <a:lnTo>
                    <a:pt x="304" y="0"/>
                  </a:lnTo>
                  <a:lnTo>
                    <a:pt x="269" y="2"/>
                  </a:lnTo>
                  <a:lnTo>
                    <a:pt x="236" y="6"/>
                  </a:lnTo>
                  <a:lnTo>
                    <a:pt x="204" y="13"/>
                  </a:lnTo>
                  <a:lnTo>
                    <a:pt x="175" y="23"/>
                  </a:lnTo>
                  <a:lnTo>
                    <a:pt x="147" y="34"/>
                  </a:lnTo>
                  <a:lnTo>
                    <a:pt x="135" y="41"/>
                  </a:lnTo>
                  <a:lnTo>
                    <a:pt x="122" y="50"/>
                  </a:lnTo>
                  <a:lnTo>
                    <a:pt x="111" y="58"/>
                  </a:lnTo>
                  <a:lnTo>
                    <a:pt x="100" y="66"/>
                  </a:lnTo>
                  <a:lnTo>
                    <a:pt x="89" y="76"/>
                  </a:lnTo>
                  <a:lnTo>
                    <a:pt x="79" y="87"/>
                  </a:lnTo>
                  <a:lnTo>
                    <a:pt x="79" y="87"/>
                  </a:lnTo>
                  <a:lnTo>
                    <a:pt x="69" y="97"/>
                  </a:lnTo>
                  <a:lnTo>
                    <a:pt x="61" y="110"/>
                  </a:lnTo>
                  <a:lnTo>
                    <a:pt x="45" y="134"/>
                  </a:lnTo>
                  <a:lnTo>
                    <a:pt x="31" y="162"/>
                  </a:lnTo>
                  <a:lnTo>
                    <a:pt x="20" y="191"/>
                  </a:lnTo>
                  <a:lnTo>
                    <a:pt x="12" y="223"/>
                  </a:lnTo>
                  <a:lnTo>
                    <a:pt x="4" y="257"/>
                  </a:lnTo>
                  <a:lnTo>
                    <a:pt x="2" y="293"/>
                  </a:lnTo>
                  <a:lnTo>
                    <a:pt x="0" y="333"/>
                  </a:lnTo>
                  <a:lnTo>
                    <a:pt x="0" y="333"/>
                  </a:lnTo>
                  <a:lnTo>
                    <a:pt x="2" y="371"/>
                  </a:lnTo>
                  <a:lnTo>
                    <a:pt x="6" y="406"/>
                  </a:lnTo>
                  <a:lnTo>
                    <a:pt x="12" y="439"/>
                  </a:lnTo>
                  <a:lnTo>
                    <a:pt x="21" y="470"/>
                  </a:lnTo>
                  <a:lnTo>
                    <a:pt x="34" y="498"/>
                  </a:lnTo>
                  <a:lnTo>
                    <a:pt x="41" y="512"/>
                  </a:lnTo>
                  <a:lnTo>
                    <a:pt x="48" y="525"/>
                  </a:lnTo>
                  <a:lnTo>
                    <a:pt x="56" y="537"/>
                  </a:lnTo>
                  <a:lnTo>
                    <a:pt x="65" y="550"/>
                  </a:lnTo>
                  <a:lnTo>
                    <a:pt x="75" y="561"/>
                  </a:lnTo>
                  <a:lnTo>
                    <a:pt x="86" y="572"/>
                  </a:lnTo>
                  <a:lnTo>
                    <a:pt x="86" y="572"/>
                  </a:lnTo>
                  <a:lnTo>
                    <a:pt x="96" y="582"/>
                  </a:lnTo>
                  <a:lnTo>
                    <a:pt x="108" y="592"/>
                  </a:lnTo>
                  <a:lnTo>
                    <a:pt x="119" y="600"/>
                  </a:lnTo>
                  <a:lnTo>
                    <a:pt x="132" y="609"/>
                  </a:lnTo>
                  <a:lnTo>
                    <a:pt x="159" y="623"/>
                  </a:lnTo>
                  <a:lnTo>
                    <a:pt x="188" y="634"/>
                  </a:lnTo>
                  <a:lnTo>
                    <a:pt x="219" y="644"/>
                  </a:lnTo>
                  <a:lnTo>
                    <a:pt x="253" y="651"/>
                  </a:lnTo>
                  <a:lnTo>
                    <a:pt x="288" y="654"/>
                  </a:lnTo>
                  <a:lnTo>
                    <a:pt x="325" y="655"/>
                  </a:lnTo>
                  <a:lnTo>
                    <a:pt x="325" y="655"/>
                  </a:lnTo>
                  <a:lnTo>
                    <a:pt x="361" y="655"/>
                  </a:lnTo>
                  <a:lnTo>
                    <a:pt x="394" y="654"/>
                  </a:lnTo>
                  <a:lnTo>
                    <a:pt x="425" y="649"/>
                  </a:lnTo>
                  <a:lnTo>
                    <a:pt x="452" y="645"/>
                  </a:lnTo>
                  <a:lnTo>
                    <a:pt x="452" y="645"/>
                  </a:lnTo>
                  <a:lnTo>
                    <a:pt x="478" y="640"/>
                  </a:lnTo>
                  <a:lnTo>
                    <a:pt x="505" y="631"/>
                  </a:lnTo>
                  <a:lnTo>
                    <a:pt x="530" y="621"/>
                  </a:lnTo>
                  <a:lnTo>
                    <a:pt x="555" y="610"/>
                  </a:lnTo>
                  <a:lnTo>
                    <a:pt x="523" y="467"/>
                  </a:lnTo>
                  <a:lnTo>
                    <a:pt x="523" y="467"/>
                  </a:lnTo>
                  <a:lnTo>
                    <a:pt x="487" y="480"/>
                  </a:lnTo>
                  <a:lnTo>
                    <a:pt x="453" y="490"/>
                  </a:lnTo>
                  <a:lnTo>
                    <a:pt x="453" y="490"/>
                  </a:lnTo>
                  <a:lnTo>
                    <a:pt x="429" y="494"/>
                  </a:lnTo>
                  <a:lnTo>
                    <a:pt x="404" y="498"/>
                  </a:lnTo>
                  <a:lnTo>
                    <a:pt x="377" y="499"/>
                  </a:lnTo>
                  <a:lnTo>
                    <a:pt x="351" y="501"/>
                  </a:lnTo>
                  <a:lnTo>
                    <a:pt x="351" y="501"/>
                  </a:lnTo>
                  <a:lnTo>
                    <a:pt x="335" y="499"/>
                  </a:lnTo>
                  <a:lnTo>
                    <a:pt x="321" y="498"/>
                  </a:lnTo>
                  <a:lnTo>
                    <a:pt x="307" y="497"/>
                  </a:lnTo>
                  <a:lnTo>
                    <a:pt x="295" y="492"/>
                  </a:lnTo>
                  <a:lnTo>
                    <a:pt x="283" y="488"/>
                  </a:lnTo>
                  <a:lnTo>
                    <a:pt x="272" y="484"/>
                  </a:lnTo>
                  <a:lnTo>
                    <a:pt x="262" y="477"/>
                  </a:lnTo>
                  <a:lnTo>
                    <a:pt x="253" y="470"/>
                  </a:lnTo>
                  <a:lnTo>
                    <a:pt x="253" y="470"/>
                  </a:lnTo>
                  <a:lnTo>
                    <a:pt x="244" y="463"/>
                  </a:lnTo>
                  <a:lnTo>
                    <a:pt x="237" y="455"/>
                  </a:lnTo>
                  <a:lnTo>
                    <a:pt x="232" y="445"/>
                  </a:lnTo>
                  <a:lnTo>
                    <a:pt x="226" y="435"/>
                  </a:lnTo>
                  <a:lnTo>
                    <a:pt x="222" y="424"/>
                  </a:lnTo>
                  <a:lnTo>
                    <a:pt x="219" y="413"/>
                  </a:lnTo>
                  <a:lnTo>
                    <a:pt x="216" y="400"/>
                  </a:lnTo>
                  <a:lnTo>
                    <a:pt x="215" y="387"/>
                  </a:lnTo>
                  <a:lnTo>
                    <a:pt x="596" y="387"/>
                  </a:lnTo>
                  <a:lnTo>
                    <a:pt x="596" y="291"/>
                  </a:lnTo>
                  <a:lnTo>
                    <a:pt x="596" y="291"/>
                  </a:lnTo>
                  <a:lnTo>
                    <a:pt x="595" y="256"/>
                  </a:lnTo>
                  <a:lnTo>
                    <a:pt x="592" y="225"/>
                  </a:lnTo>
                  <a:lnTo>
                    <a:pt x="585" y="194"/>
                  </a:lnTo>
                  <a:lnTo>
                    <a:pt x="578" y="166"/>
                  </a:lnTo>
                  <a:lnTo>
                    <a:pt x="567" y="141"/>
                  </a:lnTo>
                  <a:lnTo>
                    <a:pt x="554" y="117"/>
                  </a:lnTo>
                  <a:lnTo>
                    <a:pt x="539" y="96"/>
                  </a:lnTo>
                  <a:lnTo>
                    <a:pt x="520" y="76"/>
                  </a:lnTo>
                  <a:close/>
                  <a:moveTo>
                    <a:pt x="219" y="250"/>
                  </a:moveTo>
                  <a:lnTo>
                    <a:pt x="219" y="250"/>
                  </a:lnTo>
                  <a:lnTo>
                    <a:pt x="223" y="226"/>
                  </a:lnTo>
                  <a:lnTo>
                    <a:pt x="226" y="215"/>
                  </a:lnTo>
                  <a:lnTo>
                    <a:pt x="229" y="205"/>
                  </a:lnTo>
                  <a:lnTo>
                    <a:pt x="233" y="195"/>
                  </a:lnTo>
                  <a:lnTo>
                    <a:pt x="239" y="188"/>
                  </a:lnTo>
                  <a:lnTo>
                    <a:pt x="243" y="180"/>
                  </a:lnTo>
                  <a:lnTo>
                    <a:pt x="250" y="174"/>
                  </a:lnTo>
                  <a:lnTo>
                    <a:pt x="250" y="174"/>
                  </a:lnTo>
                  <a:lnTo>
                    <a:pt x="262" y="163"/>
                  </a:lnTo>
                  <a:lnTo>
                    <a:pt x="269" y="159"/>
                  </a:lnTo>
                  <a:lnTo>
                    <a:pt x="278" y="156"/>
                  </a:lnTo>
                  <a:lnTo>
                    <a:pt x="295" y="150"/>
                  </a:lnTo>
                  <a:lnTo>
                    <a:pt x="313" y="149"/>
                  </a:lnTo>
                  <a:lnTo>
                    <a:pt x="313" y="149"/>
                  </a:lnTo>
                  <a:lnTo>
                    <a:pt x="323" y="150"/>
                  </a:lnTo>
                  <a:lnTo>
                    <a:pt x="331" y="152"/>
                  </a:lnTo>
                  <a:lnTo>
                    <a:pt x="341" y="153"/>
                  </a:lnTo>
                  <a:lnTo>
                    <a:pt x="349" y="156"/>
                  </a:lnTo>
                  <a:lnTo>
                    <a:pt x="356" y="160"/>
                  </a:lnTo>
                  <a:lnTo>
                    <a:pt x="365" y="164"/>
                  </a:lnTo>
                  <a:lnTo>
                    <a:pt x="372" y="170"/>
                  </a:lnTo>
                  <a:lnTo>
                    <a:pt x="377" y="177"/>
                  </a:lnTo>
                  <a:lnTo>
                    <a:pt x="377" y="177"/>
                  </a:lnTo>
                  <a:lnTo>
                    <a:pt x="383" y="184"/>
                  </a:lnTo>
                  <a:lnTo>
                    <a:pt x="389" y="191"/>
                  </a:lnTo>
                  <a:lnTo>
                    <a:pt x="393" y="199"/>
                  </a:lnTo>
                  <a:lnTo>
                    <a:pt x="396" y="209"/>
                  </a:lnTo>
                  <a:lnTo>
                    <a:pt x="398" y="218"/>
                  </a:lnTo>
                  <a:lnTo>
                    <a:pt x="401" y="229"/>
                  </a:lnTo>
                  <a:lnTo>
                    <a:pt x="403" y="250"/>
                  </a:lnTo>
                  <a:lnTo>
                    <a:pt x="219"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4">
              <a:extLst>
                <a:ext uri="{FF2B5EF4-FFF2-40B4-BE49-F238E27FC236}">
                  <a16:creationId xmlns:a16="http://schemas.microsoft.com/office/drawing/2014/main" id="{87A0BE94-A918-4814-857F-5BC8F1E50E29}"/>
                </a:ext>
              </a:extLst>
            </p:cNvPr>
            <p:cNvSpPr>
              <a:spLocks/>
            </p:cNvSpPr>
            <p:nvPr/>
          </p:nvSpPr>
          <p:spPr bwMode="auto">
            <a:xfrm>
              <a:off x="3067" y="1731"/>
              <a:ext cx="297" cy="327"/>
            </a:xfrm>
            <a:custGeom>
              <a:avLst/>
              <a:gdLst>
                <a:gd name="T0" fmla="*/ 520 w 596"/>
                <a:gd name="T1" fmla="*/ 76 h 655"/>
                <a:gd name="T2" fmla="*/ 478 w 596"/>
                <a:gd name="T3" fmla="*/ 43 h 655"/>
                <a:gd name="T4" fmla="*/ 428 w 596"/>
                <a:gd name="T5" fmla="*/ 20 h 655"/>
                <a:gd name="T6" fmla="*/ 370 w 596"/>
                <a:gd name="T7" fmla="*/ 6 h 655"/>
                <a:gd name="T8" fmla="*/ 304 w 596"/>
                <a:gd name="T9" fmla="*/ 0 h 655"/>
                <a:gd name="T10" fmla="*/ 269 w 596"/>
                <a:gd name="T11" fmla="*/ 2 h 655"/>
                <a:gd name="T12" fmla="*/ 204 w 596"/>
                <a:gd name="T13" fmla="*/ 13 h 655"/>
                <a:gd name="T14" fmla="*/ 147 w 596"/>
                <a:gd name="T15" fmla="*/ 34 h 655"/>
                <a:gd name="T16" fmla="*/ 122 w 596"/>
                <a:gd name="T17" fmla="*/ 50 h 655"/>
                <a:gd name="T18" fmla="*/ 100 w 596"/>
                <a:gd name="T19" fmla="*/ 66 h 655"/>
                <a:gd name="T20" fmla="*/ 79 w 596"/>
                <a:gd name="T21" fmla="*/ 87 h 655"/>
                <a:gd name="T22" fmla="*/ 69 w 596"/>
                <a:gd name="T23" fmla="*/ 97 h 655"/>
                <a:gd name="T24" fmla="*/ 45 w 596"/>
                <a:gd name="T25" fmla="*/ 134 h 655"/>
                <a:gd name="T26" fmla="*/ 20 w 596"/>
                <a:gd name="T27" fmla="*/ 191 h 655"/>
                <a:gd name="T28" fmla="*/ 4 w 596"/>
                <a:gd name="T29" fmla="*/ 257 h 655"/>
                <a:gd name="T30" fmla="*/ 0 w 596"/>
                <a:gd name="T31" fmla="*/ 333 h 655"/>
                <a:gd name="T32" fmla="*/ 2 w 596"/>
                <a:gd name="T33" fmla="*/ 371 h 655"/>
                <a:gd name="T34" fmla="*/ 12 w 596"/>
                <a:gd name="T35" fmla="*/ 439 h 655"/>
                <a:gd name="T36" fmla="*/ 34 w 596"/>
                <a:gd name="T37" fmla="*/ 498 h 655"/>
                <a:gd name="T38" fmla="*/ 48 w 596"/>
                <a:gd name="T39" fmla="*/ 525 h 655"/>
                <a:gd name="T40" fmla="*/ 65 w 596"/>
                <a:gd name="T41" fmla="*/ 550 h 655"/>
                <a:gd name="T42" fmla="*/ 86 w 596"/>
                <a:gd name="T43" fmla="*/ 572 h 655"/>
                <a:gd name="T44" fmla="*/ 96 w 596"/>
                <a:gd name="T45" fmla="*/ 582 h 655"/>
                <a:gd name="T46" fmla="*/ 119 w 596"/>
                <a:gd name="T47" fmla="*/ 600 h 655"/>
                <a:gd name="T48" fmla="*/ 159 w 596"/>
                <a:gd name="T49" fmla="*/ 623 h 655"/>
                <a:gd name="T50" fmla="*/ 219 w 596"/>
                <a:gd name="T51" fmla="*/ 644 h 655"/>
                <a:gd name="T52" fmla="*/ 288 w 596"/>
                <a:gd name="T53" fmla="*/ 654 h 655"/>
                <a:gd name="T54" fmla="*/ 325 w 596"/>
                <a:gd name="T55" fmla="*/ 655 h 655"/>
                <a:gd name="T56" fmla="*/ 394 w 596"/>
                <a:gd name="T57" fmla="*/ 654 h 655"/>
                <a:gd name="T58" fmla="*/ 452 w 596"/>
                <a:gd name="T59" fmla="*/ 645 h 655"/>
                <a:gd name="T60" fmla="*/ 478 w 596"/>
                <a:gd name="T61" fmla="*/ 640 h 655"/>
                <a:gd name="T62" fmla="*/ 530 w 596"/>
                <a:gd name="T63" fmla="*/ 621 h 655"/>
                <a:gd name="T64" fmla="*/ 523 w 596"/>
                <a:gd name="T65" fmla="*/ 467 h 655"/>
                <a:gd name="T66" fmla="*/ 487 w 596"/>
                <a:gd name="T67" fmla="*/ 480 h 655"/>
                <a:gd name="T68" fmla="*/ 453 w 596"/>
                <a:gd name="T69" fmla="*/ 490 h 655"/>
                <a:gd name="T70" fmla="*/ 404 w 596"/>
                <a:gd name="T71" fmla="*/ 498 h 655"/>
                <a:gd name="T72" fmla="*/ 351 w 596"/>
                <a:gd name="T73" fmla="*/ 501 h 655"/>
                <a:gd name="T74" fmla="*/ 335 w 596"/>
                <a:gd name="T75" fmla="*/ 499 h 655"/>
                <a:gd name="T76" fmla="*/ 307 w 596"/>
                <a:gd name="T77" fmla="*/ 497 h 655"/>
                <a:gd name="T78" fmla="*/ 283 w 596"/>
                <a:gd name="T79" fmla="*/ 488 h 655"/>
                <a:gd name="T80" fmla="*/ 262 w 596"/>
                <a:gd name="T81" fmla="*/ 477 h 655"/>
                <a:gd name="T82" fmla="*/ 253 w 596"/>
                <a:gd name="T83" fmla="*/ 470 h 655"/>
                <a:gd name="T84" fmla="*/ 237 w 596"/>
                <a:gd name="T85" fmla="*/ 455 h 655"/>
                <a:gd name="T86" fmla="*/ 226 w 596"/>
                <a:gd name="T87" fmla="*/ 435 h 655"/>
                <a:gd name="T88" fmla="*/ 219 w 596"/>
                <a:gd name="T89" fmla="*/ 413 h 655"/>
                <a:gd name="T90" fmla="*/ 215 w 596"/>
                <a:gd name="T91" fmla="*/ 387 h 655"/>
                <a:gd name="T92" fmla="*/ 596 w 596"/>
                <a:gd name="T93" fmla="*/ 291 h 655"/>
                <a:gd name="T94" fmla="*/ 595 w 596"/>
                <a:gd name="T95" fmla="*/ 256 h 655"/>
                <a:gd name="T96" fmla="*/ 585 w 596"/>
                <a:gd name="T97" fmla="*/ 194 h 655"/>
                <a:gd name="T98" fmla="*/ 567 w 596"/>
                <a:gd name="T99" fmla="*/ 141 h 655"/>
                <a:gd name="T100" fmla="*/ 539 w 596"/>
                <a:gd name="T101" fmla="*/ 96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6" h="655">
                  <a:moveTo>
                    <a:pt x="520" y="76"/>
                  </a:moveTo>
                  <a:lnTo>
                    <a:pt x="520" y="76"/>
                  </a:lnTo>
                  <a:lnTo>
                    <a:pt x="501" y="58"/>
                  </a:lnTo>
                  <a:lnTo>
                    <a:pt x="478" y="43"/>
                  </a:lnTo>
                  <a:lnTo>
                    <a:pt x="454" y="30"/>
                  </a:lnTo>
                  <a:lnTo>
                    <a:pt x="428" y="20"/>
                  </a:lnTo>
                  <a:lnTo>
                    <a:pt x="400" y="12"/>
                  </a:lnTo>
                  <a:lnTo>
                    <a:pt x="370" y="6"/>
                  </a:lnTo>
                  <a:lnTo>
                    <a:pt x="338" y="2"/>
                  </a:lnTo>
                  <a:lnTo>
                    <a:pt x="304" y="0"/>
                  </a:lnTo>
                  <a:lnTo>
                    <a:pt x="304" y="0"/>
                  </a:lnTo>
                  <a:lnTo>
                    <a:pt x="269" y="2"/>
                  </a:lnTo>
                  <a:lnTo>
                    <a:pt x="236" y="6"/>
                  </a:lnTo>
                  <a:lnTo>
                    <a:pt x="204" y="13"/>
                  </a:lnTo>
                  <a:lnTo>
                    <a:pt x="175" y="23"/>
                  </a:lnTo>
                  <a:lnTo>
                    <a:pt x="147" y="34"/>
                  </a:lnTo>
                  <a:lnTo>
                    <a:pt x="135" y="41"/>
                  </a:lnTo>
                  <a:lnTo>
                    <a:pt x="122" y="50"/>
                  </a:lnTo>
                  <a:lnTo>
                    <a:pt x="111" y="58"/>
                  </a:lnTo>
                  <a:lnTo>
                    <a:pt x="100" y="66"/>
                  </a:lnTo>
                  <a:lnTo>
                    <a:pt x="89" y="76"/>
                  </a:lnTo>
                  <a:lnTo>
                    <a:pt x="79" y="87"/>
                  </a:lnTo>
                  <a:lnTo>
                    <a:pt x="79" y="87"/>
                  </a:lnTo>
                  <a:lnTo>
                    <a:pt x="69" y="97"/>
                  </a:lnTo>
                  <a:lnTo>
                    <a:pt x="61" y="110"/>
                  </a:lnTo>
                  <a:lnTo>
                    <a:pt x="45" y="134"/>
                  </a:lnTo>
                  <a:lnTo>
                    <a:pt x="31" y="162"/>
                  </a:lnTo>
                  <a:lnTo>
                    <a:pt x="20" y="191"/>
                  </a:lnTo>
                  <a:lnTo>
                    <a:pt x="12" y="223"/>
                  </a:lnTo>
                  <a:lnTo>
                    <a:pt x="4" y="257"/>
                  </a:lnTo>
                  <a:lnTo>
                    <a:pt x="2" y="293"/>
                  </a:lnTo>
                  <a:lnTo>
                    <a:pt x="0" y="333"/>
                  </a:lnTo>
                  <a:lnTo>
                    <a:pt x="0" y="333"/>
                  </a:lnTo>
                  <a:lnTo>
                    <a:pt x="2" y="371"/>
                  </a:lnTo>
                  <a:lnTo>
                    <a:pt x="6" y="406"/>
                  </a:lnTo>
                  <a:lnTo>
                    <a:pt x="12" y="439"/>
                  </a:lnTo>
                  <a:lnTo>
                    <a:pt x="21" y="470"/>
                  </a:lnTo>
                  <a:lnTo>
                    <a:pt x="34" y="498"/>
                  </a:lnTo>
                  <a:lnTo>
                    <a:pt x="41" y="512"/>
                  </a:lnTo>
                  <a:lnTo>
                    <a:pt x="48" y="525"/>
                  </a:lnTo>
                  <a:lnTo>
                    <a:pt x="56" y="537"/>
                  </a:lnTo>
                  <a:lnTo>
                    <a:pt x="65" y="550"/>
                  </a:lnTo>
                  <a:lnTo>
                    <a:pt x="75" y="561"/>
                  </a:lnTo>
                  <a:lnTo>
                    <a:pt x="86" y="572"/>
                  </a:lnTo>
                  <a:lnTo>
                    <a:pt x="86" y="572"/>
                  </a:lnTo>
                  <a:lnTo>
                    <a:pt x="96" y="582"/>
                  </a:lnTo>
                  <a:lnTo>
                    <a:pt x="108" y="592"/>
                  </a:lnTo>
                  <a:lnTo>
                    <a:pt x="119" y="600"/>
                  </a:lnTo>
                  <a:lnTo>
                    <a:pt x="132" y="609"/>
                  </a:lnTo>
                  <a:lnTo>
                    <a:pt x="159" y="623"/>
                  </a:lnTo>
                  <a:lnTo>
                    <a:pt x="188" y="634"/>
                  </a:lnTo>
                  <a:lnTo>
                    <a:pt x="219" y="644"/>
                  </a:lnTo>
                  <a:lnTo>
                    <a:pt x="253" y="651"/>
                  </a:lnTo>
                  <a:lnTo>
                    <a:pt x="288" y="654"/>
                  </a:lnTo>
                  <a:lnTo>
                    <a:pt x="325" y="655"/>
                  </a:lnTo>
                  <a:lnTo>
                    <a:pt x="325" y="655"/>
                  </a:lnTo>
                  <a:lnTo>
                    <a:pt x="361" y="655"/>
                  </a:lnTo>
                  <a:lnTo>
                    <a:pt x="394" y="654"/>
                  </a:lnTo>
                  <a:lnTo>
                    <a:pt x="425" y="649"/>
                  </a:lnTo>
                  <a:lnTo>
                    <a:pt x="452" y="645"/>
                  </a:lnTo>
                  <a:lnTo>
                    <a:pt x="452" y="645"/>
                  </a:lnTo>
                  <a:lnTo>
                    <a:pt x="478" y="640"/>
                  </a:lnTo>
                  <a:lnTo>
                    <a:pt x="505" y="631"/>
                  </a:lnTo>
                  <a:lnTo>
                    <a:pt x="530" y="621"/>
                  </a:lnTo>
                  <a:lnTo>
                    <a:pt x="555" y="610"/>
                  </a:lnTo>
                  <a:lnTo>
                    <a:pt x="523" y="467"/>
                  </a:lnTo>
                  <a:lnTo>
                    <a:pt x="523" y="467"/>
                  </a:lnTo>
                  <a:lnTo>
                    <a:pt x="487" y="480"/>
                  </a:lnTo>
                  <a:lnTo>
                    <a:pt x="453" y="490"/>
                  </a:lnTo>
                  <a:lnTo>
                    <a:pt x="453" y="490"/>
                  </a:lnTo>
                  <a:lnTo>
                    <a:pt x="429" y="494"/>
                  </a:lnTo>
                  <a:lnTo>
                    <a:pt x="404" y="498"/>
                  </a:lnTo>
                  <a:lnTo>
                    <a:pt x="377" y="499"/>
                  </a:lnTo>
                  <a:lnTo>
                    <a:pt x="351" y="501"/>
                  </a:lnTo>
                  <a:lnTo>
                    <a:pt x="351" y="501"/>
                  </a:lnTo>
                  <a:lnTo>
                    <a:pt x="335" y="499"/>
                  </a:lnTo>
                  <a:lnTo>
                    <a:pt x="321" y="498"/>
                  </a:lnTo>
                  <a:lnTo>
                    <a:pt x="307" y="497"/>
                  </a:lnTo>
                  <a:lnTo>
                    <a:pt x="295" y="492"/>
                  </a:lnTo>
                  <a:lnTo>
                    <a:pt x="283" y="488"/>
                  </a:lnTo>
                  <a:lnTo>
                    <a:pt x="272" y="484"/>
                  </a:lnTo>
                  <a:lnTo>
                    <a:pt x="262" y="477"/>
                  </a:lnTo>
                  <a:lnTo>
                    <a:pt x="253" y="470"/>
                  </a:lnTo>
                  <a:lnTo>
                    <a:pt x="253" y="470"/>
                  </a:lnTo>
                  <a:lnTo>
                    <a:pt x="244" y="463"/>
                  </a:lnTo>
                  <a:lnTo>
                    <a:pt x="237" y="455"/>
                  </a:lnTo>
                  <a:lnTo>
                    <a:pt x="232" y="445"/>
                  </a:lnTo>
                  <a:lnTo>
                    <a:pt x="226" y="435"/>
                  </a:lnTo>
                  <a:lnTo>
                    <a:pt x="222" y="424"/>
                  </a:lnTo>
                  <a:lnTo>
                    <a:pt x="219" y="413"/>
                  </a:lnTo>
                  <a:lnTo>
                    <a:pt x="216" y="400"/>
                  </a:lnTo>
                  <a:lnTo>
                    <a:pt x="215" y="387"/>
                  </a:lnTo>
                  <a:lnTo>
                    <a:pt x="596" y="387"/>
                  </a:lnTo>
                  <a:lnTo>
                    <a:pt x="596" y="291"/>
                  </a:lnTo>
                  <a:lnTo>
                    <a:pt x="596" y="291"/>
                  </a:lnTo>
                  <a:lnTo>
                    <a:pt x="595" y="256"/>
                  </a:lnTo>
                  <a:lnTo>
                    <a:pt x="592" y="225"/>
                  </a:lnTo>
                  <a:lnTo>
                    <a:pt x="585" y="194"/>
                  </a:lnTo>
                  <a:lnTo>
                    <a:pt x="578" y="166"/>
                  </a:lnTo>
                  <a:lnTo>
                    <a:pt x="567" y="141"/>
                  </a:lnTo>
                  <a:lnTo>
                    <a:pt x="554" y="117"/>
                  </a:lnTo>
                  <a:lnTo>
                    <a:pt x="539" y="96"/>
                  </a:lnTo>
                  <a:lnTo>
                    <a:pt x="520" y="7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5">
              <a:extLst>
                <a:ext uri="{FF2B5EF4-FFF2-40B4-BE49-F238E27FC236}">
                  <a16:creationId xmlns:a16="http://schemas.microsoft.com/office/drawing/2014/main" id="{9344BCDC-8940-4ABE-9478-61535921B6C8}"/>
                </a:ext>
              </a:extLst>
            </p:cNvPr>
            <p:cNvSpPr>
              <a:spLocks/>
            </p:cNvSpPr>
            <p:nvPr/>
          </p:nvSpPr>
          <p:spPr bwMode="auto">
            <a:xfrm>
              <a:off x="3176" y="1805"/>
              <a:ext cx="92" cy="50"/>
            </a:xfrm>
            <a:custGeom>
              <a:avLst/>
              <a:gdLst>
                <a:gd name="T0" fmla="*/ 0 w 184"/>
                <a:gd name="T1" fmla="*/ 101 h 101"/>
                <a:gd name="T2" fmla="*/ 0 w 184"/>
                <a:gd name="T3" fmla="*/ 101 h 101"/>
                <a:gd name="T4" fmla="*/ 4 w 184"/>
                <a:gd name="T5" fmla="*/ 77 h 101"/>
                <a:gd name="T6" fmla="*/ 7 w 184"/>
                <a:gd name="T7" fmla="*/ 66 h 101"/>
                <a:gd name="T8" fmla="*/ 10 w 184"/>
                <a:gd name="T9" fmla="*/ 56 h 101"/>
                <a:gd name="T10" fmla="*/ 14 w 184"/>
                <a:gd name="T11" fmla="*/ 46 h 101"/>
                <a:gd name="T12" fmla="*/ 20 w 184"/>
                <a:gd name="T13" fmla="*/ 39 h 101"/>
                <a:gd name="T14" fmla="*/ 24 w 184"/>
                <a:gd name="T15" fmla="*/ 31 h 101"/>
                <a:gd name="T16" fmla="*/ 31 w 184"/>
                <a:gd name="T17" fmla="*/ 25 h 101"/>
                <a:gd name="T18" fmla="*/ 31 w 184"/>
                <a:gd name="T19" fmla="*/ 25 h 101"/>
                <a:gd name="T20" fmla="*/ 43 w 184"/>
                <a:gd name="T21" fmla="*/ 14 h 101"/>
                <a:gd name="T22" fmla="*/ 50 w 184"/>
                <a:gd name="T23" fmla="*/ 10 h 101"/>
                <a:gd name="T24" fmla="*/ 59 w 184"/>
                <a:gd name="T25" fmla="*/ 7 h 101"/>
                <a:gd name="T26" fmla="*/ 76 w 184"/>
                <a:gd name="T27" fmla="*/ 1 h 101"/>
                <a:gd name="T28" fmla="*/ 94 w 184"/>
                <a:gd name="T29" fmla="*/ 0 h 101"/>
                <a:gd name="T30" fmla="*/ 94 w 184"/>
                <a:gd name="T31" fmla="*/ 0 h 101"/>
                <a:gd name="T32" fmla="*/ 104 w 184"/>
                <a:gd name="T33" fmla="*/ 1 h 101"/>
                <a:gd name="T34" fmla="*/ 112 w 184"/>
                <a:gd name="T35" fmla="*/ 3 h 101"/>
                <a:gd name="T36" fmla="*/ 122 w 184"/>
                <a:gd name="T37" fmla="*/ 4 h 101"/>
                <a:gd name="T38" fmla="*/ 130 w 184"/>
                <a:gd name="T39" fmla="*/ 7 h 101"/>
                <a:gd name="T40" fmla="*/ 137 w 184"/>
                <a:gd name="T41" fmla="*/ 11 h 101"/>
                <a:gd name="T42" fmla="*/ 146 w 184"/>
                <a:gd name="T43" fmla="*/ 15 h 101"/>
                <a:gd name="T44" fmla="*/ 153 w 184"/>
                <a:gd name="T45" fmla="*/ 21 h 101"/>
                <a:gd name="T46" fmla="*/ 158 w 184"/>
                <a:gd name="T47" fmla="*/ 28 h 101"/>
                <a:gd name="T48" fmla="*/ 158 w 184"/>
                <a:gd name="T49" fmla="*/ 28 h 101"/>
                <a:gd name="T50" fmla="*/ 164 w 184"/>
                <a:gd name="T51" fmla="*/ 35 h 101"/>
                <a:gd name="T52" fmla="*/ 170 w 184"/>
                <a:gd name="T53" fmla="*/ 42 h 101"/>
                <a:gd name="T54" fmla="*/ 174 w 184"/>
                <a:gd name="T55" fmla="*/ 50 h 101"/>
                <a:gd name="T56" fmla="*/ 177 w 184"/>
                <a:gd name="T57" fmla="*/ 60 h 101"/>
                <a:gd name="T58" fmla="*/ 179 w 184"/>
                <a:gd name="T59" fmla="*/ 69 h 101"/>
                <a:gd name="T60" fmla="*/ 182 w 184"/>
                <a:gd name="T61" fmla="*/ 80 h 101"/>
                <a:gd name="T62" fmla="*/ 184 w 184"/>
                <a:gd name="T63" fmla="*/ 101 h 101"/>
                <a:gd name="T64" fmla="*/ 0 w 184"/>
                <a:gd name="T65"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4" h="101">
                  <a:moveTo>
                    <a:pt x="0" y="101"/>
                  </a:moveTo>
                  <a:lnTo>
                    <a:pt x="0" y="101"/>
                  </a:lnTo>
                  <a:lnTo>
                    <a:pt x="4" y="77"/>
                  </a:lnTo>
                  <a:lnTo>
                    <a:pt x="7" y="66"/>
                  </a:lnTo>
                  <a:lnTo>
                    <a:pt x="10" y="56"/>
                  </a:lnTo>
                  <a:lnTo>
                    <a:pt x="14" y="46"/>
                  </a:lnTo>
                  <a:lnTo>
                    <a:pt x="20" y="39"/>
                  </a:lnTo>
                  <a:lnTo>
                    <a:pt x="24" y="31"/>
                  </a:lnTo>
                  <a:lnTo>
                    <a:pt x="31" y="25"/>
                  </a:lnTo>
                  <a:lnTo>
                    <a:pt x="31" y="25"/>
                  </a:lnTo>
                  <a:lnTo>
                    <a:pt x="43" y="14"/>
                  </a:lnTo>
                  <a:lnTo>
                    <a:pt x="50" y="10"/>
                  </a:lnTo>
                  <a:lnTo>
                    <a:pt x="59" y="7"/>
                  </a:lnTo>
                  <a:lnTo>
                    <a:pt x="76" y="1"/>
                  </a:lnTo>
                  <a:lnTo>
                    <a:pt x="94" y="0"/>
                  </a:lnTo>
                  <a:lnTo>
                    <a:pt x="94" y="0"/>
                  </a:lnTo>
                  <a:lnTo>
                    <a:pt x="104" y="1"/>
                  </a:lnTo>
                  <a:lnTo>
                    <a:pt x="112" y="3"/>
                  </a:lnTo>
                  <a:lnTo>
                    <a:pt x="122" y="4"/>
                  </a:lnTo>
                  <a:lnTo>
                    <a:pt x="130" y="7"/>
                  </a:lnTo>
                  <a:lnTo>
                    <a:pt x="137" y="11"/>
                  </a:lnTo>
                  <a:lnTo>
                    <a:pt x="146" y="15"/>
                  </a:lnTo>
                  <a:lnTo>
                    <a:pt x="153" y="21"/>
                  </a:lnTo>
                  <a:lnTo>
                    <a:pt x="158" y="28"/>
                  </a:lnTo>
                  <a:lnTo>
                    <a:pt x="158" y="28"/>
                  </a:lnTo>
                  <a:lnTo>
                    <a:pt x="164" y="35"/>
                  </a:lnTo>
                  <a:lnTo>
                    <a:pt x="170" y="42"/>
                  </a:lnTo>
                  <a:lnTo>
                    <a:pt x="174" y="50"/>
                  </a:lnTo>
                  <a:lnTo>
                    <a:pt x="177" y="60"/>
                  </a:lnTo>
                  <a:lnTo>
                    <a:pt x="179" y="69"/>
                  </a:lnTo>
                  <a:lnTo>
                    <a:pt x="182" y="80"/>
                  </a:lnTo>
                  <a:lnTo>
                    <a:pt x="184" y="101"/>
                  </a:lnTo>
                  <a:lnTo>
                    <a:pt x="0" y="10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6">
              <a:extLst>
                <a:ext uri="{FF2B5EF4-FFF2-40B4-BE49-F238E27FC236}">
                  <a16:creationId xmlns:a16="http://schemas.microsoft.com/office/drawing/2014/main" id="{D6F87A77-790B-4360-BABF-1070733BE988}"/>
                </a:ext>
              </a:extLst>
            </p:cNvPr>
            <p:cNvSpPr>
              <a:spLocks noEditPoints="1"/>
            </p:cNvSpPr>
            <p:nvPr/>
          </p:nvSpPr>
          <p:spPr bwMode="auto">
            <a:xfrm>
              <a:off x="2684" y="2158"/>
              <a:ext cx="303" cy="400"/>
            </a:xfrm>
            <a:custGeom>
              <a:avLst/>
              <a:gdLst>
                <a:gd name="T0" fmla="*/ 607 w 607"/>
                <a:gd name="T1" fmla="*/ 418 h 801"/>
                <a:gd name="T2" fmla="*/ 600 w 607"/>
                <a:gd name="T3" fmla="*/ 488 h 801"/>
                <a:gd name="T4" fmla="*/ 587 w 607"/>
                <a:gd name="T5" fmla="*/ 551 h 801"/>
                <a:gd name="T6" fmla="*/ 566 w 607"/>
                <a:gd name="T7" fmla="*/ 606 h 801"/>
                <a:gd name="T8" fmla="*/ 537 w 607"/>
                <a:gd name="T9" fmla="*/ 655 h 801"/>
                <a:gd name="T10" fmla="*/ 502 w 607"/>
                <a:gd name="T11" fmla="*/ 699 h 801"/>
                <a:gd name="T12" fmla="*/ 474 w 607"/>
                <a:gd name="T13" fmla="*/ 722 h 801"/>
                <a:gd name="T14" fmla="*/ 426 w 607"/>
                <a:gd name="T15" fmla="*/ 752 h 801"/>
                <a:gd name="T16" fmla="*/ 371 w 607"/>
                <a:gd name="T17" fmla="*/ 776 h 801"/>
                <a:gd name="T18" fmla="*/ 310 w 607"/>
                <a:gd name="T19" fmla="*/ 791 h 801"/>
                <a:gd name="T20" fmla="*/ 241 w 607"/>
                <a:gd name="T21" fmla="*/ 799 h 801"/>
                <a:gd name="T22" fmla="*/ 0 w 607"/>
                <a:gd name="T23" fmla="*/ 0 h 801"/>
                <a:gd name="T24" fmla="*/ 262 w 607"/>
                <a:gd name="T25" fmla="*/ 2 h 801"/>
                <a:gd name="T26" fmla="*/ 327 w 607"/>
                <a:gd name="T27" fmla="*/ 10 h 801"/>
                <a:gd name="T28" fmla="*/ 384 w 607"/>
                <a:gd name="T29" fmla="*/ 26 h 801"/>
                <a:gd name="T30" fmla="*/ 436 w 607"/>
                <a:gd name="T31" fmla="*/ 48 h 801"/>
                <a:gd name="T32" fmla="*/ 481 w 607"/>
                <a:gd name="T33" fmla="*/ 78 h 801"/>
                <a:gd name="T34" fmla="*/ 507 w 607"/>
                <a:gd name="T35" fmla="*/ 101 h 801"/>
                <a:gd name="T36" fmla="*/ 541 w 607"/>
                <a:gd name="T37" fmla="*/ 142 h 801"/>
                <a:gd name="T38" fmla="*/ 568 w 607"/>
                <a:gd name="T39" fmla="*/ 188 h 801"/>
                <a:gd name="T40" fmla="*/ 587 w 607"/>
                <a:gd name="T41" fmla="*/ 243 h 801"/>
                <a:gd name="T42" fmla="*/ 601 w 607"/>
                <a:gd name="T43" fmla="*/ 303 h 801"/>
                <a:gd name="T44" fmla="*/ 607 w 607"/>
                <a:gd name="T45" fmla="*/ 393 h 801"/>
                <a:gd name="T46" fmla="*/ 547 w 607"/>
                <a:gd name="T47" fmla="*/ 396 h 801"/>
                <a:gd name="T48" fmla="*/ 534 w 607"/>
                <a:gd name="T49" fmla="*/ 278 h 801"/>
                <a:gd name="T50" fmla="*/ 512 w 607"/>
                <a:gd name="T51" fmla="*/ 214 h 801"/>
                <a:gd name="T52" fmla="*/ 489 w 607"/>
                <a:gd name="T53" fmla="*/ 172 h 801"/>
                <a:gd name="T54" fmla="*/ 458 w 607"/>
                <a:gd name="T55" fmla="*/ 136 h 801"/>
                <a:gd name="T56" fmla="*/ 436 w 607"/>
                <a:gd name="T57" fmla="*/ 117 h 801"/>
                <a:gd name="T58" fmla="*/ 397 w 607"/>
                <a:gd name="T59" fmla="*/ 90 h 801"/>
                <a:gd name="T60" fmla="*/ 352 w 607"/>
                <a:gd name="T61" fmla="*/ 72 h 801"/>
                <a:gd name="T62" fmla="*/ 244 w 607"/>
                <a:gd name="T63" fmla="*/ 51 h 801"/>
                <a:gd name="T64" fmla="*/ 55 w 607"/>
                <a:gd name="T65" fmla="*/ 752 h 801"/>
                <a:gd name="T66" fmla="*/ 231 w 607"/>
                <a:gd name="T67" fmla="*/ 750 h 801"/>
                <a:gd name="T68" fmla="*/ 328 w 607"/>
                <a:gd name="T69" fmla="*/ 735 h 801"/>
                <a:gd name="T70" fmla="*/ 377 w 607"/>
                <a:gd name="T71" fmla="*/ 717 h 801"/>
                <a:gd name="T72" fmla="*/ 420 w 607"/>
                <a:gd name="T73" fmla="*/ 693 h 801"/>
                <a:gd name="T74" fmla="*/ 457 w 607"/>
                <a:gd name="T75" fmla="*/ 662 h 801"/>
                <a:gd name="T76" fmla="*/ 488 w 607"/>
                <a:gd name="T77" fmla="*/ 626 h 801"/>
                <a:gd name="T78" fmla="*/ 512 w 607"/>
                <a:gd name="T79" fmla="*/ 584 h 801"/>
                <a:gd name="T80" fmla="*/ 530 w 607"/>
                <a:gd name="T81" fmla="*/ 535 h 801"/>
                <a:gd name="T82" fmla="*/ 545 w 607"/>
                <a:gd name="T83" fmla="*/ 43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7" h="801">
                  <a:moveTo>
                    <a:pt x="607" y="393"/>
                  </a:moveTo>
                  <a:lnTo>
                    <a:pt x="607" y="393"/>
                  </a:lnTo>
                  <a:lnTo>
                    <a:pt x="607" y="418"/>
                  </a:lnTo>
                  <a:lnTo>
                    <a:pt x="606" y="442"/>
                  </a:lnTo>
                  <a:lnTo>
                    <a:pt x="603" y="466"/>
                  </a:lnTo>
                  <a:lnTo>
                    <a:pt x="600" y="488"/>
                  </a:lnTo>
                  <a:lnTo>
                    <a:pt x="597" y="509"/>
                  </a:lnTo>
                  <a:lnTo>
                    <a:pt x="593" y="530"/>
                  </a:lnTo>
                  <a:lnTo>
                    <a:pt x="587" y="551"/>
                  </a:lnTo>
                  <a:lnTo>
                    <a:pt x="580" y="570"/>
                  </a:lnTo>
                  <a:lnTo>
                    <a:pt x="573" y="589"/>
                  </a:lnTo>
                  <a:lnTo>
                    <a:pt x="566" y="606"/>
                  </a:lnTo>
                  <a:lnTo>
                    <a:pt x="556" y="624"/>
                  </a:lnTo>
                  <a:lnTo>
                    <a:pt x="548" y="640"/>
                  </a:lnTo>
                  <a:lnTo>
                    <a:pt x="537" y="655"/>
                  </a:lnTo>
                  <a:lnTo>
                    <a:pt x="526" y="671"/>
                  </a:lnTo>
                  <a:lnTo>
                    <a:pt x="514" y="685"/>
                  </a:lnTo>
                  <a:lnTo>
                    <a:pt x="502" y="699"/>
                  </a:lnTo>
                  <a:lnTo>
                    <a:pt x="502" y="699"/>
                  </a:lnTo>
                  <a:lnTo>
                    <a:pt x="488" y="710"/>
                  </a:lnTo>
                  <a:lnTo>
                    <a:pt x="474" y="722"/>
                  </a:lnTo>
                  <a:lnTo>
                    <a:pt x="458" y="734"/>
                  </a:lnTo>
                  <a:lnTo>
                    <a:pt x="443" y="743"/>
                  </a:lnTo>
                  <a:lnTo>
                    <a:pt x="426" y="752"/>
                  </a:lnTo>
                  <a:lnTo>
                    <a:pt x="408" y="760"/>
                  </a:lnTo>
                  <a:lnTo>
                    <a:pt x="390" y="769"/>
                  </a:lnTo>
                  <a:lnTo>
                    <a:pt x="371" y="776"/>
                  </a:lnTo>
                  <a:lnTo>
                    <a:pt x="352" y="781"/>
                  </a:lnTo>
                  <a:lnTo>
                    <a:pt x="331" y="787"/>
                  </a:lnTo>
                  <a:lnTo>
                    <a:pt x="310" y="791"/>
                  </a:lnTo>
                  <a:lnTo>
                    <a:pt x="287" y="795"/>
                  </a:lnTo>
                  <a:lnTo>
                    <a:pt x="265" y="798"/>
                  </a:lnTo>
                  <a:lnTo>
                    <a:pt x="241" y="799"/>
                  </a:lnTo>
                  <a:lnTo>
                    <a:pt x="191" y="801"/>
                  </a:lnTo>
                  <a:lnTo>
                    <a:pt x="0" y="801"/>
                  </a:lnTo>
                  <a:lnTo>
                    <a:pt x="0" y="0"/>
                  </a:lnTo>
                  <a:lnTo>
                    <a:pt x="216" y="0"/>
                  </a:lnTo>
                  <a:lnTo>
                    <a:pt x="216" y="0"/>
                  </a:lnTo>
                  <a:lnTo>
                    <a:pt x="262" y="2"/>
                  </a:lnTo>
                  <a:lnTo>
                    <a:pt x="285" y="5"/>
                  </a:lnTo>
                  <a:lnTo>
                    <a:pt x="306" y="8"/>
                  </a:lnTo>
                  <a:lnTo>
                    <a:pt x="327" y="10"/>
                  </a:lnTo>
                  <a:lnTo>
                    <a:pt x="346" y="15"/>
                  </a:lnTo>
                  <a:lnTo>
                    <a:pt x="366" y="20"/>
                  </a:lnTo>
                  <a:lnTo>
                    <a:pt x="384" y="26"/>
                  </a:lnTo>
                  <a:lnTo>
                    <a:pt x="402" y="33"/>
                  </a:lnTo>
                  <a:lnTo>
                    <a:pt x="419" y="40"/>
                  </a:lnTo>
                  <a:lnTo>
                    <a:pt x="436" y="48"/>
                  </a:lnTo>
                  <a:lnTo>
                    <a:pt x="451" y="57"/>
                  </a:lnTo>
                  <a:lnTo>
                    <a:pt x="467" y="66"/>
                  </a:lnTo>
                  <a:lnTo>
                    <a:pt x="481" y="78"/>
                  </a:lnTo>
                  <a:lnTo>
                    <a:pt x="495" y="89"/>
                  </a:lnTo>
                  <a:lnTo>
                    <a:pt x="507" y="101"/>
                  </a:lnTo>
                  <a:lnTo>
                    <a:pt x="507" y="101"/>
                  </a:lnTo>
                  <a:lnTo>
                    <a:pt x="519" y="114"/>
                  </a:lnTo>
                  <a:lnTo>
                    <a:pt x="531" y="127"/>
                  </a:lnTo>
                  <a:lnTo>
                    <a:pt x="541" y="142"/>
                  </a:lnTo>
                  <a:lnTo>
                    <a:pt x="551" y="156"/>
                  </a:lnTo>
                  <a:lnTo>
                    <a:pt x="559" y="173"/>
                  </a:lnTo>
                  <a:lnTo>
                    <a:pt x="568" y="188"/>
                  </a:lnTo>
                  <a:lnTo>
                    <a:pt x="576" y="207"/>
                  </a:lnTo>
                  <a:lnTo>
                    <a:pt x="582" y="223"/>
                  </a:lnTo>
                  <a:lnTo>
                    <a:pt x="587" y="243"/>
                  </a:lnTo>
                  <a:lnTo>
                    <a:pt x="593" y="263"/>
                  </a:lnTo>
                  <a:lnTo>
                    <a:pt x="597" y="282"/>
                  </a:lnTo>
                  <a:lnTo>
                    <a:pt x="601" y="303"/>
                  </a:lnTo>
                  <a:lnTo>
                    <a:pt x="604" y="324"/>
                  </a:lnTo>
                  <a:lnTo>
                    <a:pt x="606" y="347"/>
                  </a:lnTo>
                  <a:lnTo>
                    <a:pt x="607" y="393"/>
                  </a:lnTo>
                  <a:lnTo>
                    <a:pt x="607" y="393"/>
                  </a:lnTo>
                  <a:close/>
                  <a:moveTo>
                    <a:pt x="547" y="396"/>
                  </a:moveTo>
                  <a:lnTo>
                    <a:pt x="547" y="396"/>
                  </a:lnTo>
                  <a:lnTo>
                    <a:pt x="545" y="354"/>
                  </a:lnTo>
                  <a:lnTo>
                    <a:pt x="541" y="314"/>
                  </a:lnTo>
                  <a:lnTo>
                    <a:pt x="534" y="278"/>
                  </a:lnTo>
                  <a:lnTo>
                    <a:pt x="524" y="244"/>
                  </a:lnTo>
                  <a:lnTo>
                    <a:pt x="519" y="229"/>
                  </a:lnTo>
                  <a:lnTo>
                    <a:pt x="512" y="214"/>
                  </a:lnTo>
                  <a:lnTo>
                    <a:pt x="505" y="200"/>
                  </a:lnTo>
                  <a:lnTo>
                    <a:pt x="498" y="186"/>
                  </a:lnTo>
                  <a:lnTo>
                    <a:pt x="489" y="172"/>
                  </a:lnTo>
                  <a:lnTo>
                    <a:pt x="479" y="160"/>
                  </a:lnTo>
                  <a:lnTo>
                    <a:pt x="470" y="148"/>
                  </a:lnTo>
                  <a:lnTo>
                    <a:pt x="458" y="136"/>
                  </a:lnTo>
                  <a:lnTo>
                    <a:pt x="458" y="136"/>
                  </a:lnTo>
                  <a:lnTo>
                    <a:pt x="447" y="127"/>
                  </a:lnTo>
                  <a:lnTo>
                    <a:pt x="436" y="117"/>
                  </a:lnTo>
                  <a:lnTo>
                    <a:pt x="423" y="107"/>
                  </a:lnTo>
                  <a:lnTo>
                    <a:pt x="411" y="99"/>
                  </a:lnTo>
                  <a:lnTo>
                    <a:pt x="397" y="90"/>
                  </a:lnTo>
                  <a:lnTo>
                    <a:pt x="383" y="83"/>
                  </a:lnTo>
                  <a:lnTo>
                    <a:pt x="367" y="78"/>
                  </a:lnTo>
                  <a:lnTo>
                    <a:pt x="352" y="72"/>
                  </a:lnTo>
                  <a:lnTo>
                    <a:pt x="318" y="62"/>
                  </a:lnTo>
                  <a:lnTo>
                    <a:pt x="282" y="55"/>
                  </a:lnTo>
                  <a:lnTo>
                    <a:pt x="244" y="51"/>
                  </a:lnTo>
                  <a:lnTo>
                    <a:pt x="202" y="50"/>
                  </a:lnTo>
                  <a:lnTo>
                    <a:pt x="55" y="50"/>
                  </a:lnTo>
                  <a:lnTo>
                    <a:pt x="55" y="752"/>
                  </a:lnTo>
                  <a:lnTo>
                    <a:pt x="188" y="752"/>
                  </a:lnTo>
                  <a:lnTo>
                    <a:pt x="188" y="752"/>
                  </a:lnTo>
                  <a:lnTo>
                    <a:pt x="231" y="750"/>
                  </a:lnTo>
                  <a:lnTo>
                    <a:pt x="272" y="746"/>
                  </a:lnTo>
                  <a:lnTo>
                    <a:pt x="310" y="739"/>
                  </a:lnTo>
                  <a:lnTo>
                    <a:pt x="328" y="735"/>
                  </a:lnTo>
                  <a:lnTo>
                    <a:pt x="345" y="729"/>
                  </a:lnTo>
                  <a:lnTo>
                    <a:pt x="362" y="724"/>
                  </a:lnTo>
                  <a:lnTo>
                    <a:pt x="377" y="717"/>
                  </a:lnTo>
                  <a:lnTo>
                    <a:pt x="392" y="710"/>
                  </a:lnTo>
                  <a:lnTo>
                    <a:pt x="406" y="701"/>
                  </a:lnTo>
                  <a:lnTo>
                    <a:pt x="420" y="693"/>
                  </a:lnTo>
                  <a:lnTo>
                    <a:pt x="433" y="683"/>
                  </a:lnTo>
                  <a:lnTo>
                    <a:pt x="446" y="673"/>
                  </a:lnTo>
                  <a:lnTo>
                    <a:pt x="457" y="662"/>
                  </a:lnTo>
                  <a:lnTo>
                    <a:pt x="468" y="651"/>
                  </a:lnTo>
                  <a:lnTo>
                    <a:pt x="478" y="640"/>
                  </a:lnTo>
                  <a:lnTo>
                    <a:pt x="488" y="626"/>
                  </a:lnTo>
                  <a:lnTo>
                    <a:pt x="496" y="613"/>
                  </a:lnTo>
                  <a:lnTo>
                    <a:pt x="505" y="598"/>
                  </a:lnTo>
                  <a:lnTo>
                    <a:pt x="512" y="584"/>
                  </a:lnTo>
                  <a:lnTo>
                    <a:pt x="519" y="568"/>
                  </a:lnTo>
                  <a:lnTo>
                    <a:pt x="524" y="551"/>
                  </a:lnTo>
                  <a:lnTo>
                    <a:pt x="530" y="535"/>
                  </a:lnTo>
                  <a:lnTo>
                    <a:pt x="534" y="516"/>
                  </a:lnTo>
                  <a:lnTo>
                    <a:pt x="541" y="478"/>
                  </a:lnTo>
                  <a:lnTo>
                    <a:pt x="545" y="439"/>
                  </a:lnTo>
                  <a:lnTo>
                    <a:pt x="547" y="396"/>
                  </a:lnTo>
                  <a:lnTo>
                    <a:pt x="547" y="3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27">
              <a:extLst>
                <a:ext uri="{FF2B5EF4-FFF2-40B4-BE49-F238E27FC236}">
                  <a16:creationId xmlns:a16="http://schemas.microsoft.com/office/drawing/2014/main" id="{C94FDFEF-52B6-4334-9F36-42B245C4B593}"/>
                </a:ext>
              </a:extLst>
            </p:cNvPr>
            <p:cNvSpPr>
              <a:spLocks noChangeArrowheads="1"/>
            </p:cNvSpPr>
            <p:nvPr/>
          </p:nvSpPr>
          <p:spPr bwMode="auto">
            <a:xfrm>
              <a:off x="3041" y="2261"/>
              <a:ext cx="27" cy="29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28">
              <a:extLst>
                <a:ext uri="{FF2B5EF4-FFF2-40B4-BE49-F238E27FC236}">
                  <a16:creationId xmlns:a16="http://schemas.microsoft.com/office/drawing/2014/main" id="{27077461-3748-4FAF-BD6D-6B6A4C4E1C85}"/>
                </a:ext>
              </a:extLst>
            </p:cNvPr>
            <p:cNvSpPr>
              <a:spLocks noChangeArrowheads="1"/>
            </p:cNvSpPr>
            <p:nvPr/>
          </p:nvSpPr>
          <p:spPr bwMode="auto">
            <a:xfrm>
              <a:off x="3041" y="2189"/>
              <a:ext cx="27" cy="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29">
              <a:extLst>
                <a:ext uri="{FF2B5EF4-FFF2-40B4-BE49-F238E27FC236}">
                  <a16:creationId xmlns:a16="http://schemas.microsoft.com/office/drawing/2014/main" id="{7794A06D-84F1-480D-A25D-65B688038833}"/>
                </a:ext>
              </a:extLst>
            </p:cNvPr>
            <p:cNvSpPr>
              <a:spLocks noChangeArrowheads="1"/>
            </p:cNvSpPr>
            <p:nvPr/>
          </p:nvSpPr>
          <p:spPr bwMode="auto">
            <a:xfrm>
              <a:off x="3415" y="2261"/>
              <a:ext cx="27" cy="29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30">
              <a:extLst>
                <a:ext uri="{FF2B5EF4-FFF2-40B4-BE49-F238E27FC236}">
                  <a16:creationId xmlns:a16="http://schemas.microsoft.com/office/drawing/2014/main" id="{F6C928B1-C3F3-4D45-8B48-0CE9F08A6F6A}"/>
                </a:ext>
              </a:extLst>
            </p:cNvPr>
            <p:cNvSpPr>
              <a:spLocks noChangeArrowheads="1"/>
            </p:cNvSpPr>
            <p:nvPr/>
          </p:nvSpPr>
          <p:spPr bwMode="auto">
            <a:xfrm>
              <a:off x="3415" y="2189"/>
              <a:ext cx="27" cy="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1">
              <a:extLst>
                <a:ext uri="{FF2B5EF4-FFF2-40B4-BE49-F238E27FC236}">
                  <a16:creationId xmlns:a16="http://schemas.microsoft.com/office/drawing/2014/main" id="{7C042109-2528-47F0-BCE5-94B208CC8D4F}"/>
                </a:ext>
              </a:extLst>
            </p:cNvPr>
            <p:cNvSpPr>
              <a:spLocks noEditPoints="1"/>
            </p:cNvSpPr>
            <p:nvPr/>
          </p:nvSpPr>
          <p:spPr bwMode="auto">
            <a:xfrm>
              <a:off x="3097" y="2255"/>
              <a:ext cx="270" cy="438"/>
            </a:xfrm>
            <a:custGeom>
              <a:avLst/>
              <a:gdLst>
                <a:gd name="T0" fmla="*/ 439 w 540"/>
                <a:gd name="T1" fmla="*/ 88 h 876"/>
                <a:gd name="T2" fmla="*/ 465 w 540"/>
                <a:gd name="T3" fmla="*/ 192 h 876"/>
                <a:gd name="T4" fmla="*/ 443 w 540"/>
                <a:gd name="T5" fmla="*/ 287 h 876"/>
                <a:gd name="T6" fmla="*/ 377 w 540"/>
                <a:gd name="T7" fmla="*/ 355 h 876"/>
                <a:gd name="T8" fmla="*/ 255 w 540"/>
                <a:gd name="T9" fmla="*/ 385 h 876"/>
                <a:gd name="T10" fmla="*/ 170 w 540"/>
                <a:gd name="T11" fmla="*/ 399 h 876"/>
                <a:gd name="T12" fmla="*/ 133 w 540"/>
                <a:gd name="T13" fmla="*/ 457 h 876"/>
                <a:gd name="T14" fmla="*/ 154 w 540"/>
                <a:gd name="T15" fmla="*/ 512 h 876"/>
                <a:gd name="T16" fmla="*/ 329 w 540"/>
                <a:gd name="T17" fmla="*/ 526 h 876"/>
                <a:gd name="T18" fmla="*/ 433 w 540"/>
                <a:gd name="T19" fmla="*/ 540 h 876"/>
                <a:gd name="T20" fmla="*/ 500 w 540"/>
                <a:gd name="T21" fmla="*/ 586 h 876"/>
                <a:gd name="T22" fmla="*/ 530 w 540"/>
                <a:gd name="T23" fmla="*/ 680 h 876"/>
                <a:gd name="T24" fmla="*/ 500 w 540"/>
                <a:gd name="T25" fmla="*/ 781 h 876"/>
                <a:gd name="T26" fmla="*/ 411 w 540"/>
                <a:gd name="T27" fmla="*/ 848 h 876"/>
                <a:gd name="T28" fmla="*/ 235 w 540"/>
                <a:gd name="T29" fmla="*/ 876 h 876"/>
                <a:gd name="T30" fmla="*/ 115 w 540"/>
                <a:gd name="T31" fmla="*/ 859 h 876"/>
                <a:gd name="T32" fmla="*/ 35 w 540"/>
                <a:gd name="T33" fmla="*/ 810 h 876"/>
                <a:gd name="T34" fmla="*/ 0 w 540"/>
                <a:gd name="T35" fmla="*/ 713 h 876"/>
                <a:gd name="T36" fmla="*/ 15 w 540"/>
                <a:gd name="T37" fmla="*/ 645 h 876"/>
                <a:gd name="T38" fmla="*/ 59 w 540"/>
                <a:gd name="T39" fmla="*/ 593 h 876"/>
                <a:gd name="T40" fmla="*/ 142 w 540"/>
                <a:gd name="T41" fmla="*/ 555 h 876"/>
                <a:gd name="T42" fmla="*/ 98 w 540"/>
                <a:gd name="T43" fmla="*/ 523 h 876"/>
                <a:gd name="T44" fmla="*/ 84 w 540"/>
                <a:gd name="T45" fmla="*/ 460 h 876"/>
                <a:gd name="T46" fmla="*/ 142 w 540"/>
                <a:gd name="T47" fmla="*/ 381 h 876"/>
                <a:gd name="T48" fmla="*/ 112 w 540"/>
                <a:gd name="T49" fmla="*/ 342 h 876"/>
                <a:gd name="T50" fmla="*/ 71 w 540"/>
                <a:gd name="T51" fmla="*/ 290 h 876"/>
                <a:gd name="T52" fmla="*/ 49 w 540"/>
                <a:gd name="T53" fmla="*/ 212 h 876"/>
                <a:gd name="T54" fmla="*/ 63 w 540"/>
                <a:gd name="T55" fmla="*/ 118 h 876"/>
                <a:gd name="T56" fmla="*/ 121 w 540"/>
                <a:gd name="T57" fmla="*/ 42 h 876"/>
                <a:gd name="T58" fmla="*/ 235 w 540"/>
                <a:gd name="T59" fmla="*/ 1 h 876"/>
                <a:gd name="T60" fmla="*/ 349 w 540"/>
                <a:gd name="T61" fmla="*/ 13 h 876"/>
                <a:gd name="T62" fmla="*/ 64 w 540"/>
                <a:gd name="T63" fmla="*/ 750 h 876"/>
                <a:gd name="T64" fmla="*/ 116 w 540"/>
                <a:gd name="T65" fmla="*/ 807 h 876"/>
                <a:gd name="T66" fmla="*/ 219 w 540"/>
                <a:gd name="T67" fmla="*/ 830 h 876"/>
                <a:gd name="T68" fmla="*/ 343 w 540"/>
                <a:gd name="T69" fmla="*/ 821 h 876"/>
                <a:gd name="T70" fmla="*/ 441 w 540"/>
                <a:gd name="T71" fmla="*/ 772 h 876"/>
                <a:gd name="T72" fmla="*/ 475 w 540"/>
                <a:gd name="T73" fmla="*/ 681 h 876"/>
                <a:gd name="T74" fmla="*/ 460 w 540"/>
                <a:gd name="T75" fmla="*/ 625 h 876"/>
                <a:gd name="T76" fmla="*/ 416 w 540"/>
                <a:gd name="T77" fmla="*/ 593 h 876"/>
                <a:gd name="T78" fmla="*/ 221 w 540"/>
                <a:gd name="T79" fmla="*/ 579 h 876"/>
                <a:gd name="T80" fmla="*/ 136 w 540"/>
                <a:gd name="T81" fmla="*/ 591 h 876"/>
                <a:gd name="T82" fmla="*/ 74 w 540"/>
                <a:gd name="T83" fmla="*/ 641 h 876"/>
                <a:gd name="T84" fmla="*/ 57 w 540"/>
                <a:gd name="T85" fmla="*/ 708 h 876"/>
                <a:gd name="T86" fmla="*/ 113 w 540"/>
                <a:gd name="T87" fmla="*/ 259 h 876"/>
                <a:gd name="T88" fmla="*/ 156 w 540"/>
                <a:gd name="T89" fmla="*/ 314 h 876"/>
                <a:gd name="T90" fmla="*/ 240 w 540"/>
                <a:gd name="T91" fmla="*/ 342 h 876"/>
                <a:gd name="T92" fmla="*/ 322 w 540"/>
                <a:gd name="T93" fmla="*/ 334 h 876"/>
                <a:gd name="T94" fmla="*/ 381 w 540"/>
                <a:gd name="T95" fmla="*/ 294 h 876"/>
                <a:gd name="T96" fmla="*/ 411 w 540"/>
                <a:gd name="T97" fmla="*/ 213 h 876"/>
                <a:gd name="T98" fmla="*/ 401 w 540"/>
                <a:gd name="T99" fmla="*/ 129 h 876"/>
                <a:gd name="T100" fmla="*/ 360 w 540"/>
                <a:gd name="T101" fmla="*/ 73 h 876"/>
                <a:gd name="T102" fmla="*/ 273 w 540"/>
                <a:gd name="T103" fmla="*/ 43 h 876"/>
                <a:gd name="T104" fmla="*/ 192 w 540"/>
                <a:gd name="T105" fmla="*/ 53 h 876"/>
                <a:gd name="T106" fmla="*/ 135 w 540"/>
                <a:gd name="T107" fmla="*/ 95 h 876"/>
                <a:gd name="T108" fmla="*/ 104 w 540"/>
                <a:gd name="T109" fmla="*/ 179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0" h="876">
                  <a:moveTo>
                    <a:pt x="540" y="13"/>
                  </a:moveTo>
                  <a:lnTo>
                    <a:pt x="540" y="50"/>
                  </a:lnTo>
                  <a:lnTo>
                    <a:pt x="416" y="57"/>
                  </a:lnTo>
                  <a:lnTo>
                    <a:pt x="416" y="57"/>
                  </a:lnTo>
                  <a:lnTo>
                    <a:pt x="427" y="73"/>
                  </a:lnTo>
                  <a:lnTo>
                    <a:pt x="439" y="88"/>
                  </a:lnTo>
                  <a:lnTo>
                    <a:pt x="447" y="105"/>
                  </a:lnTo>
                  <a:lnTo>
                    <a:pt x="454" y="122"/>
                  </a:lnTo>
                  <a:lnTo>
                    <a:pt x="458" y="139"/>
                  </a:lnTo>
                  <a:lnTo>
                    <a:pt x="463" y="156"/>
                  </a:lnTo>
                  <a:lnTo>
                    <a:pt x="465" y="174"/>
                  </a:lnTo>
                  <a:lnTo>
                    <a:pt x="465" y="192"/>
                  </a:lnTo>
                  <a:lnTo>
                    <a:pt x="465" y="192"/>
                  </a:lnTo>
                  <a:lnTo>
                    <a:pt x="465" y="213"/>
                  </a:lnTo>
                  <a:lnTo>
                    <a:pt x="463" y="233"/>
                  </a:lnTo>
                  <a:lnTo>
                    <a:pt x="458" y="252"/>
                  </a:lnTo>
                  <a:lnTo>
                    <a:pt x="451" y="270"/>
                  </a:lnTo>
                  <a:lnTo>
                    <a:pt x="443" y="287"/>
                  </a:lnTo>
                  <a:lnTo>
                    <a:pt x="433" y="303"/>
                  </a:lnTo>
                  <a:lnTo>
                    <a:pt x="422" y="318"/>
                  </a:lnTo>
                  <a:lnTo>
                    <a:pt x="409" y="331"/>
                  </a:lnTo>
                  <a:lnTo>
                    <a:pt x="409" y="331"/>
                  </a:lnTo>
                  <a:lnTo>
                    <a:pt x="394" y="343"/>
                  </a:lnTo>
                  <a:lnTo>
                    <a:pt x="377" y="355"/>
                  </a:lnTo>
                  <a:lnTo>
                    <a:pt x="360" y="364"/>
                  </a:lnTo>
                  <a:lnTo>
                    <a:pt x="342" y="371"/>
                  </a:lnTo>
                  <a:lnTo>
                    <a:pt x="322" y="377"/>
                  </a:lnTo>
                  <a:lnTo>
                    <a:pt x="301" y="381"/>
                  </a:lnTo>
                  <a:lnTo>
                    <a:pt x="279" y="384"/>
                  </a:lnTo>
                  <a:lnTo>
                    <a:pt x="255" y="385"/>
                  </a:lnTo>
                  <a:lnTo>
                    <a:pt x="255" y="385"/>
                  </a:lnTo>
                  <a:lnTo>
                    <a:pt x="220" y="384"/>
                  </a:lnTo>
                  <a:lnTo>
                    <a:pt x="198" y="381"/>
                  </a:lnTo>
                  <a:lnTo>
                    <a:pt x="198" y="381"/>
                  </a:lnTo>
                  <a:lnTo>
                    <a:pt x="184" y="391"/>
                  </a:lnTo>
                  <a:lnTo>
                    <a:pt x="170" y="399"/>
                  </a:lnTo>
                  <a:lnTo>
                    <a:pt x="158" y="411"/>
                  </a:lnTo>
                  <a:lnTo>
                    <a:pt x="149" y="422"/>
                  </a:lnTo>
                  <a:lnTo>
                    <a:pt x="149" y="422"/>
                  </a:lnTo>
                  <a:lnTo>
                    <a:pt x="142" y="433"/>
                  </a:lnTo>
                  <a:lnTo>
                    <a:pt x="136" y="446"/>
                  </a:lnTo>
                  <a:lnTo>
                    <a:pt x="133" y="457"/>
                  </a:lnTo>
                  <a:lnTo>
                    <a:pt x="132" y="471"/>
                  </a:lnTo>
                  <a:lnTo>
                    <a:pt x="132" y="471"/>
                  </a:lnTo>
                  <a:lnTo>
                    <a:pt x="133" y="484"/>
                  </a:lnTo>
                  <a:lnTo>
                    <a:pt x="137" y="495"/>
                  </a:lnTo>
                  <a:lnTo>
                    <a:pt x="144" y="505"/>
                  </a:lnTo>
                  <a:lnTo>
                    <a:pt x="154" y="512"/>
                  </a:lnTo>
                  <a:lnTo>
                    <a:pt x="154" y="512"/>
                  </a:lnTo>
                  <a:lnTo>
                    <a:pt x="167" y="517"/>
                  </a:lnTo>
                  <a:lnTo>
                    <a:pt x="182" y="521"/>
                  </a:lnTo>
                  <a:lnTo>
                    <a:pt x="202" y="524"/>
                  </a:lnTo>
                  <a:lnTo>
                    <a:pt x="226" y="526"/>
                  </a:lnTo>
                  <a:lnTo>
                    <a:pt x="329" y="526"/>
                  </a:lnTo>
                  <a:lnTo>
                    <a:pt x="329" y="526"/>
                  </a:lnTo>
                  <a:lnTo>
                    <a:pt x="353" y="526"/>
                  </a:lnTo>
                  <a:lnTo>
                    <a:pt x="376" y="527"/>
                  </a:lnTo>
                  <a:lnTo>
                    <a:pt x="397" y="531"/>
                  </a:lnTo>
                  <a:lnTo>
                    <a:pt x="416" y="535"/>
                  </a:lnTo>
                  <a:lnTo>
                    <a:pt x="433" y="540"/>
                  </a:lnTo>
                  <a:lnTo>
                    <a:pt x="450" y="547"/>
                  </a:lnTo>
                  <a:lnTo>
                    <a:pt x="465" y="555"/>
                  </a:lnTo>
                  <a:lnTo>
                    <a:pt x="478" y="565"/>
                  </a:lnTo>
                  <a:lnTo>
                    <a:pt x="478" y="565"/>
                  </a:lnTo>
                  <a:lnTo>
                    <a:pt x="491" y="575"/>
                  </a:lnTo>
                  <a:lnTo>
                    <a:pt x="500" y="586"/>
                  </a:lnTo>
                  <a:lnTo>
                    <a:pt x="510" y="598"/>
                  </a:lnTo>
                  <a:lnTo>
                    <a:pt x="517" y="612"/>
                  </a:lnTo>
                  <a:lnTo>
                    <a:pt x="523" y="628"/>
                  </a:lnTo>
                  <a:lnTo>
                    <a:pt x="527" y="643"/>
                  </a:lnTo>
                  <a:lnTo>
                    <a:pt x="530" y="662"/>
                  </a:lnTo>
                  <a:lnTo>
                    <a:pt x="530" y="680"/>
                  </a:lnTo>
                  <a:lnTo>
                    <a:pt x="530" y="680"/>
                  </a:lnTo>
                  <a:lnTo>
                    <a:pt x="528" y="702"/>
                  </a:lnTo>
                  <a:lnTo>
                    <a:pt x="526" y="725"/>
                  </a:lnTo>
                  <a:lnTo>
                    <a:pt x="519" y="744"/>
                  </a:lnTo>
                  <a:lnTo>
                    <a:pt x="510" y="764"/>
                  </a:lnTo>
                  <a:lnTo>
                    <a:pt x="500" y="781"/>
                  </a:lnTo>
                  <a:lnTo>
                    <a:pt x="486" y="798"/>
                  </a:lnTo>
                  <a:lnTo>
                    <a:pt x="471" y="812"/>
                  </a:lnTo>
                  <a:lnTo>
                    <a:pt x="454" y="826"/>
                  </a:lnTo>
                  <a:lnTo>
                    <a:pt x="454" y="826"/>
                  </a:lnTo>
                  <a:lnTo>
                    <a:pt x="433" y="837"/>
                  </a:lnTo>
                  <a:lnTo>
                    <a:pt x="411" y="848"/>
                  </a:lnTo>
                  <a:lnTo>
                    <a:pt x="387" y="856"/>
                  </a:lnTo>
                  <a:lnTo>
                    <a:pt x="362" y="863"/>
                  </a:lnTo>
                  <a:lnTo>
                    <a:pt x="332" y="869"/>
                  </a:lnTo>
                  <a:lnTo>
                    <a:pt x="303" y="873"/>
                  </a:lnTo>
                  <a:lnTo>
                    <a:pt x="270" y="876"/>
                  </a:lnTo>
                  <a:lnTo>
                    <a:pt x="235" y="876"/>
                  </a:lnTo>
                  <a:lnTo>
                    <a:pt x="235" y="876"/>
                  </a:lnTo>
                  <a:lnTo>
                    <a:pt x="209" y="876"/>
                  </a:lnTo>
                  <a:lnTo>
                    <a:pt x="184" y="873"/>
                  </a:lnTo>
                  <a:lnTo>
                    <a:pt x="158" y="870"/>
                  </a:lnTo>
                  <a:lnTo>
                    <a:pt x="136" y="866"/>
                  </a:lnTo>
                  <a:lnTo>
                    <a:pt x="115" y="859"/>
                  </a:lnTo>
                  <a:lnTo>
                    <a:pt x="97" y="852"/>
                  </a:lnTo>
                  <a:lnTo>
                    <a:pt x="78" y="844"/>
                  </a:lnTo>
                  <a:lnTo>
                    <a:pt x="62" y="834"/>
                  </a:lnTo>
                  <a:lnTo>
                    <a:pt x="62" y="834"/>
                  </a:lnTo>
                  <a:lnTo>
                    <a:pt x="48" y="821"/>
                  </a:lnTo>
                  <a:lnTo>
                    <a:pt x="35" y="810"/>
                  </a:lnTo>
                  <a:lnTo>
                    <a:pt x="25" y="796"/>
                  </a:lnTo>
                  <a:lnTo>
                    <a:pt x="15" y="782"/>
                  </a:lnTo>
                  <a:lnTo>
                    <a:pt x="10" y="765"/>
                  </a:lnTo>
                  <a:lnTo>
                    <a:pt x="4" y="750"/>
                  </a:lnTo>
                  <a:lnTo>
                    <a:pt x="1" y="732"/>
                  </a:lnTo>
                  <a:lnTo>
                    <a:pt x="0" y="713"/>
                  </a:lnTo>
                  <a:lnTo>
                    <a:pt x="0" y="713"/>
                  </a:lnTo>
                  <a:lnTo>
                    <a:pt x="1" y="698"/>
                  </a:lnTo>
                  <a:lnTo>
                    <a:pt x="3" y="684"/>
                  </a:lnTo>
                  <a:lnTo>
                    <a:pt x="6" y="670"/>
                  </a:lnTo>
                  <a:lnTo>
                    <a:pt x="10" y="657"/>
                  </a:lnTo>
                  <a:lnTo>
                    <a:pt x="15" y="645"/>
                  </a:lnTo>
                  <a:lnTo>
                    <a:pt x="22" y="632"/>
                  </a:lnTo>
                  <a:lnTo>
                    <a:pt x="29" y="621"/>
                  </a:lnTo>
                  <a:lnTo>
                    <a:pt x="38" y="611"/>
                  </a:lnTo>
                  <a:lnTo>
                    <a:pt x="38" y="611"/>
                  </a:lnTo>
                  <a:lnTo>
                    <a:pt x="49" y="601"/>
                  </a:lnTo>
                  <a:lnTo>
                    <a:pt x="59" y="593"/>
                  </a:lnTo>
                  <a:lnTo>
                    <a:pt x="71" y="584"/>
                  </a:lnTo>
                  <a:lnTo>
                    <a:pt x="83" y="577"/>
                  </a:lnTo>
                  <a:lnTo>
                    <a:pt x="97" y="570"/>
                  </a:lnTo>
                  <a:lnTo>
                    <a:pt x="111" y="565"/>
                  </a:lnTo>
                  <a:lnTo>
                    <a:pt x="126" y="559"/>
                  </a:lnTo>
                  <a:lnTo>
                    <a:pt x="142" y="555"/>
                  </a:lnTo>
                  <a:lnTo>
                    <a:pt x="142" y="555"/>
                  </a:lnTo>
                  <a:lnTo>
                    <a:pt x="129" y="549"/>
                  </a:lnTo>
                  <a:lnTo>
                    <a:pt x="118" y="542"/>
                  </a:lnTo>
                  <a:lnTo>
                    <a:pt x="108" y="533"/>
                  </a:lnTo>
                  <a:lnTo>
                    <a:pt x="98" y="523"/>
                  </a:lnTo>
                  <a:lnTo>
                    <a:pt x="98" y="523"/>
                  </a:lnTo>
                  <a:lnTo>
                    <a:pt x="91" y="512"/>
                  </a:lnTo>
                  <a:lnTo>
                    <a:pt x="87" y="500"/>
                  </a:lnTo>
                  <a:lnTo>
                    <a:pt x="84" y="488"/>
                  </a:lnTo>
                  <a:lnTo>
                    <a:pt x="83" y="475"/>
                  </a:lnTo>
                  <a:lnTo>
                    <a:pt x="83" y="475"/>
                  </a:lnTo>
                  <a:lnTo>
                    <a:pt x="84" y="460"/>
                  </a:lnTo>
                  <a:lnTo>
                    <a:pt x="87" y="446"/>
                  </a:lnTo>
                  <a:lnTo>
                    <a:pt x="94" y="432"/>
                  </a:lnTo>
                  <a:lnTo>
                    <a:pt x="102" y="419"/>
                  </a:lnTo>
                  <a:lnTo>
                    <a:pt x="112" y="405"/>
                  </a:lnTo>
                  <a:lnTo>
                    <a:pt x="125" y="392"/>
                  </a:lnTo>
                  <a:lnTo>
                    <a:pt x="142" y="381"/>
                  </a:lnTo>
                  <a:lnTo>
                    <a:pt x="158" y="370"/>
                  </a:lnTo>
                  <a:lnTo>
                    <a:pt x="158" y="370"/>
                  </a:lnTo>
                  <a:lnTo>
                    <a:pt x="146" y="364"/>
                  </a:lnTo>
                  <a:lnTo>
                    <a:pt x="135" y="357"/>
                  </a:lnTo>
                  <a:lnTo>
                    <a:pt x="123" y="350"/>
                  </a:lnTo>
                  <a:lnTo>
                    <a:pt x="112" y="342"/>
                  </a:lnTo>
                  <a:lnTo>
                    <a:pt x="102" y="334"/>
                  </a:lnTo>
                  <a:lnTo>
                    <a:pt x="94" y="324"/>
                  </a:lnTo>
                  <a:lnTo>
                    <a:pt x="85" y="314"/>
                  </a:lnTo>
                  <a:lnTo>
                    <a:pt x="77" y="303"/>
                  </a:lnTo>
                  <a:lnTo>
                    <a:pt x="77" y="303"/>
                  </a:lnTo>
                  <a:lnTo>
                    <a:pt x="71" y="290"/>
                  </a:lnTo>
                  <a:lnTo>
                    <a:pt x="64" y="279"/>
                  </a:lnTo>
                  <a:lnTo>
                    <a:pt x="60" y="266"/>
                  </a:lnTo>
                  <a:lnTo>
                    <a:pt x="56" y="254"/>
                  </a:lnTo>
                  <a:lnTo>
                    <a:pt x="53" y="240"/>
                  </a:lnTo>
                  <a:lnTo>
                    <a:pt x="50" y="226"/>
                  </a:lnTo>
                  <a:lnTo>
                    <a:pt x="49" y="212"/>
                  </a:lnTo>
                  <a:lnTo>
                    <a:pt x="49" y="198"/>
                  </a:lnTo>
                  <a:lnTo>
                    <a:pt x="49" y="198"/>
                  </a:lnTo>
                  <a:lnTo>
                    <a:pt x="49" y="175"/>
                  </a:lnTo>
                  <a:lnTo>
                    <a:pt x="52" y="156"/>
                  </a:lnTo>
                  <a:lnTo>
                    <a:pt x="56" y="136"/>
                  </a:lnTo>
                  <a:lnTo>
                    <a:pt x="63" y="118"/>
                  </a:lnTo>
                  <a:lnTo>
                    <a:pt x="71" y="99"/>
                  </a:lnTo>
                  <a:lnTo>
                    <a:pt x="80" y="84"/>
                  </a:lnTo>
                  <a:lnTo>
                    <a:pt x="92" y="69"/>
                  </a:lnTo>
                  <a:lnTo>
                    <a:pt x="105" y="55"/>
                  </a:lnTo>
                  <a:lnTo>
                    <a:pt x="105" y="55"/>
                  </a:lnTo>
                  <a:lnTo>
                    <a:pt x="121" y="42"/>
                  </a:lnTo>
                  <a:lnTo>
                    <a:pt x="136" y="31"/>
                  </a:lnTo>
                  <a:lnTo>
                    <a:pt x="153" y="21"/>
                  </a:lnTo>
                  <a:lnTo>
                    <a:pt x="172" y="14"/>
                  </a:lnTo>
                  <a:lnTo>
                    <a:pt x="192" y="8"/>
                  </a:lnTo>
                  <a:lnTo>
                    <a:pt x="213" y="4"/>
                  </a:lnTo>
                  <a:lnTo>
                    <a:pt x="235" y="1"/>
                  </a:lnTo>
                  <a:lnTo>
                    <a:pt x="258" y="0"/>
                  </a:lnTo>
                  <a:lnTo>
                    <a:pt x="258" y="0"/>
                  </a:lnTo>
                  <a:lnTo>
                    <a:pt x="286" y="1"/>
                  </a:lnTo>
                  <a:lnTo>
                    <a:pt x="310" y="3"/>
                  </a:lnTo>
                  <a:lnTo>
                    <a:pt x="331" y="7"/>
                  </a:lnTo>
                  <a:lnTo>
                    <a:pt x="349" y="13"/>
                  </a:lnTo>
                  <a:lnTo>
                    <a:pt x="540" y="13"/>
                  </a:lnTo>
                  <a:close/>
                  <a:moveTo>
                    <a:pt x="57" y="708"/>
                  </a:moveTo>
                  <a:lnTo>
                    <a:pt x="57" y="708"/>
                  </a:lnTo>
                  <a:lnTo>
                    <a:pt x="59" y="723"/>
                  </a:lnTo>
                  <a:lnTo>
                    <a:pt x="60" y="737"/>
                  </a:lnTo>
                  <a:lnTo>
                    <a:pt x="64" y="750"/>
                  </a:lnTo>
                  <a:lnTo>
                    <a:pt x="69" y="761"/>
                  </a:lnTo>
                  <a:lnTo>
                    <a:pt x="76" y="772"/>
                  </a:lnTo>
                  <a:lnTo>
                    <a:pt x="84" y="782"/>
                  </a:lnTo>
                  <a:lnTo>
                    <a:pt x="92" y="792"/>
                  </a:lnTo>
                  <a:lnTo>
                    <a:pt x="104" y="800"/>
                  </a:lnTo>
                  <a:lnTo>
                    <a:pt x="116" y="807"/>
                  </a:lnTo>
                  <a:lnTo>
                    <a:pt x="129" y="813"/>
                  </a:lnTo>
                  <a:lnTo>
                    <a:pt x="144" y="819"/>
                  </a:lnTo>
                  <a:lnTo>
                    <a:pt x="161" y="823"/>
                  </a:lnTo>
                  <a:lnTo>
                    <a:pt x="178" y="826"/>
                  </a:lnTo>
                  <a:lnTo>
                    <a:pt x="198" y="828"/>
                  </a:lnTo>
                  <a:lnTo>
                    <a:pt x="219" y="830"/>
                  </a:lnTo>
                  <a:lnTo>
                    <a:pt x="240" y="831"/>
                  </a:lnTo>
                  <a:lnTo>
                    <a:pt x="240" y="831"/>
                  </a:lnTo>
                  <a:lnTo>
                    <a:pt x="269" y="830"/>
                  </a:lnTo>
                  <a:lnTo>
                    <a:pt x="296" y="828"/>
                  </a:lnTo>
                  <a:lnTo>
                    <a:pt x="320" y="826"/>
                  </a:lnTo>
                  <a:lnTo>
                    <a:pt x="343" y="821"/>
                  </a:lnTo>
                  <a:lnTo>
                    <a:pt x="364" y="816"/>
                  </a:lnTo>
                  <a:lnTo>
                    <a:pt x="383" y="810"/>
                  </a:lnTo>
                  <a:lnTo>
                    <a:pt x="401" y="802"/>
                  </a:lnTo>
                  <a:lnTo>
                    <a:pt x="416" y="793"/>
                  </a:lnTo>
                  <a:lnTo>
                    <a:pt x="430" y="783"/>
                  </a:lnTo>
                  <a:lnTo>
                    <a:pt x="441" y="772"/>
                  </a:lnTo>
                  <a:lnTo>
                    <a:pt x="451" y="760"/>
                  </a:lnTo>
                  <a:lnTo>
                    <a:pt x="460" y="747"/>
                  </a:lnTo>
                  <a:lnTo>
                    <a:pt x="467" y="732"/>
                  </a:lnTo>
                  <a:lnTo>
                    <a:pt x="471" y="716"/>
                  </a:lnTo>
                  <a:lnTo>
                    <a:pt x="474" y="699"/>
                  </a:lnTo>
                  <a:lnTo>
                    <a:pt x="475" y="681"/>
                  </a:lnTo>
                  <a:lnTo>
                    <a:pt x="475" y="681"/>
                  </a:lnTo>
                  <a:lnTo>
                    <a:pt x="474" y="669"/>
                  </a:lnTo>
                  <a:lnTo>
                    <a:pt x="472" y="656"/>
                  </a:lnTo>
                  <a:lnTo>
                    <a:pt x="470" y="645"/>
                  </a:lnTo>
                  <a:lnTo>
                    <a:pt x="465" y="635"/>
                  </a:lnTo>
                  <a:lnTo>
                    <a:pt x="460" y="625"/>
                  </a:lnTo>
                  <a:lnTo>
                    <a:pt x="454" y="617"/>
                  </a:lnTo>
                  <a:lnTo>
                    <a:pt x="447" y="610"/>
                  </a:lnTo>
                  <a:lnTo>
                    <a:pt x="437" y="603"/>
                  </a:lnTo>
                  <a:lnTo>
                    <a:pt x="437" y="603"/>
                  </a:lnTo>
                  <a:lnTo>
                    <a:pt x="427" y="597"/>
                  </a:lnTo>
                  <a:lnTo>
                    <a:pt x="416" y="593"/>
                  </a:lnTo>
                  <a:lnTo>
                    <a:pt x="404" y="589"/>
                  </a:lnTo>
                  <a:lnTo>
                    <a:pt x="390" y="586"/>
                  </a:lnTo>
                  <a:lnTo>
                    <a:pt x="374" y="583"/>
                  </a:lnTo>
                  <a:lnTo>
                    <a:pt x="357" y="580"/>
                  </a:lnTo>
                  <a:lnTo>
                    <a:pt x="320" y="579"/>
                  </a:lnTo>
                  <a:lnTo>
                    <a:pt x="221" y="579"/>
                  </a:lnTo>
                  <a:lnTo>
                    <a:pt x="221" y="579"/>
                  </a:lnTo>
                  <a:lnTo>
                    <a:pt x="202" y="580"/>
                  </a:lnTo>
                  <a:lnTo>
                    <a:pt x="184" y="582"/>
                  </a:lnTo>
                  <a:lnTo>
                    <a:pt x="165" y="583"/>
                  </a:lnTo>
                  <a:lnTo>
                    <a:pt x="150" y="587"/>
                  </a:lnTo>
                  <a:lnTo>
                    <a:pt x="136" y="591"/>
                  </a:lnTo>
                  <a:lnTo>
                    <a:pt x="122" y="597"/>
                  </a:lnTo>
                  <a:lnTo>
                    <a:pt x="109" y="604"/>
                  </a:lnTo>
                  <a:lnTo>
                    <a:pt x="99" y="611"/>
                  </a:lnTo>
                  <a:lnTo>
                    <a:pt x="90" y="619"/>
                  </a:lnTo>
                  <a:lnTo>
                    <a:pt x="81" y="629"/>
                  </a:lnTo>
                  <a:lnTo>
                    <a:pt x="74" y="641"/>
                  </a:lnTo>
                  <a:lnTo>
                    <a:pt x="69" y="652"/>
                  </a:lnTo>
                  <a:lnTo>
                    <a:pt x="63" y="664"/>
                  </a:lnTo>
                  <a:lnTo>
                    <a:pt x="60" y="678"/>
                  </a:lnTo>
                  <a:lnTo>
                    <a:pt x="59" y="692"/>
                  </a:lnTo>
                  <a:lnTo>
                    <a:pt x="57" y="708"/>
                  </a:lnTo>
                  <a:lnTo>
                    <a:pt x="57" y="708"/>
                  </a:lnTo>
                  <a:close/>
                  <a:moveTo>
                    <a:pt x="104" y="198"/>
                  </a:moveTo>
                  <a:lnTo>
                    <a:pt x="104" y="198"/>
                  </a:lnTo>
                  <a:lnTo>
                    <a:pt x="104" y="214"/>
                  </a:lnTo>
                  <a:lnTo>
                    <a:pt x="106" y="230"/>
                  </a:lnTo>
                  <a:lnTo>
                    <a:pt x="109" y="245"/>
                  </a:lnTo>
                  <a:lnTo>
                    <a:pt x="113" y="259"/>
                  </a:lnTo>
                  <a:lnTo>
                    <a:pt x="119" y="272"/>
                  </a:lnTo>
                  <a:lnTo>
                    <a:pt x="128" y="283"/>
                  </a:lnTo>
                  <a:lnTo>
                    <a:pt x="136" y="294"/>
                  </a:lnTo>
                  <a:lnTo>
                    <a:pt x="146" y="304"/>
                  </a:lnTo>
                  <a:lnTo>
                    <a:pt x="146" y="304"/>
                  </a:lnTo>
                  <a:lnTo>
                    <a:pt x="156" y="314"/>
                  </a:lnTo>
                  <a:lnTo>
                    <a:pt x="168" y="321"/>
                  </a:lnTo>
                  <a:lnTo>
                    <a:pt x="181" y="328"/>
                  </a:lnTo>
                  <a:lnTo>
                    <a:pt x="195" y="334"/>
                  </a:lnTo>
                  <a:lnTo>
                    <a:pt x="209" y="338"/>
                  </a:lnTo>
                  <a:lnTo>
                    <a:pt x="224" y="341"/>
                  </a:lnTo>
                  <a:lnTo>
                    <a:pt x="240" y="342"/>
                  </a:lnTo>
                  <a:lnTo>
                    <a:pt x="258" y="342"/>
                  </a:lnTo>
                  <a:lnTo>
                    <a:pt x="258" y="342"/>
                  </a:lnTo>
                  <a:lnTo>
                    <a:pt x="275" y="342"/>
                  </a:lnTo>
                  <a:lnTo>
                    <a:pt x="293" y="341"/>
                  </a:lnTo>
                  <a:lnTo>
                    <a:pt x="308" y="338"/>
                  </a:lnTo>
                  <a:lnTo>
                    <a:pt x="322" y="334"/>
                  </a:lnTo>
                  <a:lnTo>
                    <a:pt x="336" y="328"/>
                  </a:lnTo>
                  <a:lnTo>
                    <a:pt x="349" y="321"/>
                  </a:lnTo>
                  <a:lnTo>
                    <a:pt x="362" y="314"/>
                  </a:lnTo>
                  <a:lnTo>
                    <a:pt x="371" y="306"/>
                  </a:lnTo>
                  <a:lnTo>
                    <a:pt x="371" y="306"/>
                  </a:lnTo>
                  <a:lnTo>
                    <a:pt x="381" y="294"/>
                  </a:lnTo>
                  <a:lnTo>
                    <a:pt x="388" y="284"/>
                  </a:lnTo>
                  <a:lnTo>
                    <a:pt x="395" y="272"/>
                  </a:lnTo>
                  <a:lnTo>
                    <a:pt x="401" y="259"/>
                  </a:lnTo>
                  <a:lnTo>
                    <a:pt x="405" y="244"/>
                  </a:lnTo>
                  <a:lnTo>
                    <a:pt x="409" y="228"/>
                  </a:lnTo>
                  <a:lnTo>
                    <a:pt x="411" y="213"/>
                  </a:lnTo>
                  <a:lnTo>
                    <a:pt x="411" y="195"/>
                  </a:lnTo>
                  <a:lnTo>
                    <a:pt x="411" y="195"/>
                  </a:lnTo>
                  <a:lnTo>
                    <a:pt x="411" y="177"/>
                  </a:lnTo>
                  <a:lnTo>
                    <a:pt x="408" y="160"/>
                  </a:lnTo>
                  <a:lnTo>
                    <a:pt x="405" y="144"/>
                  </a:lnTo>
                  <a:lnTo>
                    <a:pt x="401" y="129"/>
                  </a:lnTo>
                  <a:lnTo>
                    <a:pt x="395" y="115"/>
                  </a:lnTo>
                  <a:lnTo>
                    <a:pt x="388" y="102"/>
                  </a:lnTo>
                  <a:lnTo>
                    <a:pt x="380" y="91"/>
                  </a:lnTo>
                  <a:lnTo>
                    <a:pt x="370" y="81"/>
                  </a:lnTo>
                  <a:lnTo>
                    <a:pt x="370" y="81"/>
                  </a:lnTo>
                  <a:lnTo>
                    <a:pt x="360" y="73"/>
                  </a:lnTo>
                  <a:lnTo>
                    <a:pt x="348" y="64"/>
                  </a:lnTo>
                  <a:lnTo>
                    <a:pt x="335" y="57"/>
                  </a:lnTo>
                  <a:lnTo>
                    <a:pt x="321" y="53"/>
                  </a:lnTo>
                  <a:lnTo>
                    <a:pt x="307" y="49"/>
                  </a:lnTo>
                  <a:lnTo>
                    <a:pt x="290" y="46"/>
                  </a:lnTo>
                  <a:lnTo>
                    <a:pt x="273" y="43"/>
                  </a:lnTo>
                  <a:lnTo>
                    <a:pt x="256" y="43"/>
                  </a:lnTo>
                  <a:lnTo>
                    <a:pt x="256" y="43"/>
                  </a:lnTo>
                  <a:lnTo>
                    <a:pt x="238" y="43"/>
                  </a:lnTo>
                  <a:lnTo>
                    <a:pt x="223" y="46"/>
                  </a:lnTo>
                  <a:lnTo>
                    <a:pt x="207" y="49"/>
                  </a:lnTo>
                  <a:lnTo>
                    <a:pt x="192" y="53"/>
                  </a:lnTo>
                  <a:lnTo>
                    <a:pt x="179" y="59"/>
                  </a:lnTo>
                  <a:lnTo>
                    <a:pt x="167" y="66"/>
                  </a:lnTo>
                  <a:lnTo>
                    <a:pt x="154" y="74"/>
                  </a:lnTo>
                  <a:lnTo>
                    <a:pt x="144" y="84"/>
                  </a:lnTo>
                  <a:lnTo>
                    <a:pt x="144" y="84"/>
                  </a:lnTo>
                  <a:lnTo>
                    <a:pt x="135" y="95"/>
                  </a:lnTo>
                  <a:lnTo>
                    <a:pt x="126" y="106"/>
                  </a:lnTo>
                  <a:lnTo>
                    <a:pt x="119" y="119"/>
                  </a:lnTo>
                  <a:lnTo>
                    <a:pt x="113" y="133"/>
                  </a:lnTo>
                  <a:lnTo>
                    <a:pt x="109" y="147"/>
                  </a:lnTo>
                  <a:lnTo>
                    <a:pt x="106" y="163"/>
                  </a:lnTo>
                  <a:lnTo>
                    <a:pt x="104" y="179"/>
                  </a:lnTo>
                  <a:lnTo>
                    <a:pt x="104" y="198"/>
                  </a:lnTo>
                  <a:lnTo>
                    <a:pt x="104" y="19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2">
              <a:extLst>
                <a:ext uri="{FF2B5EF4-FFF2-40B4-BE49-F238E27FC236}">
                  <a16:creationId xmlns:a16="http://schemas.microsoft.com/office/drawing/2014/main" id="{A613E3E7-CD93-403F-B154-5A6AF1D21882}"/>
                </a:ext>
              </a:extLst>
            </p:cNvPr>
            <p:cNvSpPr>
              <a:spLocks noEditPoints="1"/>
            </p:cNvSpPr>
            <p:nvPr/>
          </p:nvSpPr>
          <p:spPr bwMode="auto">
            <a:xfrm>
              <a:off x="3675" y="2256"/>
              <a:ext cx="224" cy="308"/>
            </a:xfrm>
            <a:custGeom>
              <a:avLst/>
              <a:gdLst>
                <a:gd name="T0" fmla="*/ 390 w 447"/>
                <a:gd name="T1" fmla="*/ 512 h 617"/>
                <a:gd name="T2" fmla="*/ 345 w 447"/>
                <a:gd name="T3" fmla="*/ 561 h 617"/>
                <a:gd name="T4" fmla="*/ 310 w 447"/>
                <a:gd name="T5" fmla="*/ 586 h 617"/>
                <a:gd name="T6" fmla="*/ 286 w 447"/>
                <a:gd name="T7" fmla="*/ 599 h 617"/>
                <a:gd name="T8" fmla="*/ 245 w 447"/>
                <a:gd name="T9" fmla="*/ 611 h 617"/>
                <a:gd name="T10" fmla="*/ 185 w 447"/>
                <a:gd name="T11" fmla="*/ 617 h 617"/>
                <a:gd name="T12" fmla="*/ 125 w 447"/>
                <a:gd name="T13" fmla="*/ 610 h 617"/>
                <a:gd name="T14" fmla="*/ 76 w 447"/>
                <a:gd name="T15" fmla="*/ 592 h 617"/>
                <a:gd name="T16" fmla="*/ 49 w 447"/>
                <a:gd name="T17" fmla="*/ 572 h 617"/>
                <a:gd name="T18" fmla="*/ 20 w 447"/>
                <a:gd name="T19" fmla="*/ 533 h 617"/>
                <a:gd name="T20" fmla="*/ 3 w 447"/>
                <a:gd name="T21" fmla="*/ 485 h 617"/>
                <a:gd name="T22" fmla="*/ 0 w 447"/>
                <a:gd name="T23" fmla="*/ 447 h 617"/>
                <a:gd name="T24" fmla="*/ 11 w 447"/>
                <a:gd name="T25" fmla="*/ 389 h 617"/>
                <a:gd name="T26" fmla="*/ 41 w 447"/>
                <a:gd name="T27" fmla="*/ 340 h 617"/>
                <a:gd name="T28" fmla="*/ 73 w 447"/>
                <a:gd name="T29" fmla="*/ 313 h 617"/>
                <a:gd name="T30" fmla="*/ 136 w 447"/>
                <a:gd name="T31" fmla="*/ 283 h 617"/>
                <a:gd name="T32" fmla="*/ 219 w 447"/>
                <a:gd name="T33" fmla="*/ 265 h 617"/>
                <a:gd name="T34" fmla="*/ 397 w 447"/>
                <a:gd name="T35" fmla="*/ 258 h 617"/>
                <a:gd name="T36" fmla="*/ 395 w 447"/>
                <a:gd name="T37" fmla="*/ 198 h 617"/>
                <a:gd name="T38" fmla="*/ 388 w 447"/>
                <a:gd name="T39" fmla="*/ 145 h 617"/>
                <a:gd name="T40" fmla="*/ 370 w 447"/>
                <a:gd name="T41" fmla="*/ 103 h 617"/>
                <a:gd name="T42" fmla="*/ 352 w 447"/>
                <a:gd name="T43" fmla="*/ 80 h 617"/>
                <a:gd name="T44" fmla="*/ 317 w 447"/>
                <a:gd name="T45" fmla="*/ 58 h 617"/>
                <a:gd name="T46" fmla="*/ 269 w 447"/>
                <a:gd name="T47" fmla="*/ 48 h 617"/>
                <a:gd name="T48" fmla="*/ 230 w 447"/>
                <a:gd name="T49" fmla="*/ 48 h 617"/>
                <a:gd name="T50" fmla="*/ 167 w 447"/>
                <a:gd name="T51" fmla="*/ 59 h 617"/>
                <a:gd name="T52" fmla="*/ 101 w 447"/>
                <a:gd name="T53" fmla="*/ 83 h 617"/>
                <a:gd name="T54" fmla="*/ 59 w 447"/>
                <a:gd name="T55" fmla="*/ 47 h 617"/>
                <a:gd name="T56" fmla="*/ 132 w 447"/>
                <a:gd name="T57" fmla="*/ 19 h 617"/>
                <a:gd name="T58" fmla="*/ 205 w 447"/>
                <a:gd name="T59" fmla="*/ 3 h 617"/>
                <a:gd name="T60" fmla="*/ 252 w 447"/>
                <a:gd name="T61" fmla="*/ 0 h 617"/>
                <a:gd name="T62" fmla="*/ 319 w 447"/>
                <a:gd name="T63" fmla="*/ 7 h 617"/>
                <a:gd name="T64" fmla="*/ 371 w 447"/>
                <a:gd name="T65" fmla="*/ 30 h 617"/>
                <a:gd name="T66" fmla="*/ 399 w 447"/>
                <a:gd name="T67" fmla="*/ 51 h 617"/>
                <a:gd name="T68" fmla="*/ 429 w 447"/>
                <a:gd name="T69" fmla="*/ 97 h 617"/>
                <a:gd name="T70" fmla="*/ 444 w 447"/>
                <a:gd name="T71" fmla="*/ 160 h 617"/>
                <a:gd name="T72" fmla="*/ 447 w 447"/>
                <a:gd name="T73" fmla="*/ 606 h 617"/>
                <a:gd name="T74" fmla="*/ 189 w 447"/>
                <a:gd name="T75" fmla="*/ 568 h 617"/>
                <a:gd name="T76" fmla="*/ 255 w 447"/>
                <a:gd name="T77" fmla="*/ 560 h 617"/>
                <a:gd name="T78" fmla="*/ 308 w 447"/>
                <a:gd name="T79" fmla="*/ 537 h 617"/>
                <a:gd name="T80" fmla="*/ 339 w 447"/>
                <a:gd name="T81" fmla="*/ 513 h 617"/>
                <a:gd name="T82" fmla="*/ 373 w 447"/>
                <a:gd name="T83" fmla="*/ 467 h 617"/>
                <a:gd name="T84" fmla="*/ 391 w 447"/>
                <a:gd name="T85" fmla="*/ 408 h 617"/>
                <a:gd name="T86" fmla="*/ 394 w 447"/>
                <a:gd name="T87" fmla="*/ 303 h 617"/>
                <a:gd name="T88" fmla="*/ 259 w 447"/>
                <a:gd name="T89" fmla="*/ 310 h 617"/>
                <a:gd name="T90" fmla="*/ 182 w 447"/>
                <a:gd name="T91" fmla="*/ 320 h 617"/>
                <a:gd name="T92" fmla="*/ 126 w 447"/>
                <a:gd name="T93" fmla="*/ 340 h 617"/>
                <a:gd name="T94" fmla="*/ 98 w 447"/>
                <a:gd name="T95" fmla="*/ 356 h 617"/>
                <a:gd name="T96" fmla="*/ 71 w 447"/>
                <a:gd name="T97" fmla="*/ 389 h 617"/>
                <a:gd name="T98" fmla="*/ 59 w 447"/>
                <a:gd name="T99" fmla="*/ 433 h 617"/>
                <a:gd name="T100" fmla="*/ 59 w 447"/>
                <a:gd name="T101" fmla="*/ 464 h 617"/>
                <a:gd name="T102" fmla="*/ 66 w 447"/>
                <a:gd name="T103" fmla="*/ 499 h 617"/>
                <a:gd name="T104" fmla="*/ 84 w 447"/>
                <a:gd name="T105" fmla="*/ 529 h 617"/>
                <a:gd name="T106" fmla="*/ 101 w 447"/>
                <a:gd name="T107" fmla="*/ 544 h 617"/>
                <a:gd name="T108" fmla="*/ 133 w 447"/>
                <a:gd name="T109" fmla="*/ 560 h 617"/>
                <a:gd name="T110" fmla="*/ 174 w 447"/>
                <a:gd name="T111" fmla="*/ 567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7" h="617">
                  <a:moveTo>
                    <a:pt x="408" y="606"/>
                  </a:moveTo>
                  <a:lnTo>
                    <a:pt x="394" y="512"/>
                  </a:lnTo>
                  <a:lnTo>
                    <a:pt x="390" y="512"/>
                  </a:lnTo>
                  <a:lnTo>
                    <a:pt x="390" y="512"/>
                  </a:lnTo>
                  <a:lnTo>
                    <a:pt x="367" y="539"/>
                  </a:lnTo>
                  <a:lnTo>
                    <a:pt x="345" y="561"/>
                  </a:lnTo>
                  <a:lnTo>
                    <a:pt x="332" y="571"/>
                  </a:lnTo>
                  <a:lnTo>
                    <a:pt x="321" y="579"/>
                  </a:lnTo>
                  <a:lnTo>
                    <a:pt x="310" y="586"/>
                  </a:lnTo>
                  <a:lnTo>
                    <a:pt x="297" y="593"/>
                  </a:lnTo>
                  <a:lnTo>
                    <a:pt x="297" y="593"/>
                  </a:lnTo>
                  <a:lnTo>
                    <a:pt x="286" y="599"/>
                  </a:lnTo>
                  <a:lnTo>
                    <a:pt x="273" y="603"/>
                  </a:lnTo>
                  <a:lnTo>
                    <a:pt x="259" y="607"/>
                  </a:lnTo>
                  <a:lnTo>
                    <a:pt x="245" y="611"/>
                  </a:lnTo>
                  <a:lnTo>
                    <a:pt x="217" y="616"/>
                  </a:lnTo>
                  <a:lnTo>
                    <a:pt x="185" y="617"/>
                  </a:lnTo>
                  <a:lnTo>
                    <a:pt x="185" y="617"/>
                  </a:lnTo>
                  <a:lnTo>
                    <a:pt x="164" y="616"/>
                  </a:lnTo>
                  <a:lnTo>
                    <a:pt x="144" y="614"/>
                  </a:lnTo>
                  <a:lnTo>
                    <a:pt x="125" y="610"/>
                  </a:lnTo>
                  <a:lnTo>
                    <a:pt x="108" y="606"/>
                  </a:lnTo>
                  <a:lnTo>
                    <a:pt x="91" y="599"/>
                  </a:lnTo>
                  <a:lnTo>
                    <a:pt x="76" y="592"/>
                  </a:lnTo>
                  <a:lnTo>
                    <a:pt x="62" y="582"/>
                  </a:lnTo>
                  <a:lnTo>
                    <a:pt x="49" y="572"/>
                  </a:lnTo>
                  <a:lnTo>
                    <a:pt x="49" y="572"/>
                  </a:lnTo>
                  <a:lnTo>
                    <a:pt x="38" y="561"/>
                  </a:lnTo>
                  <a:lnTo>
                    <a:pt x="28" y="547"/>
                  </a:lnTo>
                  <a:lnTo>
                    <a:pt x="20" y="533"/>
                  </a:lnTo>
                  <a:lnTo>
                    <a:pt x="13" y="519"/>
                  </a:lnTo>
                  <a:lnTo>
                    <a:pt x="7" y="502"/>
                  </a:lnTo>
                  <a:lnTo>
                    <a:pt x="3" y="485"/>
                  </a:lnTo>
                  <a:lnTo>
                    <a:pt x="1" y="467"/>
                  </a:lnTo>
                  <a:lnTo>
                    <a:pt x="0" y="447"/>
                  </a:lnTo>
                  <a:lnTo>
                    <a:pt x="0" y="447"/>
                  </a:lnTo>
                  <a:lnTo>
                    <a:pt x="1" y="426"/>
                  </a:lnTo>
                  <a:lnTo>
                    <a:pt x="4" y="407"/>
                  </a:lnTo>
                  <a:lnTo>
                    <a:pt x="11" y="389"/>
                  </a:lnTo>
                  <a:lnTo>
                    <a:pt x="18" y="370"/>
                  </a:lnTo>
                  <a:lnTo>
                    <a:pt x="28" y="354"/>
                  </a:lnTo>
                  <a:lnTo>
                    <a:pt x="41" y="340"/>
                  </a:lnTo>
                  <a:lnTo>
                    <a:pt x="56" y="326"/>
                  </a:lnTo>
                  <a:lnTo>
                    <a:pt x="73" y="313"/>
                  </a:lnTo>
                  <a:lnTo>
                    <a:pt x="73" y="313"/>
                  </a:lnTo>
                  <a:lnTo>
                    <a:pt x="92" y="302"/>
                  </a:lnTo>
                  <a:lnTo>
                    <a:pt x="113" y="292"/>
                  </a:lnTo>
                  <a:lnTo>
                    <a:pt x="136" y="283"/>
                  </a:lnTo>
                  <a:lnTo>
                    <a:pt x="161" y="276"/>
                  </a:lnTo>
                  <a:lnTo>
                    <a:pt x="189" y="269"/>
                  </a:lnTo>
                  <a:lnTo>
                    <a:pt x="219" y="265"/>
                  </a:lnTo>
                  <a:lnTo>
                    <a:pt x="249" y="262"/>
                  </a:lnTo>
                  <a:lnTo>
                    <a:pt x="283" y="261"/>
                  </a:lnTo>
                  <a:lnTo>
                    <a:pt x="397" y="258"/>
                  </a:lnTo>
                  <a:lnTo>
                    <a:pt x="397" y="219"/>
                  </a:lnTo>
                  <a:lnTo>
                    <a:pt x="397" y="219"/>
                  </a:lnTo>
                  <a:lnTo>
                    <a:pt x="395" y="198"/>
                  </a:lnTo>
                  <a:lnTo>
                    <a:pt x="394" y="180"/>
                  </a:lnTo>
                  <a:lnTo>
                    <a:pt x="391" y="162"/>
                  </a:lnTo>
                  <a:lnTo>
                    <a:pt x="388" y="145"/>
                  </a:lnTo>
                  <a:lnTo>
                    <a:pt x="383" y="129"/>
                  </a:lnTo>
                  <a:lnTo>
                    <a:pt x="377" y="115"/>
                  </a:lnTo>
                  <a:lnTo>
                    <a:pt x="370" y="103"/>
                  </a:lnTo>
                  <a:lnTo>
                    <a:pt x="362" y="91"/>
                  </a:lnTo>
                  <a:lnTo>
                    <a:pt x="362" y="91"/>
                  </a:lnTo>
                  <a:lnTo>
                    <a:pt x="352" y="80"/>
                  </a:lnTo>
                  <a:lnTo>
                    <a:pt x="342" y="72"/>
                  </a:lnTo>
                  <a:lnTo>
                    <a:pt x="329" y="65"/>
                  </a:lnTo>
                  <a:lnTo>
                    <a:pt x="317" y="58"/>
                  </a:lnTo>
                  <a:lnTo>
                    <a:pt x="303" y="54"/>
                  </a:lnTo>
                  <a:lnTo>
                    <a:pt x="286" y="51"/>
                  </a:lnTo>
                  <a:lnTo>
                    <a:pt x="269" y="48"/>
                  </a:lnTo>
                  <a:lnTo>
                    <a:pt x="251" y="48"/>
                  </a:lnTo>
                  <a:lnTo>
                    <a:pt x="251" y="48"/>
                  </a:lnTo>
                  <a:lnTo>
                    <a:pt x="230" y="48"/>
                  </a:lnTo>
                  <a:lnTo>
                    <a:pt x="209" y="51"/>
                  </a:lnTo>
                  <a:lnTo>
                    <a:pt x="188" y="54"/>
                  </a:lnTo>
                  <a:lnTo>
                    <a:pt x="167" y="59"/>
                  </a:lnTo>
                  <a:lnTo>
                    <a:pt x="144" y="66"/>
                  </a:lnTo>
                  <a:lnTo>
                    <a:pt x="123" y="73"/>
                  </a:lnTo>
                  <a:lnTo>
                    <a:pt x="101" y="83"/>
                  </a:lnTo>
                  <a:lnTo>
                    <a:pt x="80" y="94"/>
                  </a:lnTo>
                  <a:lnTo>
                    <a:pt x="59" y="47"/>
                  </a:lnTo>
                  <a:lnTo>
                    <a:pt x="59" y="47"/>
                  </a:lnTo>
                  <a:lnTo>
                    <a:pt x="84" y="35"/>
                  </a:lnTo>
                  <a:lnTo>
                    <a:pt x="108" y="27"/>
                  </a:lnTo>
                  <a:lnTo>
                    <a:pt x="132" y="19"/>
                  </a:lnTo>
                  <a:lnTo>
                    <a:pt x="157" y="12"/>
                  </a:lnTo>
                  <a:lnTo>
                    <a:pt x="181" y="7"/>
                  </a:lnTo>
                  <a:lnTo>
                    <a:pt x="205" y="3"/>
                  </a:lnTo>
                  <a:lnTo>
                    <a:pt x="228" y="2"/>
                  </a:lnTo>
                  <a:lnTo>
                    <a:pt x="252" y="0"/>
                  </a:lnTo>
                  <a:lnTo>
                    <a:pt x="252" y="0"/>
                  </a:lnTo>
                  <a:lnTo>
                    <a:pt x="276" y="2"/>
                  </a:lnTo>
                  <a:lnTo>
                    <a:pt x="298" y="3"/>
                  </a:lnTo>
                  <a:lnTo>
                    <a:pt x="319" y="7"/>
                  </a:lnTo>
                  <a:lnTo>
                    <a:pt x="338" y="13"/>
                  </a:lnTo>
                  <a:lnTo>
                    <a:pt x="356" y="20"/>
                  </a:lnTo>
                  <a:lnTo>
                    <a:pt x="371" y="30"/>
                  </a:lnTo>
                  <a:lnTo>
                    <a:pt x="387" y="40"/>
                  </a:lnTo>
                  <a:lnTo>
                    <a:pt x="399" y="51"/>
                  </a:lnTo>
                  <a:lnTo>
                    <a:pt x="399" y="51"/>
                  </a:lnTo>
                  <a:lnTo>
                    <a:pt x="411" y="65"/>
                  </a:lnTo>
                  <a:lnTo>
                    <a:pt x="420" y="80"/>
                  </a:lnTo>
                  <a:lnTo>
                    <a:pt x="429" y="97"/>
                  </a:lnTo>
                  <a:lnTo>
                    <a:pt x="436" y="117"/>
                  </a:lnTo>
                  <a:lnTo>
                    <a:pt x="441" y="138"/>
                  </a:lnTo>
                  <a:lnTo>
                    <a:pt x="444" y="160"/>
                  </a:lnTo>
                  <a:lnTo>
                    <a:pt x="447" y="184"/>
                  </a:lnTo>
                  <a:lnTo>
                    <a:pt x="447" y="211"/>
                  </a:lnTo>
                  <a:lnTo>
                    <a:pt x="447" y="606"/>
                  </a:lnTo>
                  <a:lnTo>
                    <a:pt x="408" y="606"/>
                  </a:lnTo>
                  <a:close/>
                  <a:moveTo>
                    <a:pt x="189" y="568"/>
                  </a:moveTo>
                  <a:lnTo>
                    <a:pt x="189" y="568"/>
                  </a:lnTo>
                  <a:lnTo>
                    <a:pt x="212" y="567"/>
                  </a:lnTo>
                  <a:lnTo>
                    <a:pt x="234" y="564"/>
                  </a:lnTo>
                  <a:lnTo>
                    <a:pt x="255" y="560"/>
                  </a:lnTo>
                  <a:lnTo>
                    <a:pt x="273" y="554"/>
                  </a:lnTo>
                  <a:lnTo>
                    <a:pt x="291" y="547"/>
                  </a:lnTo>
                  <a:lnTo>
                    <a:pt x="308" y="537"/>
                  </a:lnTo>
                  <a:lnTo>
                    <a:pt x="325" y="526"/>
                  </a:lnTo>
                  <a:lnTo>
                    <a:pt x="339" y="513"/>
                  </a:lnTo>
                  <a:lnTo>
                    <a:pt x="339" y="513"/>
                  </a:lnTo>
                  <a:lnTo>
                    <a:pt x="352" y="499"/>
                  </a:lnTo>
                  <a:lnTo>
                    <a:pt x="363" y="484"/>
                  </a:lnTo>
                  <a:lnTo>
                    <a:pt x="373" y="467"/>
                  </a:lnTo>
                  <a:lnTo>
                    <a:pt x="380" y="449"/>
                  </a:lnTo>
                  <a:lnTo>
                    <a:pt x="387" y="429"/>
                  </a:lnTo>
                  <a:lnTo>
                    <a:pt x="391" y="408"/>
                  </a:lnTo>
                  <a:lnTo>
                    <a:pt x="394" y="386"/>
                  </a:lnTo>
                  <a:lnTo>
                    <a:pt x="394" y="362"/>
                  </a:lnTo>
                  <a:lnTo>
                    <a:pt x="394" y="303"/>
                  </a:lnTo>
                  <a:lnTo>
                    <a:pt x="290" y="307"/>
                  </a:lnTo>
                  <a:lnTo>
                    <a:pt x="290" y="307"/>
                  </a:lnTo>
                  <a:lnTo>
                    <a:pt x="259" y="310"/>
                  </a:lnTo>
                  <a:lnTo>
                    <a:pt x="231" y="313"/>
                  </a:lnTo>
                  <a:lnTo>
                    <a:pt x="206" y="316"/>
                  </a:lnTo>
                  <a:lnTo>
                    <a:pt x="182" y="320"/>
                  </a:lnTo>
                  <a:lnTo>
                    <a:pt x="161" y="326"/>
                  </a:lnTo>
                  <a:lnTo>
                    <a:pt x="143" y="333"/>
                  </a:lnTo>
                  <a:lnTo>
                    <a:pt x="126" y="340"/>
                  </a:lnTo>
                  <a:lnTo>
                    <a:pt x="111" y="347"/>
                  </a:lnTo>
                  <a:lnTo>
                    <a:pt x="111" y="347"/>
                  </a:lnTo>
                  <a:lnTo>
                    <a:pt x="98" y="356"/>
                  </a:lnTo>
                  <a:lnTo>
                    <a:pt x="88" y="366"/>
                  </a:lnTo>
                  <a:lnTo>
                    <a:pt x="78" y="377"/>
                  </a:lnTo>
                  <a:lnTo>
                    <a:pt x="71" y="389"/>
                  </a:lnTo>
                  <a:lnTo>
                    <a:pt x="66" y="403"/>
                  </a:lnTo>
                  <a:lnTo>
                    <a:pt x="62" y="417"/>
                  </a:lnTo>
                  <a:lnTo>
                    <a:pt x="59" y="433"/>
                  </a:lnTo>
                  <a:lnTo>
                    <a:pt x="57" y="450"/>
                  </a:lnTo>
                  <a:lnTo>
                    <a:pt x="57" y="450"/>
                  </a:lnTo>
                  <a:lnTo>
                    <a:pt x="59" y="464"/>
                  </a:lnTo>
                  <a:lnTo>
                    <a:pt x="60" y="477"/>
                  </a:lnTo>
                  <a:lnTo>
                    <a:pt x="63" y="488"/>
                  </a:lnTo>
                  <a:lnTo>
                    <a:pt x="66" y="499"/>
                  </a:lnTo>
                  <a:lnTo>
                    <a:pt x="71" y="511"/>
                  </a:lnTo>
                  <a:lnTo>
                    <a:pt x="77" y="520"/>
                  </a:lnTo>
                  <a:lnTo>
                    <a:pt x="84" y="529"/>
                  </a:lnTo>
                  <a:lnTo>
                    <a:pt x="92" y="537"/>
                  </a:lnTo>
                  <a:lnTo>
                    <a:pt x="92" y="537"/>
                  </a:lnTo>
                  <a:lnTo>
                    <a:pt x="101" y="544"/>
                  </a:lnTo>
                  <a:lnTo>
                    <a:pt x="111" y="550"/>
                  </a:lnTo>
                  <a:lnTo>
                    <a:pt x="122" y="555"/>
                  </a:lnTo>
                  <a:lnTo>
                    <a:pt x="133" y="560"/>
                  </a:lnTo>
                  <a:lnTo>
                    <a:pt x="146" y="564"/>
                  </a:lnTo>
                  <a:lnTo>
                    <a:pt x="160" y="565"/>
                  </a:lnTo>
                  <a:lnTo>
                    <a:pt x="174" y="567"/>
                  </a:lnTo>
                  <a:lnTo>
                    <a:pt x="189" y="568"/>
                  </a:lnTo>
                  <a:lnTo>
                    <a:pt x="189" y="5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33">
              <a:extLst>
                <a:ext uri="{FF2B5EF4-FFF2-40B4-BE49-F238E27FC236}">
                  <a16:creationId xmlns:a16="http://schemas.microsoft.com/office/drawing/2014/main" id="{9E1A4CB8-53BC-49D5-B949-4E23DB43C4CA}"/>
                </a:ext>
              </a:extLst>
            </p:cNvPr>
            <p:cNvSpPr>
              <a:spLocks noChangeArrowheads="1"/>
            </p:cNvSpPr>
            <p:nvPr/>
          </p:nvSpPr>
          <p:spPr bwMode="auto">
            <a:xfrm>
              <a:off x="3975" y="2132"/>
              <a:ext cx="27" cy="4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4">
              <a:extLst>
                <a:ext uri="{FF2B5EF4-FFF2-40B4-BE49-F238E27FC236}">
                  <a16:creationId xmlns:a16="http://schemas.microsoft.com/office/drawing/2014/main" id="{2B41B274-3017-4B82-9769-ED6D137CEBAD}"/>
                </a:ext>
              </a:extLst>
            </p:cNvPr>
            <p:cNvSpPr>
              <a:spLocks/>
            </p:cNvSpPr>
            <p:nvPr/>
          </p:nvSpPr>
          <p:spPr bwMode="auto">
            <a:xfrm>
              <a:off x="3482" y="2189"/>
              <a:ext cx="166" cy="375"/>
            </a:xfrm>
            <a:custGeom>
              <a:avLst/>
              <a:gdLst>
                <a:gd name="T0" fmla="*/ 243 w 333"/>
                <a:gd name="T1" fmla="*/ 702 h 750"/>
                <a:gd name="T2" fmla="*/ 243 w 333"/>
                <a:gd name="T3" fmla="*/ 702 h 750"/>
                <a:gd name="T4" fmla="*/ 268 w 333"/>
                <a:gd name="T5" fmla="*/ 701 h 750"/>
                <a:gd name="T6" fmla="*/ 291 w 333"/>
                <a:gd name="T7" fmla="*/ 700 h 750"/>
                <a:gd name="T8" fmla="*/ 313 w 333"/>
                <a:gd name="T9" fmla="*/ 697 h 750"/>
                <a:gd name="T10" fmla="*/ 333 w 333"/>
                <a:gd name="T11" fmla="*/ 693 h 750"/>
                <a:gd name="T12" fmla="*/ 333 w 333"/>
                <a:gd name="T13" fmla="*/ 737 h 750"/>
                <a:gd name="T14" fmla="*/ 333 w 333"/>
                <a:gd name="T15" fmla="*/ 737 h 750"/>
                <a:gd name="T16" fmla="*/ 312 w 333"/>
                <a:gd name="T17" fmla="*/ 743 h 750"/>
                <a:gd name="T18" fmla="*/ 291 w 333"/>
                <a:gd name="T19" fmla="*/ 747 h 750"/>
                <a:gd name="T20" fmla="*/ 267 w 333"/>
                <a:gd name="T21" fmla="*/ 749 h 750"/>
                <a:gd name="T22" fmla="*/ 242 w 333"/>
                <a:gd name="T23" fmla="*/ 750 h 750"/>
                <a:gd name="T24" fmla="*/ 242 w 333"/>
                <a:gd name="T25" fmla="*/ 750 h 750"/>
                <a:gd name="T26" fmla="*/ 223 w 333"/>
                <a:gd name="T27" fmla="*/ 750 h 750"/>
                <a:gd name="T28" fmla="*/ 205 w 333"/>
                <a:gd name="T29" fmla="*/ 747 h 750"/>
                <a:gd name="T30" fmla="*/ 188 w 333"/>
                <a:gd name="T31" fmla="*/ 744 h 750"/>
                <a:gd name="T32" fmla="*/ 173 w 333"/>
                <a:gd name="T33" fmla="*/ 739 h 750"/>
                <a:gd name="T34" fmla="*/ 159 w 333"/>
                <a:gd name="T35" fmla="*/ 733 h 750"/>
                <a:gd name="T36" fmla="*/ 146 w 333"/>
                <a:gd name="T37" fmla="*/ 726 h 750"/>
                <a:gd name="T38" fmla="*/ 135 w 333"/>
                <a:gd name="T39" fmla="*/ 718 h 750"/>
                <a:gd name="T40" fmla="*/ 125 w 333"/>
                <a:gd name="T41" fmla="*/ 708 h 750"/>
                <a:gd name="T42" fmla="*/ 125 w 333"/>
                <a:gd name="T43" fmla="*/ 708 h 750"/>
                <a:gd name="T44" fmla="*/ 117 w 333"/>
                <a:gd name="T45" fmla="*/ 697 h 750"/>
                <a:gd name="T46" fmla="*/ 110 w 333"/>
                <a:gd name="T47" fmla="*/ 684 h 750"/>
                <a:gd name="T48" fmla="*/ 103 w 333"/>
                <a:gd name="T49" fmla="*/ 670 h 750"/>
                <a:gd name="T50" fmla="*/ 97 w 333"/>
                <a:gd name="T51" fmla="*/ 653 h 750"/>
                <a:gd name="T52" fmla="*/ 93 w 333"/>
                <a:gd name="T53" fmla="*/ 637 h 750"/>
                <a:gd name="T54" fmla="*/ 90 w 333"/>
                <a:gd name="T55" fmla="*/ 617 h 750"/>
                <a:gd name="T56" fmla="*/ 89 w 333"/>
                <a:gd name="T57" fmla="*/ 597 h 750"/>
                <a:gd name="T58" fmla="*/ 87 w 333"/>
                <a:gd name="T59" fmla="*/ 575 h 750"/>
                <a:gd name="T60" fmla="*/ 87 w 333"/>
                <a:gd name="T61" fmla="*/ 191 h 750"/>
                <a:gd name="T62" fmla="*/ 0 w 333"/>
                <a:gd name="T63" fmla="*/ 191 h 750"/>
                <a:gd name="T64" fmla="*/ 0 w 333"/>
                <a:gd name="T65" fmla="*/ 145 h 750"/>
                <a:gd name="T66" fmla="*/ 87 w 333"/>
                <a:gd name="T67" fmla="*/ 145 h 750"/>
                <a:gd name="T68" fmla="*/ 87 w 333"/>
                <a:gd name="T69" fmla="*/ 10 h 750"/>
                <a:gd name="T70" fmla="*/ 143 w 333"/>
                <a:gd name="T71" fmla="*/ 0 h 750"/>
                <a:gd name="T72" fmla="*/ 143 w 333"/>
                <a:gd name="T73" fmla="*/ 145 h 750"/>
                <a:gd name="T74" fmla="*/ 319 w 333"/>
                <a:gd name="T75" fmla="*/ 145 h 750"/>
                <a:gd name="T76" fmla="*/ 319 w 333"/>
                <a:gd name="T77" fmla="*/ 191 h 750"/>
                <a:gd name="T78" fmla="*/ 143 w 333"/>
                <a:gd name="T79" fmla="*/ 191 h 750"/>
                <a:gd name="T80" fmla="*/ 143 w 333"/>
                <a:gd name="T81" fmla="*/ 568 h 750"/>
                <a:gd name="T82" fmla="*/ 143 w 333"/>
                <a:gd name="T83" fmla="*/ 568 h 750"/>
                <a:gd name="T84" fmla="*/ 145 w 333"/>
                <a:gd name="T85" fmla="*/ 600 h 750"/>
                <a:gd name="T86" fmla="*/ 146 w 333"/>
                <a:gd name="T87" fmla="*/ 614 h 750"/>
                <a:gd name="T88" fmla="*/ 149 w 333"/>
                <a:gd name="T89" fmla="*/ 627 h 750"/>
                <a:gd name="T90" fmla="*/ 153 w 333"/>
                <a:gd name="T91" fmla="*/ 639 h 750"/>
                <a:gd name="T92" fmla="*/ 157 w 333"/>
                <a:gd name="T93" fmla="*/ 651 h 750"/>
                <a:gd name="T94" fmla="*/ 162 w 333"/>
                <a:gd name="T95" fmla="*/ 660 h 750"/>
                <a:gd name="T96" fmla="*/ 167 w 333"/>
                <a:gd name="T97" fmla="*/ 669 h 750"/>
                <a:gd name="T98" fmla="*/ 167 w 333"/>
                <a:gd name="T99" fmla="*/ 669 h 750"/>
                <a:gd name="T100" fmla="*/ 174 w 333"/>
                <a:gd name="T101" fmla="*/ 677 h 750"/>
                <a:gd name="T102" fmla="*/ 181 w 333"/>
                <a:gd name="T103" fmla="*/ 683 h 750"/>
                <a:gd name="T104" fmla="*/ 190 w 333"/>
                <a:gd name="T105" fmla="*/ 688 h 750"/>
                <a:gd name="T106" fmla="*/ 198 w 333"/>
                <a:gd name="T107" fmla="*/ 694 h 750"/>
                <a:gd name="T108" fmla="*/ 208 w 333"/>
                <a:gd name="T109" fmla="*/ 697 h 750"/>
                <a:gd name="T110" fmla="*/ 219 w 333"/>
                <a:gd name="T111" fmla="*/ 700 h 750"/>
                <a:gd name="T112" fmla="*/ 230 w 333"/>
                <a:gd name="T113" fmla="*/ 701 h 750"/>
                <a:gd name="T114" fmla="*/ 243 w 333"/>
                <a:gd name="T115" fmla="*/ 702 h 750"/>
                <a:gd name="T116" fmla="*/ 243 w 333"/>
                <a:gd name="T117" fmla="*/ 702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33" h="750">
                  <a:moveTo>
                    <a:pt x="243" y="702"/>
                  </a:moveTo>
                  <a:lnTo>
                    <a:pt x="243" y="702"/>
                  </a:lnTo>
                  <a:lnTo>
                    <a:pt x="268" y="701"/>
                  </a:lnTo>
                  <a:lnTo>
                    <a:pt x="291" y="700"/>
                  </a:lnTo>
                  <a:lnTo>
                    <a:pt x="313" y="697"/>
                  </a:lnTo>
                  <a:lnTo>
                    <a:pt x="333" y="693"/>
                  </a:lnTo>
                  <a:lnTo>
                    <a:pt x="333" y="737"/>
                  </a:lnTo>
                  <a:lnTo>
                    <a:pt x="333" y="737"/>
                  </a:lnTo>
                  <a:lnTo>
                    <a:pt x="312" y="743"/>
                  </a:lnTo>
                  <a:lnTo>
                    <a:pt x="291" y="747"/>
                  </a:lnTo>
                  <a:lnTo>
                    <a:pt x="267" y="749"/>
                  </a:lnTo>
                  <a:lnTo>
                    <a:pt x="242" y="750"/>
                  </a:lnTo>
                  <a:lnTo>
                    <a:pt x="242" y="750"/>
                  </a:lnTo>
                  <a:lnTo>
                    <a:pt x="223" y="750"/>
                  </a:lnTo>
                  <a:lnTo>
                    <a:pt x="205" y="747"/>
                  </a:lnTo>
                  <a:lnTo>
                    <a:pt x="188" y="744"/>
                  </a:lnTo>
                  <a:lnTo>
                    <a:pt x="173" y="739"/>
                  </a:lnTo>
                  <a:lnTo>
                    <a:pt x="159" y="733"/>
                  </a:lnTo>
                  <a:lnTo>
                    <a:pt x="146" y="726"/>
                  </a:lnTo>
                  <a:lnTo>
                    <a:pt x="135" y="718"/>
                  </a:lnTo>
                  <a:lnTo>
                    <a:pt x="125" y="708"/>
                  </a:lnTo>
                  <a:lnTo>
                    <a:pt x="125" y="708"/>
                  </a:lnTo>
                  <a:lnTo>
                    <a:pt x="117" y="697"/>
                  </a:lnTo>
                  <a:lnTo>
                    <a:pt x="110" y="684"/>
                  </a:lnTo>
                  <a:lnTo>
                    <a:pt x="103" y="670"/>
                  </a:lnTo>
                  <a:lnTo>
                    <a:pt x="97" y="653"/>
                  </a:lnTo>
                  <a:lnTo>
                    <a:pt x="93" y="637"/>
                  </a:lnTo>
                  <a:lnTo>
                    <a:pt x="90" y="617"/>
                  </a:lnTo>
                  <a:lnTo>
                    <a:pt x="89" y="597"/>
                  </a:lnTo>
                  <a:lnTo>
                    <a:pt x="87" y="575"/>
                  </a:lnTo>
                  <a:lnTo>
                    <a:pt x="87" y="191"/>
                  </a:lnTo>
                  <a:lnTo>
                    <a:pt x="0" y="191"/>
                  </a:lnTo>
                  <a:lnTo>
                    <a:pt x="0" y="145"/>
                  </a:lnTo>
                  <a:lnTo>
                    <a:pt x="87" y="145"/>
                  </a:lnTo>
                  <a:lnTo>
                    <a:pt x="87" y="10"/>
                  </a:lnTo>
                  <a:lnTo>
                    <a:pt x="143" y="0"/>
                  </a:lnTo>
                  <a:lnTo>
                    <a:pt x="143" y="145"/>
                  </a:lnTo>
                  <a:lnTo>
                    <a:pt x="319" y="145"/>
                  </a:lnTo>
                  <a:lnTo>
                    <a:pt x="319" y="191"/>
                  </a:lnTo>
                  <a:lnTo>
                    <a:pt x="143" y="191"/>
                  </a:lnTo>
                  <a:lnTo>
                    <a:pt x="143" y="568"/>
                  </a:lnTo>
                  <a:lnTo>
                    <a:pt x="143" y="568"/>
                  </a:lnTo>
                  <a:lnTo>
                    <a:pt x="145" y="600"/>
                  </a:lnTo>
                  <a:lnTo>
                    <a:pt x="146" y="614"/>
                  </a:lnTo>
                  <a:lnTo>
                    <a:pt x="149" y="627"/>
                  </a:lnTo>
                  <a:lnTo>
                    <a:pt x="153" y="639"/>
                  </a:lnTo>
                  <a:lnTo>
                    <a:pt x="157" y="651"/>
                  </a:lnTo>
                  <a:lnTo>
                    <a:pt x="162" y="660"/>
                  </a:lnTo>
                  <a:lnTo>
                    <a:pt x="167" y="669"/>
                  </a:lnTo>
                  <a:lnTo>
                    <a:pt x="167" y="669"/>
                  </a:lnTo>
                  <a:lnTo>
                    <a:pt x="174" y="677"/>
                  </a:lnTo>
                  <a:lnTo>
                    <a:pt x="181" y="683"/>
                  </a:lnTo>
                  <a:lnTo>
                    <a:pt x="190" y="688"/>
                  </a:lnTo>
                  <a:lnTo>
                    <a:pt x="198" y="694"/>
                  </a:lnTo>
                  <a:lnTo>
                    <a:pt x="208" y="697"/>
                  </a:lnTo>
                  <a:lnTo>
                    <a:pt x="219" y="700"/>
                  </a:lnTo>
                  <a:lnTo>
                    <a:pt x="230" y="701"/>
                  </a:lnTo>
                  <a:lnTo>
                    <a:pt x="243" y="702"/>
                  </a:lnTo>
                  <a:lnTo>
                    <a:pt x="243" y="7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35447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Think Fast!</a:t>
            </a:r>
          </a:p>
        </p:txBody>
      </p:sp>
      <p:sp>
        <p:nvSpPr>
          <p:cNvPr id="79" name="Text Placeholder 2"/>
          <p:cNvSpPr>
            <a:spLocks noGrp="1"/>
          </p:cNvSpPr>
          <p:nvPr>
            <p:ph type="body" sz="quarter" idx="14"/>
          </p:nvPr>
        </p:nvSpPr>
        <p:spPr>
          <a:xfrm>
            <a:off x="914720" y="1353312"/>
            <a:ext cx="6299125" cy="475488"/>
          </a:xfrm>
        </p:spPr>
        <p:txBody>
          <a:bodyPr/>
          <a:lstStyle/>
          <a:p>
            <a:r>
              <a:rPr lang="en-US" sz="1000" dirty="0">
                <a:latin typeface="Cousine" panose="02070409020205020404" pitchFamily="49" charset="0"/>
                <a:cs typeface="Cousine" panose="02070409020205020404" pitchFamily="49" charset="0"/>
              </a:rPr>
              <a:t>--</a:t>
            </a:r>
          </a:p>
        </p:txBody>
      </p:sp>
      <p:sp>
        <p:nvSpPr>
          <p:cNvPr id="19" name="object 4">
            <a:extLst>
              <a:ext uri="{FF2B5EF4-FFF2-40B4-BE49-F238E27FC236}">
                <a16:creationId xmlns:a16="http://schemas.microsoft.com/office/drawing/2014/main" id="{F63FB06B-F266-574C-9B05-DD70487E56D9}"/>
              </a:ext>
            </a:extLst>
          </p:cNvPr>
          <p:cNvSpPr txBox="1"/>
          <p:nvPr/>
        </p:nvSpPr>
        <p:spPr>
          <a:xfrm>
            <a:off x="1726181" y="2113935"/>
            <a:ext cx="5860868" cy="754053"/>
          </a:xfrm>
          <a:prstGeom prst="rect">
            <a:avLst/>
          </a:prstGeom>
        </p:spPr>
        <p:txBody>
          <a:bodyPr vert="horz" wrap="square" lIns="0" tIns="0" rIns="0" bIns="0" rtlCol="0">
            <a:spAutoFit/>
          </a:bodyPr>
          <a:lstStyle/>
          <a:p>
            <a:pPr marL="12700">
              <a:lnSpc>
                <a:spcPct val="85000"/>
              </a:lnSpc>
              <a:spcBef>
                <a:spcPts val="600"/>
              </a:spcBef>
            </a:pPr>
            <a:r>
              <a:rPr lang="en-US" b="1" dirty="0">
                <a:ea typeface="Chronicle Display Black" charset="0"/>
                <a:cs typeface="Chronicle Display Black" charset="0"/>
              </a:rPr>
              <a:t>What is your definition of User Experience</a:t>
            </a:r>
          </a:p>
          <a:p>
            <a:pPr marL="12700">
              <a:lnSpc>
                <a:spcPct val="130000"/>
              </a:lnSpc>
              <a:spcBef>
                <a:spcPts val="600"/>
              </a:spcBef>
            </a:pPr>
            <a:r>
              <a:rPr lang="en-US" sz="1400" dirty="0">
                <a:ea typeface="Open Sans" charset="0"/>
                <a:cs typeface="Open Sans" charset="0"/>
              </a:rPr>
              <a:t>Or, how would you describe what UX is to someone else? </a:t>
            </a:r>
            <a:endParaRPr lang="en-US" sz="1400" dirty="0">
              <a:solidFill>
                <a:srgbClr val="000000"/>
              </a:solidFill>
              <a:ea typeface="Open Sans" charset="0"/>
              <a:cs typeface="Open Sans" charset="0"/>
            </a:endParaRPr>
          </a:p>
          <a:p>
            <a:pPr marL="12700"/>
            <a:endParaRPr lang="en-US" sz="1050" dirty="0">
              <a:latin typeface="Open Sans" charset="0"/>
              <a:ea typeface="Open Sans" charset="0"/>
              <a:cs typeface="Open Sans" charset="0"/>
            </a:endParaRPr>
          </a:p>
        </p:txBody>
      </p:sp>
      <p:grpSp>
        <p:nvGrpSpPr>
          <p:cNvPr id="27" name="Group 217">
            <a:extLst>
              <a:ext uri="{FF2B5EF4-FFF2-40B4-BE49-F238E27FC236}">
                <a16:creationId xmlns:a16="http://schemas.microsoft.com/office/drawing/2014/main" id="{1DFD7833-BBB1-0F46-8FA3-8C9B4D82F196}"/>
              </a:ext>
            </a:extLst>
          </p:cNvPr>
          <p:cNvGrpSpPr>
            <a:grpSpLocks noChangeAspect="1"/>
          </p:cNvGrpSpPr>
          <p:nvPr/>
        </p:nvGrpSpPr>
        <p:grpSpPr bwMode="auto">
          <a:xfrm>
            <a:off x="1026143" y="2109426"/>
            <a:ext cx="367631" cy="367631"/>
            <a:chOff x="1900" y="709"/>
            <a:chExt cx="340" cy="340"/>
          </a:xfrm>
          <a:solidFill>
            <a:schemeClr val="tx1">
              <a:lumMod val="50000"/>
              <a:lumOff val="50000"/>
            </a:schemeClr>
          </a:solidFill>
        </p:grpSpPr>
        <p:sp>
          <p:nvSpPr>
            <p:cNvPr id="28" name="Freeform 218">
              <a:extLst>
                <a:ext uri="{FF2B5EF4-FFF2-40B4-BE49-F238E27FC236}">
                  <a16:creationId xmlns:a16="http://schemas.microsoft.com/office/drawing/2014/main" id="{9776ADBE-B942-1142-A20F-30532EC486F4}"/>
                </a:ext>
              </a:extLst>
            </p:cNvPr>
            <p:cNvSpPr>
              <a:spLocks noEditPoints="1"/>
            </p:cNvSpPr>
            <p:nvPr/>
          </p:nvSpPr>
          <p:spPr bwMode="auto">
            <a:xfrm>
              <a:off x="1900" y="70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9" name="Freeform 219">
              <a:extLst>
                <a:ext uri="{FF2B5EF4-FFF2-40B4-BE49-F238E27FC236}">
                  <a16:creationId xmlns:a16="http://schemas.microsoft.com/office/drawing/2014/main" id="{B787D677-1CD9-204F-8A6B-0724D55268C5}"/>
                </a:ext>
              </a:extLst>
            </p:cNvPr>
            <p:cNvSpPr>
              <a:spLocks noEditPoints="1"/>
            </p:cNvSpPr>
            <p:nvPr/>
          </p:nvSpPr>
          <p:spPr bwMode="auto">
            <a:xfrm>
              <a:off x="1992" y="779"/>
              <a:ext cx="170" cy="192"/>
            </a:xfrm>
            <a:custGeom>
              <a:avLst/>
              <a:gdLst>
                <a:gd name="T0" fmla="*/ 246 w 256"/>
                <a:gd name="T1" fmla="*/ 118 h 288"/>
                <a:gd name="T2" fmla="*/ 214 w 256"/>
                <a:gd name="T3" fmla="*/ 118 h 288"/>
                <a:gd name="T4" fmla="*/ 214 w 256"/>
                <a:gd name="T5" fmla="*/ 11 h 288"/>
                <a:gd name="T6" fmla="*/ 203 w 256"/>
                <a:gd name="T7" fmla="*/ 0 h 288"/>
                <a:gd name="T8" fmla="*/ 11 w 256"/>
                <a:gd name="T9" fmla="*/ 0 h 288"/>
                <a:gd name="T10" fmla="*/ 0 w 256"/>
                <a:gd name="T11" fmla="*/ 11 h 288"/>
                <a:gd name="T12" fmla="*/ 0 w 256"/>
                <a:gd name="T13" fmla="*/ 256 h 288"/>
                <a:gd name="T14" fmla="*/ 11 w 256"/>
                <a:gd name="T15" fmla="*/ 267 h 288"/>
                <a:gd name="T16" fmla="*/ 160 w 256"/>
                <a:gd name="T17" fmla="*/ 267 h 288"/>
                <a:gd name="T18" fmla="*/ 160 w 256"/>
                <a:gd name="T19" fmla="*/ 278 h 288"/>
                <a:gd name="T20" fmla="*/ 171 w 256"/>
                <a:gd name="T21" fmla="*/ 288 h 288"/>
                <a:gd name="T22" fmla="*/ 246 w 256"/>
                <a:gd name="T23" fmla="*/ 288 h 288"/>
                <a:gd name="T24" fmla="*/ 256 w 256"/>
                <a:gd name="T25" fmla="*/ 278 h 288"/>
                <a:gd name="T26" fmla="*/ 256 w 256"/>
                <a:gd name="T27" fmla="*/ 128 h 288"/>
                <a:gd name="T28" fmla="*/ 246 w 256"/>
                <a:gd name="T29" fmla="*/ 118 h 288"/>
                <a:gd name="T30" fmla="*/ 160 w 256"/>
                <a:gd name="T31" fmla="*/ 128 h 288"/>
                <a:gd name="T32" fmla="*/ 160 w 256"/>
                <a:gd name="T33" fmla="*/ 246 h 288"/>
                <a:gd name="T34" fmla="*/ 22 w 256"/>
                <a:gd name="T35" fmla="*/ 246 h 288"/>
                <a:gd name="T36" fmla="*/ 22 w 256"/>
                <a:gd name="T37" fmla="*/ 22 h 288"/>
                <a:gd name="T38" fmla="*/ 192 w 256"/>
                <a:gd name="T39" fmla="*/ 22 h 288"/>
                <a:gd name="T40" fmla="*/ 192 w 256"/>
                <a:gd name="T41" fmla="*/ 118 h 288"/>
                <a:gd name="T42" fmla="*/ 171 w 256"/>
                <a:gd name="T43" fmla="*/ 118 h 288"/>
                <a:gd name="T44" fmla="*/ 160 w 256"/>
                <a:gd name="T45" fmla="*/ 128 h 288"/>
                <a:gd name="T46" fmla="*/ 235 w 256"/>
                <a:gd name="T47" fmla="*/ 267 h 288"/>
                <a:gd name="T48" fmla="*/ 182 w 256"/>
                <a:gd name="T49" fmla="*/ 267 h 288"/>
                <a:gd name="T50" fmla="*/ 182 w 256"/>
                <a:gd name="T51" fmla="*/ 139 h 288"/>
                <a:gd name="T52" fmla="*/ 235 w 256"/>
                <a:gd name="T53" fmla="*/ 139 h 288"/>
                <a:gd name="T54" fmla="*/ 235 w 256"/>
                <a:gd name="T55" fmla="*/ 267 h 288"/>
                <a:gd name="T56" fmla="*/ 118 w 256"/>
                <a:gd name="T57" fmla="*/ 214 h 288"/>
                <a:gd name="T58" fmla="*/ 107 w 256"/>
                <a:gd name="T59" fmla="*/ 224 h 288"/>
                <a:gd name="T60" fmla="*/ 96 w 256"/>
                <a:gd name="T61" fmla="*/ 214 h 288"/>
                <a:gd name="T62" fmla="*/ 107 w 256"/>
                <a:gd name="T63" fmla="*/ 203 h 288"/>
                <a:gd name="T64" fmla="*/ 118 w 256"/>
                <a:gd name="T65" fmla="*/ 21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6" h="288">
                  <a:moveTo>
                    <a:pt x="246" y="118"/>
                  </a:moveTo>
                  <a:cubicBezTo>
                    <a:pt x="214" y="118"/>
                    <a:pt x="214" y="118"/>
                    <a:pt x="214" y="118"/>
                  </a:cubicBezTo>
                  <a:cubicBezTo>
                    <a:pt x="214" y="11"/>
                    <a:pt x="214" y="11"/>
                    <a:pt x="214" y="11"/>
                  </a:cubicBezTo>
                  <a:cubicBezTo>
                    <a:pt x="214" y="5"/>
                    <a:pt x="209" y="0"/>
                    <a:pt x="203" y="0"/>
                  </a:cubicBezTo>
                  <a:cubicBezTo>
                    <a:pt x="11" y="0"/>
                    <a:pt x="11" y="0"/>
                    <a:pt x="11" y="0"/>
                  </a:cubicBezTo>
                  <a:cubicBezTo>
                    <a:pt x="5" y="0"/>
                    <a:pt x="0" y="5"/>
                    <a:pt x="0" y="11"/>
                  </a:cubicBezTo>
                  <a:cubicBezTo>
                    <a:pt x="0" y="256"/>
                    <a:pt x="0" y="256"/>
                    <a:pt x="0" y="256"/>
                  </a:cubicBezTo>
                  <a:cubicBezTo>
                    <a:pt x="0" y="262"/>
                    <a:pt x="5" y="267"/>
                    <a:pt x="11" y="267"/>
                  </a:cubicBezTo>
                  <a:cubicBezTo>
                    <a:pt x="160" y="267"/>
                    <a:pt x="160" y="267"/>
                    <a:pt x="160" y="267"/>
                  </a:cubicBezTo>
                  <a:cubicBezTo>
                    <a:pt x="160" y="278"/>
                    <a:pt x="160" y="278"/>
                    <a:pt x="160" y="278"/>
                  </a:cubicBezTo>
                  <a:cubicBezTo>
                    <a:pt x="160" y="284"/>
                    <a:pt x="165" y="288"/>
                    <a:pt x="171" y="288"/>
                  </a:cubicBezTo>
                  <a:cubicBezTo>
                    <a:pt x="246" y="288"/>
                    <a:pt x="246" y="288"/>
                    <a:pt x="246" y="288"/>
                  </a:cubicBezTo>
                  <a:cubicBezTo>
                    <a:pt x="252" y="288"/>
                    <a:pt x="256" y="284"/>
                    <a:pt x="256" y="278"/>
                  </a:cubicBezTo>
                  <a:cubicBezTo>
                    <a:pt x="256" y="128"/>
                    <a:pt x="256" y="128"/>
                    <a:pt x="256" y="128"/>
                  </a:cubicBezTo>
                  <a:cubicBezTo>
                    <a:pt x="256" y="122"/>
                    <a:pt x="252" y="118"/>
                    <a:pt x="246" y="118"/>
                  </a:cubicBezTo>
                  <a:close/>
                  <a:moveTo>
                    <a:pt x="160" y="128"/>
                  </a:moveTo>
                  <a:cubicBezTo>
                    <a:pt x="160" y="246"/>
                    <a:pt x="160" y="246"/>
                    <a:pt x="160" y="246"/>
                  </a:cubicBezTo>
                  <a:cubicBezTo>
                    <a:pt x="22" y="246"/>
                    <a:pt x="22" y="246"/>
                    <a:pt x="22" y="246"/>
                  </a:cubicBezTo>
                  <a:cubicBezTo>
                    <a:pt x="22" y="22"/>
                    <a:pt x="22" y="22"/>
                    <a:pt x="22" y="22"/>
                  </a:cubicBezTo>
                  <a:cubicBezTo>
                    <a:pt x="192" y="22"/>
                    <a:pt x="192" y="22"/>
                    <a:pt x="192" y="22"/>
                  </a:cubicBezTo>
                  <a:cubicBezTo>
                    <a:pt x="192" y="118"/>
                    <a:pt x="192" y="118"/>
                    <a:pt x="192" y="118"/>
                  </a:cubicBezTo>
                  <a:cubicBezTo>
                    <a:pt x="171" y="118"/>
                    <a:pt x="171" y="118"/>
                    <a:pt x="171" y="118"/>
                  </a:cubicBezTo>
                  <a:cubicBezTo>
                    <a:pt x="165" y="118"/>
                    <a:pt x="160" y="122"/>
                    <a:pt x="160" y="128"/>
                  </a:cubicBezTo>
                  <a:close/>
                  <a:moveTo>
                    <a:pt x="235" y="267"/>
                  </a:moveTo>
                  <a:cubicBezTo>
                    <a:pt x="182" y="267"/>
                    <a:pt x="182" y="267"/>
                    <a:pt x="182" y="267"/>
                  </a:cubicBezTo>
                  <a:cubicBezTo>
                    <a:pt x="182" y="139"/>
                    <a:pt x="182" y="139"/>
                    <a:pt x="182" y="139"/>
                  </a:cubicBezTo>
                  <a:cubicBezTo>
                    <a:pt x="235" y="139"/>
                    <a:pt x="235" y="139"/>
                    <a:pt x="235" y="139"/>
                  </a:cubicBezTo>
                  <a:lnTo>
                    <a:pt x="235" y="267"/>
                  </a:lnTo>
                  <a:close/>
                  <a:moveTo>
                    <a:pt x="118" y="214"/>
                  </a:moveTo>
                  <a:cubicBezTo>
                    <a:pt x="118" y="220"/>
                    <a:pt x="113" y="224"/>
                    <a:pt x="107" y="224"/>
                  </a:cubicBezTo>
                  <a:cubicBezTo>
                    <a:pt x="101" y="224"/>
                    <a:pt x="96" y="220"/>
                    <a:pt x="96" y="214"/>
                  </a:cubicBezTo>
                  <a:cubicBezTo>
                    <a:pt x="96" y="208"/>
                    <a:pt x="101" y="203"/>
                    <a:pt x="107" y="203"/>
                  </a:cubicBezTo>
                  <a:cubicBezTo>
                    <a:pt x="113" y="203"/>
                    <a:pt x="118" y="208"/>
                    <a:pt x="118" y="2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10" name="Text Placeholder 4">
            <a:extLst>
              <a:ext uri="{FF2B5EF4-FFF2-40B4-BE49-F238E27FC236}">
                <a16:creationId xmlns:a16="http://schemas.microsoft.com/office/drawing/2014/main" id="{12129E49-A40A-EA47-B6E8-37D787E5609A}"/>
              </a:ext>
            </a:extLst>
          </p:cNvPr>
          <p:cNvSpPr txBox="1">
            <a:spLocks/>
          </p:cNvSpPr>
          <p:nvPr/>
        </p:nvSpPr>
        <p:spPr>
          <a:xfrm>
            <a:off x="914971" y="466344"/>
            <a:ext cx="3355848" cy="203200"/>
          </a:xfrm>
          <a:prstGeom prst="rect">
            <a:avLst/>
          </a:prstGeom>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b="1" kern="0" cap="all" spc="250" dirty="0">
                <a:solidFill>
                  <a:schemeClr val="accent5">
                    <a:lumMod val="60000"/>
                    <a:lumOff val="40000"/>
                  </a:schemeClr>
                </a:solidFill>
              </a:rPr>
              <a:t>Defining UX Design</a:t>
            </a:r>
          </a:p>
        </p:txBody>
      </p:sp>
    </p:spTree>
    <p:extLst>
      <p:ext uri="{BB962C8B-B14F-4D97-AF65-F5344CB8AC3E}">
        <p14:creationId xmlns:p14="http://schemas.microsoft.com/office/powerpoint/2010/main" val="925462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Think Fast!</a:t>
            </a:r>
          </a:p>
        </p:txBody>
      </p:sp>
      <p:sp>
        <p:nvSpPr>
          <p:cNvPr id="79" name="Text Placeholder 2"/>
          <p:cNvSpPr>
            <a:spLocks noGrp="1"/>
          </p:cNvSpPr>
          <p:nvPr>
            <p:ph type="body" sz="quarter" idx="14"/>
          </p:nvPr>
        </p:nvSpPr>
        <p:spPr>
          <a:xfrm>
            <a:off x="914720" y="1353312"/>
            <a:ext cx="6299125" cy="475488"/>
          </a:xfrm>
        </p:spPr>
        <p:txBody>
          <a:bodyPr/>
          <a:lstStyle/>
          <a:p>
            <a:r>
              <a:rPr lang="en-US" sz="1000" dirty="0">
                <a:latin typeface="Cousine" panose="02070409020205020404" pitchFamily="49" charset="0"/>
                <a:cs typeface="Cousine" panose="02070409020205020404" pitchFamily="49" charset="0"/>
              </a:rPr>
              <a:t>--</a:t>
            </a:r>
          </a:p>
        </p:txBody>
      </p:sp>
      <p:sp>
        <p:nvSpPr>
          <p:cNvPr id="19" name="object 4">
            <a:extLst>
              <a:ext uri="{FF2B5EF4-FFF2-40B4-BE49-F238E27FC236}">
                <a16:creationId xmlns:a16="http://schemas.microsoft.com/office/drawing/2014/main" id="{F63FB06B-F266-574C-9B05-DD70487E56D9}"/>
              </a:ext>
            </a:extLst>
          </p:cNvPr>
          <p:cNvSpPr txBox="1"/>
          <p:nvPr/>
        </p:nvSpPr>
        <p:spPr>
          <a:xfrm>
            <a:off x="1726181" y="2113935"/>
            <a:ext cx="5860868" cy="754053"/>
          </a:xfrm>
          <a:prstGeom prst="rect">
            <a:avLst/>
          </a:prstGeom>
        </p:spPr>
        <p:txBody>
          <a:bodyPr vert="horz" wrap="square" lIns="0" tIns="0" rIns="0" bIns="0" rtlCol="0">
            <a:spAutoFit/>
          </a:bodyPr>
          <a:lstStyle/>
          <a:p>
            <a:pPr marL="12700">
              <a:lnSpc>
                <a:spcPct val="85000"/>
              </a:lnSpc>
              <a:spcBef>
                <a:spcPts val="600"/>
              </a:spcBef>
            </a:pPr>
            <a:r>
              <a:rPr lang="en-US" b="1" dirty="0">
                <a:ea typeface="Chronicle Display Black" charset="0"/>
                <a:cs typeface="Chronicle Display Black" charset="0"/>
              </a:rPr>
              <a:t>What is your definition of User Experience</a:t>
            </a:r>
          </a:p>
          <a:p>
            <a:pPr marL="12700">
              <a:lnSpc>
                <a:spcPct val="130000"/>
              </a:lnSpc>
              <a:spcBef>
                <a:spcPts val="600"/>
              </a:spcBef>
            </a:pPr>
            <a:r>
              <a:rPr lang="en-US" sz="1400" dirty="0">
                <a:ea typeface="Open Sans" charset="0"/>
                <a:cs typeface="Open Sans" charset="0"/>
              </a:rPr>
              <a:t>Or, how would you describe what UX is to someone else? </a:t>
            </a:r>
            <a:endParaRPr lang="en-US" sz="1400" dirty="0">
              <a:solidFill>
                <a:srgbClr val="000000"/>
              </a:solidFill>
              <a:ea typeface="Open Sans" charset="0"/>
              <a:cs typeface="Open Sans" charset="0"/>
            </a:endParaRPr>
          </a:p>
          <a:p>
            <a:pPr marL="12700"/>
            <a:endParaRPr lang="en-US" sz="1050" dirty="0">
              <a:latin typeface="Open Sans" charset="0"/>
              <a:ea typeface="Open Sans" charset="0"/>
              <a:cs typeface="Open Sans" charset="0"/>
            </a:endParaRPr>
          </a:p>
        </p:txBody>
      </p:sp>
      <p:grpSp>
        <p:nvGrpSpPr>
          <p:cNvPr id="27" name="Group 217">
            <a:extLst>
              <a:ext uri="{FF2B5EF4-FFF2-40B4-BE49-F238E27FC236}">
                <a16:creationId xmlns:a16="http://schemas.microsoft.com/office/drawing/2014/main" id="{1DFD7833-BBB1-0F46-8FA3-8C9B4D82F196}"/>
              </a:ext>
            </a:extLst>
          </p:cNvPr>
          <p:cNvGrpSpPr>
            <a:grpSpLocks noChangeAspect="1"/>
          </p:cNvGrpSpPr>
          <p:nvPr/>
        </p:nvGrpSpPr>
        <p:grpSpPr bwMode="auto">
          <a:xfrm>
            <a:off x="1026143" y="2109426"/>
            <a:ext cx="367631" cy="367631"/>
            <a:chOff x="1900" y="709"/>
            <a:chExt cx="340" cy="340"/>
          </a:xfrm>
          <a:solidFill>
            <a:schemeClr val="tx1">
              <a:lumMod val="50000"/>
              <a:lumOff val="50000"/>
            </a:schemeClr>
          </a:solidFill>
        </p:grpSpPr>
        <p:sp>
          <p:nvSpPr>
            <p:cNvPr id="28" name="Freeform 218">
              <a:extLst>
                <a:ext uri="{FF2B5EF4-FFF2-40B4-BE49-F238E27FC236}">
                  <a16:creationId xmlns:a16="http://schemas.microsoft.com/office/drawing/2014/main" id="{9776ADBE-B942-1142-A20F-30532EC486F4}"/>
                </a:ext>
              </a:extLst>
            </p:cNvPr>
            <p:cNvSpPr>
              <a:spLocks noEditPoints="1"/>
            </p:cNvSpPr>
            <p:nvPr/>
          </p:nvSpPr>
          <p:spPr bwMode="auto">
            <a:xfrm>
              <a:off x="1900" y="70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9" name="Freeform 219">
              <a:extLst>
                <a:ext uri="{FF2B5EF4-FFF2-40B4-BE49-F238E27FC236}">
                  <a16:creationId xmlns:a16="http://schemas.microsoft.com/office/drawing/2014/main" id="{B787D677-1CD9-204F-8A6B-0724D55268C5}"/>
                </a:ext>
              </a:extLst>
            </p:cNvPr>
            <p:cNvSpPr>
              <a:spLocks noEditPoints="1"/>
            </p:cNvSpPr>
            <p:nvPr/>
          </p:nvSpPr>
          <p:spPr bwMode="auto">
            <a:xfrm>
              <a:off x="1992" y="779"/>
              <a:ext cx="170" cy="192"/>
            </a:xfrm>
            <a:custGeom>
              <a:avLst/>
              <a:gdLst>
                <a:gd name="T0" fmla="*/ 246 w 256"/>
                <a:gd name="T1" fmla="*/ 118 h 288"/>
                <a:gd name="T2" fmla="*/ 214 w 256"/>
                <a:gd name="T3" fmla="*/ 118 h 288"/>
                <a:gd name="T4" fmla="*/ 214 w 256"/>
                <a:gd name="T5" fmla="*/ 11 h 288"/>
                <a:gd name="T6" fmla="*/ 203 w 256"/>
                <a:gd name="T7" fmla="*/ 0 h 288"/>
                <a:gd name="T8" fmla="*/ 11 w 256"/>
                <a:gd name="T9" fmla="*/ 0 h 288"/>
                <a:gd name="T10" fmla="*/ 0 w 256"/>
                <a:gd name="T11" fmla="*/ 11 h 288"/>
                <a:gd name="T12" fmla="*/ 0 w 256"/>
                <a:gd name="T13" fmla="*/ 256 h 288"/>
                <a:gd name="T14" fmla="*/ 11 w 256"/>
                <a:gd name="T15" fmla="*/ 267 h 288"/>
                <a:gd name="T16" fmla="*/ 160 w 256"/>
                <a:gd name="T17" fmla="*/ 267 h 288"/>
                <a:gd name="T18" fmla="*/ 160 w 256"/>
                <a:gd name="T19" fmla="*/ 278 h 288"/>
                <a:gd name="T20" fmla="*/ 171 w 256"/>
                <a:gd name="T21" fmla="*/ 288 h 288"/>
                <a:gd name="T22" fmla="*/ 246 w 256"/>
                <a:gd name="T23" fmla="*/ 288 h 288"/>
                <a:gd name="T24" fmla="*/ 256 w 256"/>
                <a:gd name="T25" fmla="*/ 278 h 288"/>
                <a:gd name="T26" fmla="*/ 256 w 256"/>
                <a:gd name="T27" fmla="*/ 128 h 288"/>
                <a:gd name="T28" fmla="*/ 246 w 256"/>
                <a:gd name="T29" fmla="*/ 118 h 288"/>
                <a:gd name="T30" fmla="*/ 160 w 256"/>
                <a:gd name="T31" fmla="*/ 128 h 288"/>
                <a:gd name="T32" fmla="*/ 160 w 256"/>
                <a:gd name="T33" fmla="*/ 246 h 288"/>
                <a:gd name="T34" fmla="*/ 22 w 256"/>
                <a:gd name="T35" fmla="*/ 246 h 288"/>
                <a:gd name="T36" fmla="*/ 22 w 256"/>
                <a:gd name="T37" fmla="*/ 22 h 288"/>
                <a:gd name="T38" fmla="*/ 192 w 256"/>
                <a:gd name="T39" fmla="*/ 22 h 288"/>
                <a:gd name="T40" fmla="*/ 192 w 256"/>
                <a:gd name="T41" fmla="*/ 118 h 288"/>
                <a:gd name="T42" fmla="*/ 171 w 256"/>
                <a:gd name="T43" fmla="*/ 118 h 288"/>
                <a:gd name="T44" fmla="*/ 160 w 256"/>
                <a:gd name="T45" fmla="*/ 128 h 288"/>
                <a:gd name="T46" fmla="*/ 235 w 256"/>
                <a:gd name="T47" fmla="*/ 267 h 288"/>
                <a:gd name="T48" fmla="*/ 182 w 256"/>
                <a:gd name="T49" fmla="*/ 267 h 288"/>
                <a:gd name="T50" fmla="*/ 182 w 256"/>
                <a:gd name="T51" fmla="*/ 139 h 288"/>
                <a:gd name="T52" fmla="*/ 235 w 256"/>
                <a:gd name="T53" fmla="*/ 139 h 288"/>
                <a:gd name="T54" fmla="*/ 235 w 256"/>
                <a:gd name="T55" fmla="*/ 267 h 288"/>
                <a:gd name="T56" fmla="*/ 118 w 256"/>
                <a:gd name="T57" fmla="*/ 214 h 288"/>
                <a:gd name="T58" fmla="*/ 107 w 256"/>
                <a:gd name="T59" fmla="*/ 224 h 288"/>
                <a:gd name="T60" fmla="*/ 96 w 256"/>
                <a:gd name="T61" fmla="*/ 214 h 288"/>
                <a:gd name="T62" fmla="*/ 107 w 256"/>
                <a:gd name="T63" fmla="*/ 203 h 288"/>
                <a:gd name="T64" fmla="*/ 118 w 256"/>
                <a:gd name="T65" fmla="*/ 21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6" h="288">
                  <a:moveTo>
                    <a:pt x="246" y="118"/>
                  </a:moveTo>
                  <a:cubicBezTo>
                    <a:pt x="214" y="118"/>
                    <a:pt x="214" y="118"/>
                    <a:pt x="214" y="118"/>
                  </a:cubicBezTo>
                  <a:cubicBezTo>
                    <a:pt x="214" y="11"/>
                    <a:pt x="214" y="11"/>
                    <a:pt x="214" y="11"/>
                  </a:cubicBezTo>
                  <a:cubicBezTo>
                    <a:pt x="214" y="5"/>
                    <a:pt x="209" y="0"/>
                    <a:pt x="203" y="0"/>
                  </a:cubicBezTo>
                  <a:cubicBezTo>
                    <a:pt x="11" y="0"/>
                    <a:pt x="11" y="0"/>
                    <a:pt x="11" y="0"/>
                  </a:cubicBezTo>
                  <a:cubicBezTo>
                    <a:pt x="5" y="0"/>
                    <a:pt x="0" y="5"/>
                    <a:pt x="0" y="11"/>
                  </a:cubicBezTo>
                  <a:cubicBezTo>
                    <a:pt x="0" y="256"/>
                    <a:pt x="0" y="256"/>
                    <a:pt x="0" y="256"/>
                  </a:cubicBezTo>
                  <a:cubicBezTo>
                    <a:pt x="0" y="262"/>
                    <a:pt x="5" y="267"/>
                    <a:pt x="11" y="267"/>
                  </a:cubicBezTo>
                  <a:cubicBezTo>
                    <a:pt x="160" y="267"/>
                    <a:pt x="160" y="267"/>
                    <a:pt x="160" y="267"/>
                  </a:cubicBezTo>
                  <a:cubicBezTo>
                    <a:pt x="160" y="278"/>
                    <a:pt x="160" y="278"/>
                    <a:pt x="160" y="278"/>
                  </a:cubicBezTo>
                  <a:cubicBezTo>
                    <a:pt x="160" y="284"/>
                    <a:pt x="165" y="288"/>
                    <a:pt x="171" y="288"/>
                  </a:cubicBezTo>
                  <a:cubicBezTo>
                    <a:pt x="246" y="288"/>
                    <a:pt x="246" y="288"/>
                    <a:pt x="246" y="288"/>
                  </a:cubicBezTo>
                  <a:cubicBezTo>
                    <a:pt x="252" y="288"/>
                    <a:pt x="256" y="284"/>
                    <a:pt x="256" y="278"/>
                  </a:cubicBezTo>
                  <a:cubicBezTo>
                    <a:pt x="256" y="128"/>
                    <a:pt x="256" y="128"/>
                    <a:pt x="256" y="128"/>
                  </a:cubicBezTo>
                  <a:cubicBezTo>
                    <a:pt x="256" y="122"/>
                    <a:pt x="252" y="118"/>
                    <a:pt x="246" y="118"/>
                  </a:cubicBezTo>
                  <a:close/>
                  <a:moveTo>
                    <a:pt x="160" y="128"/>
                  </a:moveTo>
                  <a:cubicBezTo>
                    <a:pt x="160" y="246"/>
                    <a:pt x="160" y="246"/>
                    <a:pt x="160" y="246"/>
                  </a:cubicBezTo>
                  <a:cubicBezTo>
                    <a:pt x="22" y="246"/>
                    <a:pt x="22" y="246"/>
                    <a:pt x="22" y="246"/>
                  </a:cubicBezTo>
                  <a:cubicBezTo>
                    <a:pt x="22" y="22"/>
                    <a:pt x="22" y="22"/>
                    <a:pt x="22" y="22"/>
                  </a:cubicBezTo>
                  <a:cubicBezTo>
                    <a:pt x="192" y="22"/>
                    <a:pt x="192" y="22"/>
                    <a:pt x="192" y="22"/>
                  </a:cubicBezTo>
                  <a:cubicBezTo>
                    <a:pt x="192" y="118"/>
                    <a:pt x="192" y="118"/>
                    <a:pt x="192" y="118"/>
                  </a:cubicBezTo>
                  <a:cubicBezTo>
                    <a:pt x="171" y="118"/>
                    <a:pt x="171" y="118"/>
                    <a:pt x="171" y="118"/>
                  </a:cubicBezTo>
                  <a:cubicBezTo>
                    <a:pt x="165" y="118"/>
                    <a:pt x="160" y="122"/>
                    <a:pt x="160" y="128"/>
                  </a:cubicBezTo>
                  <a:close/>
                  <a:moveTo>
                    <a:pt x="235" y="267"/>
                  </a:moveTo>
                  <a:cubicBezTo>
                    <a:pt x="182" y="267"/>
                    <a:pt x="182" y="267"/>
                    <a:pt x="182" y="267"/>
                  </a:cubicBezTo>
                  <a:cubicBezTo>
                    <a:pt x="182" y="139"/>
                    <a:pt x="182" y="139"/>
                    <a:pt x="182" y="139"/>
                  </a:cubicBezTo>
                  <a:cubicBezTo>
                    <a:pt x="235" y="139"/>
                    <a:pt x="235" y="139"/>
                    <a:pt x="235" y="139"/>
                  </a:cubicBezTo>
                  <a:lnTo>
                    <a:pt x="235" y="267"/>
                  </a:lnTo>
                  <a:close/>
                  <a:moveTo>
                    <a:pt x="118" y="214"/>
                  </a:moveTo>
                  <a:cubicBezTo>
                    <a:pt x="118" y="220"/>
                    <a:pt x="113" y="224"/>
                    <a:pt x="107" y="224"/>
                  </a:cubicBezTo>
                  <a:cubicBezTo>
                    <a:pt x="101" y="224"/>
                    <a:pt x="96" y="220"/>
                    <a:pt x="96" y="214"/>
                  </a:cubicBezTo>
                  <a:cubicBezTo>
                    <a:pt x="96" y="208"/>
                    <a:pt x="101" y="203"/>
                    <a:pt x="107" y="203"/>
                  </a:cubicBezTo>
                  <a:cubicBezTo>
                    <a:pt x="113" y="203"/>
                    <a:pt x="118" y="208"/>
                    <a:pt x="118" y="2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8" name="object 4">
            <a:extLst>
              <a:ext uri="{FF2B5EF4-FFF2-40B4-BE49-F238E27FC236}">
                <a16:creationId xmlns:a16="http://schemas.microsoft.com/office/drawing/2014/main" id="{C712D23B-76E8-E644-81CF-D6EF140902B4}"/>
              </a:ext>
            </a:extLst>
          </p:cNvPr>
          <p:cNvSpPr txBox="1"/>
          <p:nvPr/>
        </p:nvSpPr>
        <p:spPr>
          <a:xfrm>
            <a:off x="1726180" y="3083103"/>
            <a:ext cx="6799981" cy="1400383"/>
          </a:xfrm>
          <a:prstGeom prst="rect">
            <a:avLst/>
          </a:prstGeom>
        </p:spPr>
        <p:txBody>
          <a:bodyPr vert="horz" wrap="square" lIns="0" tIns="0" rIns="0" bIns="0" rtlCol="0">
            <a:spAutoFit/>
          </a:bodyPr>
          <a:lstStyle/>
          <a:p>
            <a:pPr marL="12700">
              <a:spcBef>
                <a:spcPts val="600"/>
              </a:spcBef>
            </a:pPr>
            <a:r>
              <a:rPr lang="en-US" sz="2400" i="1" dirty="0">
                <a:latin typeface="Open Sans" charset="0"/>
                <a:ea typeface="Open Sans" charset="0"/>
                <a:cs typeface="Open Sans" charset="0"/>
              </a:rPr>
              <a:t>”User Experience” (UX) encompasses all aspects of the end-user’s interaction with the company, its services, and its products. </a:t>
            </a:r>
          </a:p>
          <a:p>
            <a:pPr marL="12700">
              <a:spcBef>
                <a:spcPts val="600"/>
              </a:spcBef>
            </a:pPr>
            <a:r>
              <a:rPr lang="en-US" sz="1400" dirty="0">
                <a:latin typeface="Cousine" panose="02070409020205020404" pitchFamily="49" charset="0"/>
                <a:ea typeface="Open Sans" charset="0"/>
                <a:cs typeface="Cousine" panose="02070409020205020404" pitchFamily="49" charset="0"/>
              </a:rPr>
              <a:t>Nielsen Norman Group</a:t>
            </a:r>
            <a:endParaRPr lang="en-US" sz="4400" dirty="0">
              <a:latin typeface="Cousine" panose="02070409020205020404" pitchFamily="49" charset="0"/>
              <a:ea typeface="Chronicle Display Black" charset="0"/>
              <a:cs typeface="Cousine" panose="02070409020205020404" pitchFamily="49" charset="0"/>
            </a:endParaRPr>
          </a:p>
        </p:txBody>
      </p:sp>
      <p:sp>
        <p:nvSpPr>
          <p:cNvPr id="20" name="Text Placeholder 11">
            <a:extLst>
              <a:ext uri="{FF2B5EF4-FFF2-40B4-BE49-F238E27FC236}">
                <a16:creationId xmlns:a16="http://schemas.microsoft.com/office/drawing/2014/main" id="{151B2083-E3C5-C045-8F02-9D677DEA48E4}"/>
              </a:ext>
            </a:extLst>
          </p:cNvPr>
          <p:cNvSpPr txBox="1">
            <a:spLocks/>
          </p:cNvSpPr>
          <p:nvPr/>
        </p:nvSpPr>
        <p:spPr>
          <a:xfrm>
            <a:off x="914971" y="466344"/>
            <a:ext cx="3355848" cy="203200"/>
          </a:xfrm>
          <a:prstGeom prst="rect">
            <a:avLst/>
          </a:prstGeom>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b="1" kern="0" cap="all" spc="250" dirty="0">
                <a:solidFill>
                  <a:schemeClr val="accent5">
                    <a:lumMod val="60000"/>
                    <a:lumOff val="40000"/>
                  </a:schemeClr>
                </a:solidFill>
              </a:rPr>
              <a:t>Defining UX Design</a:t>
            </a:r>
            <a:endParaRPr lang="en-US" dirty="0"/>
          </a:p>
        </p:txBody>
      </p:sp>
    </p:spTree>
    <p:extLst>
      <p:ext uri="{BB962C8B-B14F-4D97-AF65-F5344CB8AC3E}">
        <p14:creationId xmlns:p14="http://schemas.microsoft.com/office/powerpoint/2010/main" val="617287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Think Fast!</a:t>
            </a:r>
          </a:p>
        </p:txBody>
      </p:sp>
      <p:sp>
        <p:nvSpPr>
          <p:cNvPr id="79" name="Text Placeholder 2"/>
          <p:cNvSpPr>
            <a:spLocks noGrp="1"/>
          </p:cNvSpPr>
          <p:nvPr>
            <p:ph type="body" sz="quarter" idx="14"/>
          </p:nvPr>
        </p:nvSpPr>
        <p:spPr>
          <a:xfrm>
            <a:off x="914720" y="1353312"/>
            <a:ext cx="6299125" cy="475488"/>
          </a:xfrm>
        </p:spPr>
        <p:txBody>
          <a:bodyPr/>
          <a:lstStyle/>
          <a:p>
            <a:r>
              <a:rPr lang="en-US" sz="1000" dirty="0">
                <a:latin typeface="Cousine" panose="02070409020205020404" pitchFamily="49" charset="0"/>
                <a:cs typeface="Cousine" panose="02070409020205020404" pitchFamily="49" charset="0"/>
              </a:rPr>
              <a:t>--</a:t>
            </a:r>
          </a:p>
        </p:txBody>
      </p:sp>
      <p:sp>
        <p:nvSpPr>
          <p:cNvPr id="19" name="object 4">
            <a:extLst>
              <a:ext uri="{FF2B5EF4-FFF2-40B4-BE49-F238E27FC236}">
                <a16:creationId xmlns:a16="http://schemas.microsoft.com/office/drawing/2014/main" id="{F63FB06B-F266-574C-9B05-DD70487E56D9}"/>
              </a:ext>
            </a:extLst>
          </p:cNvPr>
          <p:cNvSpPr txBox="1"/>
          <p:nvPr/>
        </p:nvSpPr>
        <p:spPr>
          <a:xfrm>
            <a:off x="1726181" y="2113935"/>
            <a:ext cx="5860868" cy="754053"/>
          </a:xfrm>
          <a:prstGeom prst="rect">
            <a:avLst/>
          </a:prstGeom>
        </p:spPr>
        <p:txBody>
          <a:bodyPr vert="horz" wrap="square" lIns="0" tIns="0" rIns="0" bIns="0" rtlCol="0">
            <a:spAutoFit/>
          </a:bodyPr>
          <a:lstStyle/>
          <a:p>
            <a:pPr marL="12700">
              <a:lnSpc>
                <a:spcPct val="85000"/>
              </a:lnSpc>
              <a:spcBef>
                <a:spcPts val="600"/>
              </a:spcBef>
            </a:pPr>
            <a:r>
              <a:rPr lang="en-US" b="1" dirty="0">
                <a:ea typeface="Chronicle Display Black" charset="0"/>
                <a:cs typeface="Chronicle Display Black" charset="0"/>
              </a:rPr>
              <a:t>What is your definition of User Experience</a:t>
            </a:r>
          </a:p>
          <a:p>
            <a:pPr marL="12700">
              <a:lnSpc>
                <a:spcPct val="130000"/>
              </a:lnSpc>
              <a:spcBef>
                <a:spcPts val="600"/>
              </a:spcBef>
            </a:pPr>
            <a:r>
              <a:rPr lang="en-US" sz="1400" dirty="0">
                <a:ea typeface="Open Sans" charset="0"/>
                <a:cs typeface="Open Sans" charset="0"/>
              </a:rPr>
              <a:t>Or, how would you describe what UX is to someone else? </a:t>
            </a:r>
            <a:endParaRPr lang="en-US" sz="1400" dirty="0">
              <a:solidFill>
                <a:srgbClr val="000000"/>
              </a:solidFill>
              <a:ea typeface="Open Sans" charset="0"/>
              <a:cs typeface="Open Sans" charset="0"/>
            </a:endParaRPr>
          </a:p>
          <a:p>
            <a:pPr marL="12700"/>
            <a:endParaRPr lang="en-US" sz="1050" dirty="0">
              <a:latin typeface="Open Sans" charset="0"/>
              <a:ea typeface="Open Sans" charset="0"/>
              <a:cs typeface="Open Sans" charset="0"/>
            </a:endParaRPr>
          </a:p>
        </p:txBody>
      </p:sp>
      <p:grpSp>
        <p:nvGrpSpPr>
          <p:cNvPr id="27" name="Group 217">
            <a:extLst>
              <a:ext uri="{FF2B5EF4-FFF2-40B4-BE49-F238E27FC236}">
                <a16:creationId xmlns:a16="http://schemas.microsoft.com/office/drawing/2014/main" id="{1DFD7833-BBB1-0F46-8FA3-8C9B4D82F196}"/>
              </a:ext>
            </a:extLst>
          </p:cNvPr>
          <p:cNvGrpSpPr>
            <a:grpSpLocks noChangeAspect="1"/>
          </p:cNvGrpSpPr>
          <p:nvPr/>
        </p:nvGrpSpPr>
        <p:grpSpPr bwMode="auto">
          <a:xfrm>
            <a:off x="1026143" y="2109426"/>
            <a:ext cx="367631" cy="367631"/>
            <a:chOff x="1900" y="709"/>
            <a:chExt cx="340" cy="340"/>
          </a:xfrm>
          <a:solidFill>
            <a:schemeClr val="tx1">
              <a:lumMod val="50000"/>
              <a:lumOff val="50000"/>
            </a:schemeClr>
          </a:solidFill>
        </p:grpSpPr>
        <p:sp>
          <p:nvSpPr>
            <p:cNvPr id="28" name="Freeform 218">
              <a:extLst>
                <a:ext uri="{FF2B5EF4-FFF2-40B4-BE49-F238E27FC236}">
                  <a16:creationId xmlns:a16="http://schemas.microsoft.com/office/drawing/2014/main" id="{9776ADBE-B942-1142-A20F-30532EC486F4}"/>
                </a:ext>
              </a:extLst>
            </p:cNvPr>
            <p:cNvSpPr>
              <a:spLocks noEditPoints="1"/>
            </p:cNvSpPr>
            <p:nvPr/>
          </p:nvSpPr>
          <p:spPr bwMode="auto">
            <a:xfrm>
              <a:off x="1900" y="70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9" name="Freeform 219">
              <a:extLst>
                <a:ext uri="{FF2B5EF4-FFF2-40B4-BE49-F238E27FC236}">
                  <a16:creationId xmlns:a16="http://schemas.microsoft.com/office/drawing/2014/main" id="{B787D677-1CD9-204F-8A6B-0724D55268C5}"/>
                </a:ext>
              </a:extLst>
            </p:cNvPr>
            <p:cNvSpPr>
              <a:spLocks noEditPoints="1"/>
            </p:cNvSpPr>
            <p:nvPr/>
          </p:nvSpPr>
          <p:spPr bwMode="auto">
            <a:xfrm>
              <a:off x="1992" y="779"/>
              <a:ext cx="170" cy="192"/>
            </a:xfrm>
            <a:custGeom>
              <a:avLst/>
              <a:gdLst>
                <a:gd name="T0" fmla="*/ 246 w 256"/>
                <a:gd name="T1" fmla="*/ 118 h 288"/>
                <a:gd name="T2" fmla="*/ 214 w 256"/>
                <a:gd name="T3" fmla="*/ 118 h 288"/>
                <a:gd name="T4" fmla="*/ 214 w 256"/>
                <a:gd name="T5" fmla="*/ 11 h 288"/>
                <a:gd name="T6" fmla="*/ 203 w 256"/>
                <a:gd name="T7" fmla="*/ 0 h 288"/>
                <a:gd name="T8" fmla="*/ 11 w 256"/>
                <a:gd name="T9" fmla="*/ 0 h 288"/>
                <a:gd name="T10" fmla="*/ 0 w 256"/>
                <a:gd name="T11" fmla="*/ 11 h 288"/>
                <a:gd name="T12" fmla="*/ 0 w 256"/>
                <a:gd name="T13" fmla="*/ 256 h 288"/>
                <a:gd name="T14" fmla="*/ 11 w 256"/>
                <a:gd name="T15" fmla="*/ 267 h 288"/>
                <a:gd name="T16" fmla="*/ 160 w 256"/>
                <a:gd name="T17" fmla="*/ 267 h 288"/>
                <a:gd name="T18" fmla="*/ 160 w 256"/>
                <a:gd name="T19" fmla="*/ 278 h 288"/>
                <a:gd name="T20" fmla="*/ 171 w 256"/>
                <a:gd name="T21" fmla="*/ 288 h 288"/>
                <a:gd name="T22" fmla="*/ 246 w 256"/>
                <a:gd name="T23" fmla="*/ 288 h 288"/>
                <a:gd name="T24" fmla="*/ 256 w 256"/>
                <a:gd name="T25" fmla="*/ 278 h 288"/>
                <a:gd name="T26" fmla="*/ 256 w 256"/>
                <a:gd name="T27" fmla="*/ 128 h 288"/>
                <a:gd name="T28" fmla="*/ 246 w 256"/>
                <a:gd name="T29" fmla="*/ 118 h 288"/>
                <a:gd name="T30" fmla="*/ 160 w 256"/>
                <a:gd name="T31" fmla="*/ 128 h 288"/>
                <a:gd name="T32" fmla="*/ 160 w 256"/>
                <a:gd name="T33" fmla="*/ 246 h 288"/>
                <a:gd name="T34" fmla="*/ 22 w 256"/>
                <a:gd name="T35" fmla="*/ 246 h 288"/>
                <a:gd name="T36" fmla="*/ 22 w 256"/>
                <a:gd name="T37" fmla="*/ 22 h 288"/>
                <a:gd name="T38" fmla="*/ 192 w 256"/>
                <a:gd name="T39" fmla="*/ 22 h 288"/>
                <a:gd name="T40" fmla="*/ 192 w 256"/>
                <a:gd name="T41" fmla="*/ 118 h 288"/>
                <a:gd name="T42" fmla="*/ 171 w 256"/>
                <a:gd name="T43" fmla="*/ 118 h 288"/>
                <a:gd name="T44" fmla="*/ 160 w 256"/>
                <a:gd name="T45" fmla="*/ 128 h 288"/>
                <a:gd name="T46" fmla="*/ 235 w 256"/>
                <a:gd name="T47" fmla="*/ 267 h 288"/>
                <a:gd name="T48" fmla="*/ 182 w 256"/>
                <a:gd name="T49" fmla="*/ 267 h 288"/>
                <a:gd name="T50" fmla="*/ 182 w 256"/>
                <a:gd name="T51" fmla="*/ 139 h 288"/>
                <a:gd name="T52" fmla="*/ 235 w 256"/>
                <a:gd name="T53" fmla="*/ 139 h 288"/>
                <a:gd name="T54" fmla="*/ 235 w 256"/>
                <a:gd name="T55" fmla="*/ 267 h 288"/>
                <a:gd name="T56" fmla="*/ 118 w 256"/>
                <a:gd name="T57" fmla="*/ 214 h 288"/>
                <a:gd name="T58" fmla="*/ 107 w 256"/>
                <a:gd name="T59" fmla="*/ 224 h 288"/>
                <a:gd name="T60" fmla="*/ 96 w 256"/>
                <a:gd name="T61" fmla="*/ 214 h 288"/>
                <a:gd name="T62" fmla="*/ 107 w 256"/>
                <a:gd name="T63" fmla="*/ 203 h 288"/>
                <a:gd name="T64" fmla="*/ 118 w 256"/>
                <a:gd name="T65" fmla="*/ 21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6" h="288">
                  <a:moveTo>
                    <a:pt x="246" y="118"/>
                  </a:moveTo>
                  <a:cubicBezTo>
                    <a:pt x="214" y="118"/>
                    <a:pt x="214" y="118"/>
                    <a:pt x="214" y="118"/>
                  </a:cubicBezTo>
                  <a:cubicBezTo>
                    <a:pt x="214" y="11"/>
                    <a:pt x="214" y="11"/>
                    <a:pt x="214" y="11"/>
                  </a:cubicBezTo>
                  <a:cubicBezTo>
                    <a:pt x="214" y="5"/>
                    <a:pt x="209" y="0"/>
                    <a:pt x="203" y="0"/>
                  </a:cubicBezTo>
                  <a:cubicBezTo>
                    <a:pt x="11" y="0"/>
                    <a:pt x="11" y="0"/>
                    <a:pt x="11" y="0"/>
                  </a:cubicBezTo>
                  <a:cubicBezTo>
                    <a:pt x="5" y="0"/>
                    <a:pt x="0" y="5"/>
                    <a:pt x="0" y="11"/>
                  </a:cubicBezTo>
                  <a:cubicBezTo>
                    <a:pt x="0" y="256"/>
                    <a:pt x="0" y="256"/>
                    <a:pt x="0" y="256"/>
                  </a:cubicBezTo>
                  <a:cubicBezTo>
                    <a:pt x="0" y="262"/>
                    <a:pt x="5" y="267"/>
                    <a:pt x="11" y="267"/>
                  </a:cubicBezTo>
                  <a:cubicBezTo>
                    <a:pt x="160" y="267"/>
                    <a:pt x="160" y="267"/>
                    <a:pt x="160" y="267"/>
                  </a:cubicBezTo>
                  <a:cubicBezTo>
                    <a:pt x="160" y="278"/>
                    <a:pt x="160" y="278"/>
                    <a:pt x="160" y="278"/>
                  </a:cubicBezTo>
                  <a:cubicBezTo>
                    <a:pt x="160" y="284"/>
                    <a:pt x="165" y="288"/>
                    <a:pt x="171" y="288"/>
                  </a:cubicBezTo>
                  <a:cubicBezTo>
                    <a:pt x="246" y="288"/>
                    <a:pt x="246" y="288"/>
                    <a:pt x="246" y="288"/>
                  </a:cubicBezTo>
                  <a:cubicBezTo>
                    <a:pt x="252" y="288"/>
                    <a:pt x="256" y="284"/>
                    <a:pt x="256" y="278"/>
                  </a:cubicBezTo>
                  <a:cubicBezTo>
                    <a:pt x="256" y="128"/>
                    <a:pt x="256" y="128"/>
                    <a:pt x="256" y="128"/>
                  </a:cubicBezTo>
                  <a:cubicBezTo>
                    <a:pt x="256" y="122"/>
                    <a:pt x="252" y="118"/>
                    <a:pt x="246" y="118"/>
                  </a:cubicBezTo>
                  <a:close/>
                  <a:moveTo>
                    <a:pt x="160" y="128"/>
                  </a:moveTo>
                  <a:cubicBezTo>
                    <a:pt x="160" y="246"/>
                    <a:pt x="160" y="246"/>
                    <a:pt x="160" y="246"/>
                  </a:cubicBezTo>
                  <a:cubicBezTo>
                    <a:pt x="22" y="246"/>
                    <a:pt x="22" y="246"/>
                    <a:pt x="22" y="246"/>
                  </a:cubicBezTo>
                  <a:cubicBezTo>
                    <a:pt x="22" y="22"/>
                    <a:pt x="22" y="22"/>
                    <a:pt x="22" y="22"/>
                  </a:cubicBezTo>
                  <a:cubicBezTo>
                    <a:pt x="192" y="22"/>
                    <a:pt x="192" y="22"/>
                    <a:pt x="192" y="22"/>
                  </a:cubicBezTo>
                  <a:cubicBezTo>
                    <a:pt x="192" y="118"/>
                    <a:pt x="192" y="118"/>
                    <a:pt x="192" y="118"/>
                  </a:cubicBezTo>
                  <a:cubicBezTo>
                    <a:pt x="171" y="118"/>
                    <a:pt x="171" y="118"/>
                    <a:pt x="171" y="118"/>
                  </a:cubicBezTo>
                  <a:cubicBezTo>
                    <a:pt x="165" y="118"/>
                    <a:pt x="160" y="122"/>
                    <a:pt x="160" y="128"/>
                  </a:cubicBezTo>
                  <a:close/>
                  <a:moveTo>
                    <a:pt x="235" y="267"/>
                  </a:moveTo>
                  <a:cubicBezTo>
                    <a:pt x="182" y="267"/>
                    <a:pt x="182" y="267"/>
                    <a:pt x="182" y="267"/>
                  </a:cubicBezTo>
                  <a:cubicBezTo>
                    <a:pt x="182" y="139"/>
                    <a:pt x="182" y="139"/>
                    <a:pt x="182" y="139"/>
                  </a:cubicBezTo>
                  <a:cubicBezTo>
                    <a:pt x="235" y="139"/>
                    <a:pt x="235" y="139"/>
                    <a:pt x="235" y="139"/>
                  </a:cubicBezTo>
                  <a:lnTo>
                    <a:pt x="235" y="267"/>
                  </a:lnTo>
                  <a:close/>
                  <a:moveTo>
                    <a:pt x="118" y="214"/>
                  </a:moveTo>
                  <a:cubicBezTo>
                    <a:pt x="118" y="220"/>
                    <a:pt x="113" y="224"/>
                    <a:pt x="107" y="224"/>
                  </a:cubicBezTo>
                  <a:cubicBezTo>
                    <a:pt x="101" y="224"/>
                    <a:pt x="96" y="220"/>
                    <a:pt x="96" y="214"/>
                  </a:cubicBezTo>
                  <a:cubicBezTo>
                    <a:pt x="96" y="208"/>
                    <a:pt x="101" y="203"/>
                    <a:pt x="107" y="203"/>
                  </a:cubicBezTo>
                  <a:cubicBezTo>
                    <a:pt x="113" y="203"/>
                    <a:pt x="118" y="208"/>
                    <a:pt x="118" y="2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20" name="Text Placeholder 11">
            <a:extLst>
              <a:ext uri="{FF2B5EF4-FFF2-40B4-BE49-F238E27FC236}">
                <a16:creationId xmlns:a16="http://schemas.microsoft.com/office/drawing/2014/main" id="{151B2083-E3C5-C045-8F02-9D677DEA48E4}"/>
              </a:ext>
            </a:extLst>
          </p:cNvPr>
          <p:cNvSpPr txBox="1">
            <a:spLocks/>
          </p:cNvSpPr>
          <p:nvPr/>
        </p:nvSpPr>
        <p:spPr>
          <a:xfrm>
            <a:off x="914971" y="466344"/>
            <a:ext cx="3355848" cy="203200"/>
          </a:xfrm>
          <a:prstGeom prst="rect">
            <a:avLst/>
          </a:prstGeom>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b="1" kern="0" cap="all" spc="250" dirty="0">
                <a:solidFill>
                  <a:schemeClr val="accent5">
                    <a:lumMod val="60000"/>
                    <a:lumOff val="40000"/>
                  </a:schemeClr>
                </a:solidFill>
              </a:rPr>
              <a:t>Defining UX Design</a:t>
            </a:r>
            <a:endParaRPr lang="en-US" dirty="0"/>
          </a:p>
        </p:txBody>
      </p:sp>
      <p:sp>
        <p:nvSpPr>
          <p:cNvPr id="13" name="object 4">
            <a:extLst>
              <a:ext uri="{FF2B5EF4-FFF2-40B4-BE49-F238E27FC236}">
                <a16:creationId xmlns:a16="http://schemas.microsoft.com/office/drawing/2014/main" id="{57602713-0C24-C84B-921F-6EC3447E40E1}"/>
              </a:ext>
            </a:extLst>
          </p:cNvPr>
          <p:cNvSpPr txBox="1"/>
          <p:nvPr/>
        </p:nvSpPr>
        <p:spPr>
          <a:xfrm>
            <a:off x="1726180" y="3083103"/>
            <a:ext cx="6799981" cy="1769715"/>
          </a:xfrm>
          <a:prstGeom prst="rect">
            <a:avLst/>
          </a:prstGeom>
        </p:spPr>
        <p:txBody>
          <a:bodyPr vert="horz" wrap="square" lIns="0" tIns="0" rIns="0" bIns="0" rtlCol="0">
            <a:spAutoFit/>
          </a:bodyPr>
          <a:lstStyle/>
          <a:p>
            <a:pPr marL="12700">
              <a:spcBef>
                <a:spcPts val="600"/>
              </a:spcBef>
            </a:pPr>
            <a:r>
              <a:rPr lang="en-US" sz="2400" i="1" dirty="0">
                <a:latin typeface="Open Sans" charset="0"/>
                <a:ea typeface="Open Sans" charset="0"/>
                <a:cs typeface="Open Sans" charset="0"/>
              </a:rPr>
              <a:t>The </a:t>
            </a:r>
            <a:r>
              <a:rPr lang="en-US" sz="2400" i="1" u="sng" dirty="0">
                <a:latin typeface="Open Sans" charset="0"/>
                <a:ea typeface="Open Sans" charset="0"/>
                <a:cs typeface="Open Sans" charset="0"/>
              </a:rPr>
              <a:t>totality</a:t>
            </a:r>
            <a:r>
              <a:rPr lang="en-US" sz="2400" i="1" dirty="0">
                <a:latin typeface="Open Sans" charset="0"/>
                <a:ea typeface="Open Sans" charset="0"/>
                <a:cs typeface="Open Sans" charset="0"/>
              </a:rPr>
              <a:t> of the effect felt by the user as a result of an interaction with something including the influence of usability, usefulness, and emotional impact both during and after the interaction.</a:t>
            </a:r>
          </a:p>
          <a:p>
            <a:pPr marL="12700">
              <a:spcBef>
                <a:spcPts val="600"/>
              </a:spcBef>
            </a:pPr>
            <a:r>
              <a:rPr lang="en-US" sz="1400" dirty="0">
                <a:latin typeface="Cousine" panose="02070409020205020404" pitchFamily="49" charset="0"/>
                <a:ea typeface="Open Sans" charset="0"/>
                <a:cs typeface="Cousine" panose="02070409020205020404" pitchFamily="49" charset="0"/>
              </a:rPr>
              <a:t>Rex </a:t>
            </a:r>
            <a:r>
              <a:rPr lang="en-US" sz="1400" dirty="0" err="1">
                <a:latin typeface="Cousine" panose="02070409020205020404" pitchFamily="49" charset="0"/>
                <a:ea typeface="Open Sans" charset="0"/>
                <a:cs typeface="Cousine" panose="02070409020205020404" pitchFamily="49" charset="0"/>
              </a:rPr>
              <a:t>Hartson</a:t>
            </a:r>
            <a:endParaRPr lang="en-US" sz="4400" dirty="0">
              <a:latin typeface="Cousine" panose="02070409020205020404" pitchFamily="49" charset="0"/>
              <a:ea typeface="Chronicle Display Black" charset="0"/>
              <a:cs typeface="Cousine" panose="02070409020205020404" pitchFamily="49" charset="0"/>
            </a:endParaRPr>
          </a:p>
        </p:txBody>
      </p:sp>
    </p:spTree>
    <p:extLst>
      <p:ext uri="{BB962C8B-B14F-4D97-AF65-F5344CB8AC3E}">
        <p14:creationId xmlns:p14="http://schemas.microsoft.com/office/powerpoint/2010/main" val="3519497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Think Fast!</a:t>
            </a:r>
          </a:p>
        </p:txBody>
      </p:sp>
      <p:sp>
        <p:nvSpPr>
          <p:cNvPr id="79" name="Text Placeholder 2"/>
          <p:cNvSpPr>
            <a:spLocks noGrp="1"/>
          </p:cNvSpPr>
          <p:nvPr>
            <p:ph type="body" sz="quarter" idx="14"/>
          </p:nvPr>
        </p:nvSpPr>
        <p:spPr>
          <a:xfrm>
            <a:off x="914720" y="1353312"/>
            <a:ext cx="6299125" cy="475488"/>
          </a:xfrm>
        </p:spPr>
        <p:txBody>
          <a:bodyPr/>
          <a:lstStyle/>
          <a:p>
            <a:r>
              <a:rPr lang="en-US" sz="1000" dirty="0">
                <a:latin typeface="Cousine" panose="02070409020205020404" pitchFamily="49" charset="0"/>
                <a:cs typeface="Cousine" panose="02070409020205020404" pitchFamily="49" charset="0"/>
              </a:rPr>
              <a:t>--</a:t>
            </a:r>
          </a:p>
        </p:txBody>
      </p:sp>
      <p:sp>
        <p:nvSpPr>
          <p:cNvPr id="19" name="object 4">
            <a:extLst>
              <a:ext uri="{FF2B5EF4-FFF2-40B4-BE49-F238E27FC236}">
                <a16:creationId xmlns:a16="http://schemas.microsoft.com/office/drawing/2014/main" id="{F63FB06B-F266-574C-9B05-DD70487E56D9}"/>
              </a:ext>
            </a:extLst>
          </p:cNvPr>
          <p:cNvSpPr txBox="1"/>
          <p:nvPr/>
        </p:nvSpPr>
        <p:spPr>
          <a:xfrm>
            <a:off x="1726181" y="2113935"/>
            <a:ext cx="5860868" cy="754053"/>
          </a:xfrm>
          <a:prstGeom prst="rect">
            <a:avLst/>
          </a:prstGeom>
        </p:spPr>
        <p:txBody>
          <a:bodyPr vert="horz" wrap="square" lIns="0" tIns="0" rIns="0" bIns="0" rtlCol="0">
            <a:spAutoFit/>
          </a:bodyPr>
          <a:lstStyle/>
          <a:p>
            <a:pPr marL="12700">
              <a:lnSpc>
                <a:spcPct val="85000"/>
              </a:lnSpc>
              <a:spcBef>
                <a:spcPts val="600"/>
              </a:spcBef>
            </a:pPr>
            <a:r>
              <a:rPr lang="en-US" b="1" dirty="0">
                <a:ea typeface="Chronicle Display Black" charset="0"/>
                <a:cs typeface="Chronicle Display Black" charset="0"/>
              </a:rPr>
              <a:t>What about Human-Centered Design (HCD)?</a:t>
            </a:r>
          </a:p>
          <a:p>
            <a:pPr marL="12700">
              <a:lnSpc>
                <a:spcPct val="130000"/>
              </a:lnSpc>
              <a:spcBef>
                <a:spcPts val="600"/>
              </a:spcBef>
            </a:pPr>
            <a:r>
              <a:rPr lang="en-US" sz="1400" dirty="0">
                <a:ea typeface="Open Sans" charset="0"/>
                <a:cs typeface="Open Sans" charset="0"/>
              </a:rPr>
              <a:t>Or, how can you logically apply the definition of UX in broader terms? </a:t>
            </a:r>
            <a:endParaRPr lang="en-US" sz="1400" dirty="0">
              <a:solidFill>
                <a:srgbClr val="000000"/>
              </a:solidFill>
              <a:ea typeface="Open Sans" charset="0"/>
              <a:cs typeface="Open Sans" charset="0"/>
            </a:endParaRPr>
          </a:p>
          <a:p>
            <a:pPr marL="12700"/>
            <a:endParaRPr lang="en-US" sz="1050" dirty="0">
              <a:latin typeface="Open Sans" charset="0"/>
              <a:ea typeface="Open Sans" charset="0"/>
              <a:cs typeface="Open Sans" charset="0"/>
            </a:endParaRPr>
          </a:p>
        </p:txBody>
      </p:sp>
      <p:grpSp>
        <p:nvGrpSpPr>
          <p:cNvPr id="15" name="Group 749">
            <a:extLst>
              <a:ext uri="{FF2B5EF4-FFF2-40B4-BE49-F238E27FC236}">
                <a16:creationId xmlns:a16="http://schemas.microsoft.com/office/drawing/2014/main" id="{46DF150C-042E-444C-A4F2-F6B94EE4EB3C}"/>
              </a:ext>
            </a:extLst>
          </p:cNvPr>
          <p:cNvGrpSpPr>
            <a:grpSpLocks noChangeAspect="1"/>
          </p:cNvGrpSpPr>
          <p:nvPr/>
        </p:nvGrpSpPr>
        <p:grpSpPr bwMode="auto">
          <a:xfrm>
            <a:off x="1024098" y="2109426"/>
            <a:ext cx="369676" cy="369676"/>
            <a:chOff x="3520" y="2686"/>
            <a:chExt cx="340" cy="340"/>
          </a:xfrm>
          <a:solidFill>
            <a:schemeClr val="tx1">
              <a:lumMod val="50000"/>
              <a:lumOff val="50000"/>
            </a:schemeClr>
          </a:solidFill>
        </p:grpSpPr>
        <p:sp>
          <p:nvSpPr>
            <p:cNvPr id="16" name="Freeform 750">
              <a:extLst>
                <a:ext uri="{FF2B5EF4-FFF2-40B4-BE49-F238E27FC236}">
                  <a16:creationId xmlns:a16="http://schemas.microsoft.com/office/drawing/2014/main" id="{E01A2C6F-3106-8643-8AD5-E36832A8E767}"/>
                </a:ext>
              </a:extLst>
            </p:cNvPr>
            <p:cNvSpPr>
              <a:spLocks noEditPoints="1"/>
            </p:cNvSpPr>
            <p:nvPr/>
          </p:nvSpPr>
          <p:spPr bwMode="auto">
            <a:xfrm>
              <a:off x="3520" y="268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 name="Freeform 751">
              <a:extLst>
                <a:ext uri="{FF2B5EF4-FFF2-40B4-BE49-F238E27FC236}">
                  <a16:creationId xmlns:a16="http://schemas.microsoft.com/office/drawing/2014/main" id="{DB19564E-EDFB-FD4A-9C2D-A981F527860B}"/>
                </a:ext>
              </a:extLst>
            </p:cNvPr>
            <p:cNvSpPr>
              <a:spLocks/>
            </p:cNvSpPr>
            <p:nvPr/>
          </p:nvSpPr>
          <p:spPr bwMode="auto">
            <a:xfrm>
              <a:off x="3582" y="2789"/>
              <a:ext cx="144" cy="137"/>
            </a:xfrm>
            <a:custGeom>
              <a:avLst/>
              <a:gdLst>
                <a:gd name="T0" fmla="*/ 209 w 216"/>
                <a:gd name="T1" fmla="*/ 187 h 207"/>
                <a:gd name="T2" fmla="*/ 171 w 216"/>
                <a:gd name="T3" fmla="*/ 179 h 207"/>
                <a:gd name="T4" fmla="*/ 156 w 216"/>
                <a:gd name="T5" fmla="*/ 177 h 207"/>
                <a:gd name="T6" fmla="*/ 145 w 216"/>
                <a:gd name="T7" fmla="*/ 147 h 207"/>
                <a:gd name="T8" fmla="*/ 167 w 216"/>
                <a:gd name="T9" fmla="*/ 96 h 207"/>
                <a:gd name="T10" fmla="*/ 157 w 216"/>
                <a:gd name="T11" fmla="*/ 22 h 207"/>
                <a:gd name="T12" fmla="*/ 108 w 216"/>
                <a:gd name="T13" fmla="*/ 0 h 207"/>
                <a:gd name="T14" fmla="*/ 59 w 216"/>
                <a:gd name="T15" fmla="*/ 22 h 207"/>
                <a:gd name="T16" fmla="*/ 50 w 216"/>
                <a:gd name="T17" fmla="*/ 96 h 207"/>
                <a:gd name="T18" fmla="*/ 72 w 216"/>
                <a:gd name="T19" fmla="*/ 147 h 207"/>
                <a:gd name="T20" fmla="*/ 61 w 216"/>
                <a:gd name="T21" fmla="*/ 177 h 207"/>
                <a:gd name="T22" fmla="*/ 45 w 216"/>
                <a:gd name="T23" fmla="*/ 179 h 207"/>
                <a:gd name="T24" fmla="*/ 8 w 216"/>
                <a:gd name="T25" fmla="*/ 187 h 207"/>
                <a:gd name="T26" fmla="*/ 3 w 216"/>
                <a:gd name="T27" fmla="*/ 201 h 207"/>
                <a:gd name="T28" fmla="*/ 12 w 216"/>
                <a:gd name="T29" fmla="*/ 207 h 207"/>
                <a:gd name="T30" fmla="*/ 17 w 216"/>
                <a:gd name="T31" fmla="*/ 206 h 207"/>
                <a:gd name="T32" fmla="*/ 46 w 216"/>
                <a:gd name="T33" fmla="*/ 200 h 207"/>
                <a:gd name="T34" fmla="*/ 71 w 216"/>
                <a:gd name="T35" fmla="*/ 195 h 207"/>
                <a:gd name="T36" fmla="*/ 91 w 216"/>
                <a:gd name="T37" fmla="*/ 162 h 207"/>
                <a:gd name="T38" fmla="*/ 90 w 216"/>
                <a:gd name="T39" fmla="*/ 135 h 207"/>
                <a:gd name="T40" fmla="*/ 71 w 216"/>
                <a:gd name="T41" fmla="*/ 91 h 207"/>
                <a:gd name="T42" fmla="*/ 76 w 216"/>
                <a:gd name="T43" fmla="*/ 36 h 207"/>
                <a:gd name="T44" fmla="*/ 108 w 216"/>
                <a:gd name="T45" fmla="*/ 22 h 207"/>
                <a:gd name="T46" fmla="*/ 108 w 216"/>
                <a:gd name="T47" fmla="*/ 21 h 207"/>
                <a:gd name="T48" fmla="*/ 109 w 216"/>
                <a:gd name="T49" fmla="*/ 22 h 207"/>
                <a:gd name="T50" fmla="*/ 141 w 216"/>
                <a:gd name="T51" fmla="*/ 36 h 207"/>
                <a:gd name="T52" fmla="*/ 146 w 216"/>
                <a:gd name="T53" fmla="*/ 91 h 207"/>
                <a:gd name="T54" fmla="*/ 127 w 216"/>
                <a:gd name="T55" fmla="*/ 135 h 207"/>
                <a:gd name="T56" fmla="*/ 125 w 216"/>
                <a:gd name="T57" fmla="*/ 162 h 207"/>
                <a:gd name="T58" fmla="*/ 146 w 216"/>
                <a:gd name="T59" fmla="*/ 195 h 207"/>
                <a:gd name="T60" fmla="*/ 170 w 216"/>
                <a:gd name="T61" fmla="*/ 200 h 207"/>
                <a:gd name="T62" fmla="*/ 200 w 216"/>
                <a:gd name="T63" fmla="*/ 206 h 207"/>
                <a:gd name="T64" fmla="*/ 204 w 216"/>
                <a:gd name="T65" fmla="*/ 207 h 207"/>
                <a:gd name="T66" fmla="*/ 214 w 216"/>
                <a:gd name="T67" fmla="*/ 201 h 207"/>
                <a:gd name="T68" fmla="*/ 209 w 216"/>
                <a:gd name="T69" fmla="*/ 18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6" h="207">
                  <a:moveTo>
                    <a:pt x="209" y="187"/>
                  </a:moveTo>
                  <a:cubicBezTo>
                    <a:pt x="194" y="180"/>
                    <a:pt x="182" y="180"/>
                    <a:pt x="171" y="179"/>
                  </a:cubicBezTo>
                  <a:cubicBezTo>
                    <a:pt x="165" y="179"/>
                    <a:pt x="159" y="179"/>
                    <a:pt x="156" y="177"/>
                  </a:cubicBezTo>
                  <a:cubicBezTo>
                    <a:pt x="149" y="173"/>
                    <a:pt x="143" y="153"/>
                    <a:pt x="145" y="147"/>
                  </a:cubicBezTo>
                  <a:cubicBezTo>
                    <a:pt x="153" y="134"/>
                    <a:pt x="162" y="114"/>
                    <a:pt x="167" y="96"/>
                  </a:cubicBezTo>
                  <a:cubicBezTo>
                    <a:pt x="174" y="64"/>
                    <a:pt x="171" y="39"/>
                    <a:pt x="157" y="22"/>
                  </a:cubicBezTo>
                  <a:cubicBezTo>
                    <a:pt x="139" y="0"/>
                    <a:pt x="111" y="0"/>
                    <a:pt x="108" y="0"/>
                  </a:cubicBezTo>
                  <a:cubicBezTo>
                    <a:pt x="106" y="0"/>
                    <a:pt x="77" y="0"/>
                    <a:pt x="59" y="22"/>
                  </a:cubicBezTo>
                  <a:cubicBezTo>
                    <a:pt x="45" y="39"/>
                    <a:pt x="42" y="64"/>
                    <a:pt x="50" y="96"/>
                  </a:cubicBezTo>
                  <a:cubicBezTo>
                    <a:pt x="54" y="114"/>
                    <a:pt x="63" y="134"/>
                    <a:pt x="72" y="147"/>
                  </a:cubicBezTo>
                  <a:cubicBezTo>
                    <a:pt x="73" y="153"/>
                    <a:pt x="67" y="173"/>
                    <a:pt x="61" y="177"/>
                  </a:cubicBezTo>
                  <a:cubicBezTo>
                    <a:pt x="57" y="179"/>
                    <a:pt x="52" y="179"/>
                    <a:pt x="45" y="179"/>
                  </a:cubicBezTo>
                  <a:cubicBezTo>
                    <a:pt x="35" y="180"/>
                    <a:pt x="22" y="180"/>
                    <a:pt x="8" y="187"/>
                  </a:cubicBezTo>
                  <a:cubicBezTo>
                    <a:pt x="2" y="189"/>
                    <a:pt x="0" y="196"/>
                    <a:pt x="3" y="201"/>
                  </a:cubicBezTo>
                  <a:cubicBezTo>
                    <a:pt x="4" y="205"/>
                    <a:pt x="8" y="207"/>
                    <a:pt x="12" y="207"/>
                  </a:cubicBezTo>
                  <a:cubicBezTo>
                    <a:pt x="14" y="207"/>
                    <a:pt x="15" y="207"/>
                    <a:pt x="17" y="206"/>
                  </a:cubicBezTo>
                  <a:cubicBezTo>
                    <a:pt x="28" y="201"/>
                    <a:pt x="37" y="201"/>
                    <a:pt x="46" y="200"/>
                  </a:cubicBezTo>
                  <a:cubicBezTo>
                    <a:pt x="55" y="200"/>
                    <a:pt x="63" y="200"/>
                    <a:pt x="71" y="195"/>
                  </a:cubicBezTo>
                  <a:cubicBezTo>
                    <a:pt x="85" y="188"/>
                    <a:pt x="90" y="168"/>
                    <a:pt x="91" y="162"/>
                  </a:cubicBezTo>
                  <a:cubicBezTo>
                    <a:pt x="93" y="153"/>
                    <a:pt x="95" y="142"/>
                    <a:pt x="90" y="135"/>
                  </a:cubicBezTo>
                  <a:cubicBezTo>
                    <a:pt x="82" y="125"/>
                    <a:pt x="74" y="106"/>
                    <a:pt x="71" y="91"/>
                  </a:cubicBezTo>
                  <a:cubicBezTo>
                    <a:pt x="65" y="66"/>
                    <a:pt x="66" y="47"/>
                    <a:pt x="76" y="36"/>
                  </a:cubicBezTo>
                  <a:cubicBezTo>
                    <a:pt x="87" y="21"/>
                    <a:pt x="108" y="22"/>
                    <a:pt x="108" y="22"/>
                  </a:cubicBezTo>
                  <a:cubicBezTo>
                    <a:pt x="108" y="22"/>
                    <a:pt x="108" y="21"/>
                    <a:pt x="108" y="21"/>
                  </a:cubicBezTo>
                  <a:cubicBezTo>
                    <a:pt x="108" y="21"/>
                    <a:pt x="108" y="22"/>
                    <a:pt x="109" y="22"/>
                  </a:cubicBezTo>
                  <a:cubicBezTo>
                    <a:pt x="109" y="22"/>
                    <a:pt x="129" y="21"/>
                    <a:pt x="141" y="36"/>
                  </a:cubicBezTo>
                  <a:cubicBezTo>
                    <a:pt x="150" y="47"/>
                    <a:pt x="152" y="66"/>
                    <a:pt x="146" y="91"/>
                  </a:cubicBezTo>
                  <a:cubicBezTo>
                    <a:pt x="142" y="106"/>
                    <a:pt x="134" y="125"/>
                    <a:pt x="127" y="135"/>
                  </a:cubicBezTo>
                  <a:cubicBezTo>
                    <a:pt x="122" y="142"/>
                    <a:pt x="123" y="153"/>
                    <a:pt x="125" y="162"/>
                  </a:cubicBezTo>
                  <a:cubicBezTo>
                    <a:pt x="126" y="168"/>
                    <a:pt x="132" y="188"/>
                    <a:pt x="146" y="195"/>
                  </a:cubicBezTo>
                  <a:cubicBezTo>
                    <a:pt x="154" y="200"/>
                    <a:pt x="162" y="200"/>
                    <a:pt x="170" y="200"/>
                  </a:cubicBezTo>
                  <a:cubicBezTo>
                    <a:pt x="179" y="201"/>
                    <a:pt x="189" y="201"/>
                    <a:pt x="200" y="206"/>
                  </a:cubicBezTo>
                  <a:cubicBezTo>
                    <a:pt x="201" y="207"/>
                    <a:pt x="203" y="207"/>
                    <a:pt x="204" y="207"/>
                  </a:cubicBezTo>
                  <a:cubicBezTo>
                    <a:pt x="208" y="207"/>
                    <a:pt x="212" y="205"/>
                    <a:pt x="214" y="201"/>
                  </a:cubicBezTo>
                  <a:cubicBezTo>
                    <a:pt x="216" y="196"/>
                    <a:pt x="214" y="189"/>
                    <a:pt x="209" y="18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 name="Freeform 752">
              <a:extLst>
                <a:ext uri="{FF2B5EF4-FFF2-40B4-BE49-F238E27FC236}">
                  <a16:creationId xmlns:a16="http://schemas.microsoft.com/office/drawing/2014/main" id="{128C79DD-222D-1D45-885D-0B464F1BE876}"/>
                </a:ext>
              </a:extLst>
            </p:cNvPr>
            <p:cNvSpPr>
              <a:spLocks/>
            </p:cNvSpPr>
            <p:nvPr/>
          </p:nvSpPr>
          <p:spPr bwMode="auto">
            <a:xfrm>
              <a:off x="3702" y="2802"/>
              <a:ext cx="95" cy="111"/>
            </a:xfrm>
            <a:custGeom>
              <a:avLst/>
              <a:gdLst>
                <a:gd name="T0" fmla="*/ 136 w 143"/>
                <a:gd name="T1" fmla="*/ 147 h 167"/>
                <a:gd name="T2" fmla="*/ 109 w 143"/>
                <a:gd name="T3" fmla="*/ 139 h 167"/>
                <a:gd name="T4" fmla="*/ 95 w 143"/>
                <a:gd name="T5" fmla="*/ 136 h 167"/>
                <a:gd name="T6" fmla="*/ 89 w 143"/>
                <a:gd name="T7" fmla="*/ 118 h 167"/>
                <a:gd name="T8" fmla="*/ 106 w 143"/>
                <a:gd name="T9" fmla="*/ 78 h 167"/>
                <a:gd name="T10" fmla="*/ 99 w 143"/>
                <a:gd name="T11" fmla="*/ 20 h 167"/>
                <a:gd name="T12" fmla="*/ 56 w 143"/>
                <a:gd name="T13" fmla="*/ 1 h 167"/>
                <a:gd name="T14" fmla="*/ 14 w 143"/>
                <a:gd name="T15" fmla="*/ 20 h 167"/>
                <a:gd name="T16" fmla="*/ 6 w 143"/>
                <a:gd name="T17" fmla="*/ 78 h 167"/>
                <a:gd name="T18" fmla="*/ 24 w 143"/>
                <a:gd name="T19" fmla="*/ 118 h 167"/>
                <a:gd name="T20" fmla="*/ 18 w 143"/>
                <a:gd name="T21" fmla="*/ 136 h 167"/>
                <a:gd name="T22" fmla="*/ 16 w 143"/>
                <a:gd name="T23" fmla="*/ 151 h 167"/>
                <a:gd name="T24" fmla="*/ 24 w 143"/>
                <a:gd name="T25" fmla="*/ 155 h 167"/>
                <a:gd name="T26" fmla="*/ 31 w 143"/>
                <a:gd name="T27" fmla="*/ 153 h 167"/>
                <a:gd name="T28" fmla="*/ 41 w 143"/>
                <a:gd name="T29" fmla="*/ 107 h 167"/>
                <a:gd name="T30" fmla="*/ 27 w 143"/>
                <a:gd name="T31" fmla="*/ 73 h 167"/>
                <a:gd name="T32" fmla="*/ 31 w 143"/>
                <a:gd name="T33" fmla="*/ 33 h 167"/>
                <a:gd name="T34" fmla="*/ 56 w 143"/>
                <a:gd name="T35" fmla="*/ 22 h 167"/>
                <a:gd name="T36" fmla="*/ 82 w 143"/>
                <a:gd name="T37" fmla="*/ 33 h 167"/>
                <a:gd name="T38" fmla="*/ 86 w 143"/>
                <a:gd name="T39" fmla="*/ 73 h 167"/>
                <a:gd name="T40" fmla="*/ 71 w 143"/>
                <a:gd name="T41" fmla="*/ 107 h 167"/>
                <a:gd name="T42" fmla="*/ 82 w 143"/>
                <a:gd name="T43" fmla="*/ 153 h 167"/>
                <a:gd name="T44" fmla="*/ 83 w 143"/>
                <a:gd name="T45" fmla="*/ 154 h 167"/>
                <a:gd name="T46" fmla="*/ 106 w 143"/>
                <a:gd name="T47" fmla="*/ 160 h 167"/>
                <a:gd name="T48" fmla="*/ 125 w 143"/>
                <a:gd name="T49" fmla="*/ 165 h 167"/>
                <a:gd name="T50" fmla="*/ 131 w 143"/>
                <a:gd name="T51" fmla="*/ 167 h 167"/>
                <a:gd name="T52" fmla="*/ 140 w 143"/>
                <a:gd name="T53" fmla="*/ 162 h 167"/>
                <a:gd name="T54" fmla="*/ 136 w 143"/>
                <a:gd name="T55" fmla="*/ 14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67">
                  <a:moveTo>
                    <a:pt x="136" y="147"/>
                  </a:moveTo>
                  <a:cubicBezTo>
                    <a:pt x="128" y="142"/>
                    <a:pt x="118" y="140"/>
                    <a:pt x="109" y="139"/>
                  </a:cubicBezTo>
                  <a:cubicBezTo>
                    <a:pt x="104" y="138"/>
                    <a:pt x="98" y="137"/>
                    <a:pt x="95" y="136"/>
                  </a:cubicBezTo>
                  <a:cubicBezTo>
                    <a:pt x="89" y="131"/>
                    <a:pt x="88" y="121"/>
                    <a:pt x="89" y="118"/>
                  </a:cubicBezTo>
                  <a:cubicBezTo>
                    <a:pt x="96" y="109"/>
                    <a:pt x="103" y="93"/>
                    <a:pt x="106" y="78"/>
                  </a:cubicBezTo>
                  <a:cubicBezTo>
                    <a:pt x="112" y="53"/>
                    <a:pt x="110" y="34"/>
                    <a:pt x="99" y="20"/>
                  </a:cubicBezTo>
                  <a:cubicBezTo>
                    <a:pt x="83" y="0"/>
                    <a:pt x="58" y="1"/>
                    <a:pt x="56" y="1"/>
                  </a:cubicBezTo>
                  <a:cubicBezTo>
                    <a:pt x="54" y="1"/>
                    <a:pt x="30" y="0"/>
                    <a:pt x="14" y="20"/>
                  </a:cubicBezTo>
                  <a:cubicBezTo>
                    <a:pt x="3" y="34"/>
                    <a:pt x="0" y="53"/>
                    <a:pt x="6" y="78"/>
                  </a:cubicBezTo>
                  <a:cubicBezTo>
                    <a:pt x="10" y="93"/>
                    <a:pt x="17" y="109"/>
                    <a:pt x="24" y="118"/>
                  </a:cubicBezTo>
                  <a:cubicBezTo>
                    <a:pt x="25" y="121"/>
                    <a:pt x="24" y="132"/>
                    <a:pt x="18" y="136"/>
                  </a:cubicBezTo>
                  <a:cubicBezTo>
                    <a:pt x="13" y="140"/>
                    <a:pt x="12" y="146"/>
                    <a:pt x="16" y="151"/>
                  </a:cubicBezTo>
                  <a:cubicBezTo>
                    <a:pt x="18" y="154"/>
                    <a:pt x="21" y="155"/>
                    <a:pt x="24" y="155"/>
                  </a:cubicBezTo>
                  <a:cubicBezTo>
                    <a:pt x="26" y="155"/>
                    <a:pt x="29" y="155"/>
                    <a:pt x="31" y="153"/>
                  </a:cubicBezTo>
                  <a:cubicBezTo>
                    <a:pt x="45" y="142"/>
                    <a:pt x="49" y="118"/>
                    <a:pt x="41" y="107"/>
                  </a:cubicBezTo>
                  <a:cubicBezTo>
                    <a:pt x="36" y="99"/>
                    <a:pt x="30" y="85"/>
                    <a:pt x="27" y="73"/>
                  </a:cubicBezTo>
                  <a:cubicBezTo>
                    <a:pt x="23" y="55"/>
                    <a:pt x="24" y="42"/>
                    <a:pt x="31" y="33"/>
                  </a:cubicBezTo>
                  <a:cubicBezTo>
                    <a:pt x="39" y="22"/>
                    <a:pt x="55" y="22"/>
                    <a:pt x="56" y="22"/>
                  </a:cubicBezTo>
                  <a:cubicBezTo>
                    <a:pt x="58" y="22"/>
                    <a:pt x="73" y="22"/>
                    <a:pt x="82" y="33"/>
                  </a:cubicBezTo>
                  <a:cubicBezTo>
                    <a:pt x="89" y="42"/>
                    <a:pt x="90" y="55"/>
                    <a:pt x="86" y="73"/>
                  </a:cubicBezTo>
                  <a:cubicBezTo>
                    <a:pt x="83" y="85"/>
                    <a:pt x="77" y="99"/>
                    <a:pt x="71" y="107"/>
                  </a:cubicBezTo>
                  <a:cubicBezTo>
                    <a:pt x="63" y="118"/>
                    <a:pt x="67" y="142"/>
                    <a:pt x="82" y="153"/>
                  </a:cubicBezTo>
                  <a:cubicBezTo>
                    <a:pt x="82" y="153"/>
                    <a:pt x="83" y="154"/>
                    <a:pt x="83" y="154"/>
                  </a:cubicBezTo>
                  <a:cubicBezTo>
                    <a:pt x="90" y="158"/>
                    <a:pt x="98" y="159"/>
                    <a:pt x="106" y="160"/>
                  </a:cubicBezTo>
                  <a:cubicBezTo>
                    <a:pt x="113" y="161"/>
                    <a:pt x="121" y="162"/>
                    <a:pt x="125" y="165"/>
                  </a:cubicBezTo>
                  <a:cubicBezTo>
                    <a:pt x="127" y="166"/>
                    <a:pt x="129" y="167"/>
                    <a:pt x="131" y="167"/>
                  </a:cubicBezTo>
                  <a:cubicBezTo>
                    <a:pt x="134" y="167"/>
                    <a:pt x="138" y="165"/>
                    <a:pt x="140" y="162"/>
                  </a:cubicBezTo>
                  <a:cubicBezTo>
                    <a:pt x="143" y="157"/>
                    <a:pt x="141" y="150"/>
                    <a:pt x="136" y="1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13" name="Text Placeholder 11">
            <a:extLst>
              <a:ext uri="{FF2B5EF4-FFF2-40B4-BE49-F238E27FC236}">
                <a16:creationId xmlns:a16="http://schemas.microsoft.com/office/drawing/2014/main" id="{4A1DAB08-3A14-D441-90B2-2BB9D99DB456}"/>
              </a:ext>
            </a:extLst>
          </p:cNvPr>
          <p:cNvSpPr txBox="1">
            <a:spLocks/>
          </p:cNvSpPr>
          <p:nvPr/>
        </p:nvSpPr>
        <p:spPr>
          <a:xfrm>
            <a:off x="914971" y="466344"/>
            <a:ext cx="3355848" cy="203200"/>
          </a:xfrm>
          <a:prstGeom prst="rect">
            <a:avLst/>
          </a:prstGeom>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b="1" kern="0" cap="all" spc="250" dirty="0">
                <a:solidFill>
                  <a:schemeClr val="accent5">
                    <a:lumMod val="60000"/>
                    <a:lumOff val="40000"/>
                  </a:schemeClr>
                </a:solidFill>
              </a:rPr>
              <a:t>Defining UX Design</a:t>
            </a:r>
            <a:endParaRPr lang="en-US" dirty="0"/>
          </a:p>
        </p:txBody>
      </p:sp>
    </p:spTree>
    <p:extLst>
      <p:ext uri="{BB962C8B-B14F-4D97-AF65-F5344CB8AC3E}">
        <p14:creationId xmlns:p14="http://schemas.microsoft.com/office/powerpoint/2010/main" val="3288418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Think Fast!</a:t>
            </a:r>
          </a:p>
        </p:txBody>
      </p:sp>
      <p:sp>
        <p:nvSpPr>
          <p:cNvPr id="79" name="Text Placeholder 2"/>
          <p:cNvSpPr>
            <a:spLocks noGrp="1"/>
          </p:cNvSpPr>
          <p:nvPr>
            <p:ph type="body" sz="quarter" idx="14"/>
          </p:nvPr>
        </p:nvSpPr>
        <p:spPr>
          <a:xfrm>
            <a:off x="914720" y="1353312"/>
            <a:ext cx="6299125" cy="475488"/>
          </a:xfrm>
        </p:spPr>
        <p:txBody>
          <a:bodyPr/>
          <a:lstStyle/>
          <a:p>
            <a:r>
              <a:rPr lang="en-US" sz="1000" dirty="0">
                <a:latin typeface="Cousine" panose="02070409020205020404" pitchFamily="49" charset="0"/>
                <a:cs typeface="Cousine" panose="02070409020205020404" pitchFamily="49" charset="0"/>
              </a:rPr>
              <a:t>--</a:t>
            </a:r>
          </a:p>
        </p:txBody>
      </p:sp>
      <p:sp>
        <p:nvSpPr>
          <p:cNvPr id="19" name="object 4">
            <a:extLst>
              <a:ext uri="{FF2B5EF4-FFF2-40B4-BE49-F238E27FC236}">
                <a16:creationId xmlns:a16="http://schemas.microsoft.com/office/drawing/2014/main" id="{F63FB06B-F266-574C-9B05-DD70487E56D9}"/>
              </a:ext>
            </a:extLst>
          </p:cNvPr>
          <p:cNvSpPr txBox="1"/>
          <p:nvPr/>
        </p:nvSpPr>
        <p:spPr>
          <a:xfrm>
            <a:off x="1726181" y="2113935"/>
            <a:ext cx="5860868" cy="754053"/>
          </a:xfrm>
          <a:prstGeom prst="rect">
            <a:avLst/>
          </a:prstGeom>
        </p:spPr>
        <p:txBody>
          <a:bodyPr vert="horz" wrap="square" lIns="0" tIns="0" rIns="0" bIns="0" rtlCol="0">
            <a:spAutoFit/>
          </a:bodyPr>
          <a:lstStyle/>
          <a:p>
            <a:pPr marL="12700">
              <a:lnSpc>
                <a:spcPct val="85000"/>
              </a:lnSpc>
              <a:spcBef>
                <a:spcPts val="600"/>
              </a:spcBef>
            </a:pPr>
            <a:r>
              <a:rPr lang="en-US" b="1" dirty="0">
                <a:ea typeface="Chronicle Display Black" charset="0"/>
                <a:cs typeface="Chronicle Display Black" charset="0"/>
              </a:rPr>
              <a:t>What about Human-Centered Design (HCD)?</a:t>
            </a:r>
          </a:p>
          <a:p>
            <a:pPr marL="12700">
              <a:lnSpc>
                <a:spcPct val="130000"/>
              </a:lnSpc>
              <a:spcBef>
                <a:spcPts val="600"/>
              </a:spcBef>
            </a:pPr>
            <a:r>
              <a:rPr lang="en-US" sz="1400" dirty="0">
                <a:ea typeface="Open Sans" charset="0"/>
                <a:cs typeface="Open Sans" charset="0"/>
              </a:rPr>
              <a:t>Or, how can you logically apply the definition of UX in broader terms? </a:t>
            </a:r>
            <a:endParaRPr lang="en-US" sz="1400" dirty="0">
              <a:solidFill>
                <a:srgbClr val="000000"/>
              </a:solidFill>
              <a:ea typeface="Open Sans" charset="0"/>
              <a:cs typeface="Open Sans" charset="0"/>
            </a:endParaRPr>
          </a:p>
          <a:p>
            <a:pPr marL="12700"/>
            <a:endParaRPr lang="en-US" sz="1050" dirty="0">
              <a:latin typeface="Open Sans" charset="0"/>
              <a:ea typeface="Open Sans" charset="0"/>
              <a:cs typeface="Open Sans" charset="0"/>
            </a:endParaRPr>
          </a:p>
        </p:txBody>
      </p:sp>
      <p:sp>
        <p:nvSpPr>
          <p:cNvPr id="8" name="object 4">
            <a:extLst>
              <a:ext uri="{FF2B5EF4-FFF2-40B4-BE49-F238E27FC236}">
                <a16:creationId xmlns:a16="http://schemas.microsoft.com/office/drawing/2014/main" id="{C712D23B-76E8-E644-81CF-D6EF140902B4}"/>
              </a:ext>
            </a:extLst>
          </p:cNvPr>
          <p:cNvSpPr txBox="1"/>
          <p:nvPr/>
        </p:nvSpPr>
        <p:spPr>
          <a:xfrm>
            <a:off x="1726180" y="2983587"/>
            <a:ext cx="9551420" cy="2215991"/>
          </a:xfrm>
          <a:prstGeom prst="rect">
            <a:avLst/>
          </a:prstGeom>
        </p:spPr>
        <p:txBody>
          <a:bodyPr vert="horz" wrap="square" lIns="0" tIns="0" rIns="0" bIns="0" rtlCol="0">
            <a:spAutoFit/>
          </a:bodyPr>
          <a:lstStyle/>
          <a:p>
            <a:pPr marL="12700">
              <a:spcBef>
                <a:spcPts val="600"/>
              </a:spcBef>
            </a:pPr>
            <a:r>
              <a:rPr lang="en-US" sz="2400" b="1" i="1" dirty="0">
                <a:latin typeface="Open Sans" charset="0"/>
                <a:ea typeface="Open Sans" charset="0"/>
                <a:cs typeface="Open Sans" charset="0"/>
              </a:rPr>
              <a:t>Human-Centered Design (HCD) </a:t>
            </a:r>
            <a:r>
              <a:rPr lang="en-US" sz="2400" i="1" dirty="0">
                <a:latin typeface="Open Sans" charset="0"/>
                <a:ea typeface="Open Sans" charset="0"/>
                <a:cs typeface="Open Sans" charset="0"/>
              </a:rPr>
              <a:t>puts people first. It is a methodology that drives toward solutions based on the voices and needs of users and, in doing so, helps focus efforts and investments towards the most meaningful and necessary innovations. By approaching challenges through research and evidence, we can better target solutions that are desirable, feasible, and viable. </a:t>
            </a:r>
          </a:p>
        </p:txBody>
      </p:sp>
      <p:grpSp>
        <p:nvGrpSpPr>
          <p:cNvPr id="15" name="Group 749">
            <a:extLst>
              <a:ext uri="{FF2B5EF4-FFF2-40B4-BE49-F238E27FC236}">
                <a16:creationId xmlns:a16="http://schemas.microsoft.com/office/drawing/2014/main" id="{46DF150C-042E-444C-A4F2-F6B94EE4EB3C}"/>
              </a:ext>
            </a:extLst>
          </p:cNvPr>
          <p:cNvGrpSpPr>
            <a:grpSpLocks noChangeAspect="1"/>
          </p:cNvGrpSpPr>
          <p:nvPr/>
        </p:nvGrpSpPr>
        <p:grpSpPr bwMode="auto">
          <a:xfrm>
            <a:off x="1024098" y="2109426"/>
            <a:ext cx="369676" cy="369676"/>
            <a:chOff x="3520" y="2686"/>
            <a:chExt cx="340" cy="340"/>
          </a:xfrm>
          <a:solidFill>
            <a:schemeClr val="tx1">
              <a:lumMod val="50000"/>
              <a:lumOff val="50000"/>
            </a:schemeClr>
          </a:solidFill>
        </p:grpSpPr>
        <p:sp>
          <p:nvSpPr>
            <p:cNvPr id="16" name="Freeform 750">
              <a:extLst>
                <a:ext uri="{FF2B5EF4-FFF2-40B4-BE49-F238E27FC236}">
                  <a16:creationId xmlns:a16="http://schemas.microsoft.com/office/drawing/2014/main" id="{E01A2C6F-3106-8643-8AD5-E36832A8E767}"/>
                </a:ext>
              </a:extLst>
            </p:cNvPr>
            <p:cNvSpPr>
              <a:spLocks noEditPoints="1"/>
            </p:cNvSpPr>
            <p:nvPr/>
          </p:nvSpPr>
          <p:spPr bwMode="auto">
            <a:xfrm>
              <a:off x="3520" y="268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 name="Freeform 751">
              <a:extLst>
                <a:ext uri="{FF2B5EF4-FFF2-40B4-BE49-F238E27FC236}">
                  <a16:creationId xmlns:a16="http://schemas.microsoft.com/office/drawing/2014/main" id="{DB19564E-EDFB-FD4A-9C2D-A981F527860B}"/>
                </a:ext>
              </a:extLst>
            </p:cNvPr>
            <p:cNvSpPr>
              <a:spLocks/>
            </p:cNvSpPr>
            <p:nvPr/>
          </p:nvSpPr>
          <p:spPr bwMode="auto">
            <a:xfrm>
              <a:off x="3582" y="2789"/>
              <a:ext cx="144" cy="137"/>
            </a:xfrm>
            <a:custGeom>
              <a:avLst/>
              <a:gdLst>
                <a:gd name="T0" fmla="*/ 209 w 216"/>
                <a:gd name="T1" fmla="*/ 187 h 207"/>
                <a:gd name="T2" fmla="*/ 171 w 216"/>
                <a:gd name="T3" fmla="*/ 179 h 207"/>
                <a:gd name="T4" fmla="*/ 156 w 216"/>
                <a:gd name="T5" fmla="*/ 177 h 207"/>
                <a:gd name="T6" fmla="*/ 145 w 216"/>
                <a:gd name="T7" fmla="*/ 147 h 207"/>
                <a:gd name="T8" fmla="*/ 167 w 216"/>
                <a:gd name="T9" fmla="*/ 96 h 207"/>
                <a:gd name="T10" fmla="*/ 157 w 216"/>
                <a:gd name="T11" fmla="*/ 22 h 207"/>
                <a:gd name="T12" fmla="*/ 108 w 216"/>
                <a:gd name="T13" fmla="*/ 0 h 207"/>
                <a:gd name="T14" fmla="*/ 59 w 216"/>
                <a:gd name="T15" fmla="*/ 22 h 207"/>
                <a:gd name="T16" fmla="*/ 50 w 216"/>
                <a:gd name="T17" fmla="*/ 96 h 207"/>
                <a:gd name="T18" fmla="*/ 72 w 216"/>
                <a:gd name="T19" fmla="*/ 147 h 207"/>
                <a:gd name="T20" fmla="*/ 61 w 216"/>
                <a:gd name="T21" fmla="*/ 177 h 207"/>
                <a:gd name="T22" fmla="*/ 45 w 216"/>
                <a:gd name="T23" fmla="*/ 179 h 207"/>
                <a:gd name="T24" fmla="*/ 8 w 216"/>
                <a:gd name="T25" fmla="*/ 187 h 207"/>
                <a:gd name="T26" fmla="*/ 3 w 216"/>
                <a:gd name="T27" fmla="*/ 201 h 207"/>
                <a:gd name="T28" fmla="*/ 12 w 216"/>
                <a:gd name="T29" fmla="*/ 207 h 207"/>
                <a:gd name="T30" fmla="*/ 17 w 216"/>
                <a:gd name="T31" fmla="*/ 206 h 207"/>
                <a:gd name="T32" fmla="*/ 46 w 216"/>
                <a:gd name="T33" fmla="*/ 200 h 207"/>
                <a:gd name="T34" fmla="*/ 71 w 216"/>
                <a:gd name="T35" fmla="*/ 195 h 207"/>
                <a:gd name="T36" fmla="*/ 91 w 216"/>
                <a:gd name="T37" fmla="*/ 162 h 207"/>
                <a:gd name="T38" fmla="*/ 90 w 216"/>
                <a:gd name="T39" fmla="*/ 135 h 207"/>
                <a:gd name="T40" fmla="*/ 71 w 216"/>
                <a:gd name="T41" fmla="*/ 91 h 207"/>
                <a:gd name="T42" fmla="*/ 76 w 216"/>
                <a:gd name="T43" fmla="*/ 36 h 207"/>
                <a:gd name="T44" fmla="*/ 108 w 216"/>
                <a:gd name="T45" fmla="*/ 22 h 207"/>
                <a:gd name="T46" fmla="*/ 108 w 216"/>
                <a:gd name="T47" fmla="*/ 21 h 207"/>
                <a:gd name="T48" fmla="*/ 109 w 216"/>
                <a:gd name="T49" fmla="*/ 22 h 207"/>
                <a:gd name="T50" fmla="*/ 141 w 216"/>
                <a:gd name="T51" fmla="*/ 36 h 207"/>
                <a:gd name="T52" fmla="*/ 146 w 216"/>
                <a:gd name="T53" fmla="*/ 91 h 207"/>
                <a:gd name="T54" fmla="*/ 127 w 216"/>
                <a:gd name="T55" fmla="*/ 135 h 207"/>
                <a:gd name="T56" fmla="*/ 125 w 216"/>
                <a:gd name="T57" fmla="*/ 162 h 207"/>
                <a:gd name="T58" fmla="*/ 146 w 216"/>
                <a:gd name="T59" fmla="*/ 195 h 207"/>
                <a:gd name="T60" fmla="*/ 170 w 216"/>
                <a:gd name="T61" fmla="*/ 200 h 207"/>
                <a:gd name="T62" fmla="*/ 200 w 216"/>
                <a:gd name="T63" fmla="*/ 206 h 207"/>
                <a:gd name="T64" fmla="*/ 204 w 216"/>
                <a:gd name="T65" fmla="*/ 207 h 207"/>
                <a:gd name="T66" fmla="*/ 214 w 216"/>
                <a:gd name="T67" fmla="*/ 201 h 207"/>
                <a:gd name="T68" fmla="*/ 209 w 216"/>
                <a:gd name="T69" fmla="*/ 18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6" h="207">
                  <a:moveTo>
                    <a:pt x="209" y="187"/>
                  </a:moveTo>
                  <a:cubicBezTo>
                    <a:pt x="194" y="180"/>
                    <a:pt x="182" y="180"/>
                    <a:pt x="171" y="179"/>
                  </a:cubicBezTo>
                  <a:cubicBezTo>
                    <a:pt x="165" y="179"/>
                    <a:pt x="159" y="179"/>
                    <a:pt x="156" y="177"/>
                  </a:cubicBezTo>
                  <a:cubicBezTo>
                    <a:pt x="149" y="173"/>
                    <a:pt x="143" y="153"/>
                    <a:pt x="145" y="147"/>
                  </a:cubicBezTo>
                  <a:cubicBezTo>
                    <a:pt x="153" y="134"/>
                    <a:pt x="162" y="114"/>
                    <a:pt x="167" y="96"/>
                  </a:cubicBezTo>
                  <a:cubicBezTo>
                    <a:pt x="174" y="64"/>
                    <a:pt x="171" y="39"/>
                    <a:pt x="157" y="22"/>
                  </a:cubicBezTo>
                  <a:cubicBezTo>
                    <a:pt x="139" y="0"/>
                    <a:pt x="111" y="0"/>
                    <a:pt x="108" y="0"/>
                  </a:cubicBezTo>
                  <a:cubicBezTo>
                    <a:pt x="106" y="0"/>
                    <a:pt x="77" y="0"/>
                    <a:pt x="59" y="22"/>
                  </a:cubicBezTo>
                  <a:cubicBezTo>
                    <a:pt x="45" y="39"/>
                    <a:pt x="42" y="64"/>
                    <a:pt x="50" y="96"/>
                  </a:cubicBezTo>
                  <a:cubicBezTo>
                    <a:pt x="54" y="114"/>
                    <a:pt x="63" y="134"/>
                    <a:pt x="72" y="147"/>
                  </a:cubicBezTo>
                  <a:cubicBezTo>
                    <a:pt x="73" y="153"/>
                    <a:pt x="67" y="173"/>
                    <a:pt x="61" y="177"/>
                  </a:cubicBezTo>
                  <a:cubicBezTo>
                    <a:pt x="57" y="179"/>
                    <a:pt x="52" y="179"/>
                    <a:pt x="45" y="179"/>
                  </a:cubicBezTo>
                  <a:cubicBezTo>
                    <a:pt x="35" y="180"/>
                    <a:pt x="22" y="180"/>
                    <a:pt x="8" y="187"/>
                  </a:cubicBezTo>
                  <a:cubicBezTo>
                    <a:pt x="2" y="189"/>
                    <a:pt x="0" y="196"/>
                    <a:pt x="3" y="201"/>
                  </a:cubicBezTo>
                  <a:cubicBezTo>
                    <a:pt x="4" y="205"/>
                    <a:pt x="8" y="207"/>
                    <a:pt x="12" y="207"/>
                  </a:cubicBezTo>
                  <a:cubicBezTo>
                    <a:pt x="14" y="207"/>
                    <a:pt x="15" y="207"/>
                    <a:pt x="17" y="206"/>
                  </a:cubicBezTo>
                  <a:cubicBezTo>
                    <a:pt x="28" y="201"/>
                    <a:pt x="37" y="201"/>
                    <a:pt x="46" y="200"/>
                  </a:cubicBezTo>
                  <a:cubicBezTo>
                    <a:pt x="55" y="200"/>
                    <a:pt x="63" y="200"/>
                    <a:pt x="71" y="195"/>
                  </a:cubicBezTo>
                  <a:cubicBezTo>
                    <a:pt x="85" y="188"/>
                    <a:pt x="90" y="168"/>
                    <a:pt x="91" y="162"/>
                  </a:cubicBezTo>
                  <a:cubicBezTo>
                    <a:pt x="93" y="153"/>
                    <a:pt x="95" y="142"/>
                    <a:pt x="90" y="135"/>
                  </a:cubicBezTo>
                  <a:cubicBezTo>
                    <a:pt x="82" y="125"/>
                    <a:pt x="74" y="106"/>
                    <a:pt x="71" y="91"/>
                  </a:cubicBezTo>
                  <a:cubicBezTo>
                    <a:pt x="65" y="66"/>
                    <a:pt x="66" y="47"/>
                    <a:pt x="76" y="36"/>
                  </a:cubicBezTo>
                  <a:cubicBezTo>
                    <a:pt x="87" y="21"/>
                    <a:pt x="108" y="22"/>
                    <a:pt x="108" y="22"/>
                  </a:cubicBezTo>
                  <a:cubicBezTo>
                    <a:pt x="108" y="22"/>
                    <a:pt x="108" y="21"/>
                    <a:pt x="108" y="21"/>
                  </a:cubicBezTo>
                  <a:cubicBezTo>
                    <a:pt x="108" y="21"/>
                    <a:pt x="108" y="22"/>
                    <a:pt x="109" y="22"/>
                  </a:cubicBezTo>
                  <a:cubicBezTo>
                    <a:pt x="109" y="22"/>
                    <a:pt x="129" y="21"/>
                    <a:pt x="141" y="36"/>
                  </a:cubicBezTo>
                  <a:cubicBezTo>
                    <a:pt x="150" y="47"/>
                    <a:pt x="152" y="66"/>
                    <a:pt x="146" y="91"/>
                  </a:cubicBezTo>
                  <a:cubicBezTo>
                    <a:pt x="142" y="106"/>
                    <a:pt x="134" y="125"/>
                    <a:pt x="127" y="135"/>
                  </a:cubicBezTo>
                  <a:cubicBezTo>
                    <a:pt x="122" y="142"/>
                    <a:pt x="123" y="153"/>
                    <a:pt x="125" y="162"/>
                  </a:cubicBezTo>
                  <a:cubicBezTo>
                    <a:pt x="126" y="168"/>
                    <a:pt x="132" y="188"/>
                    <a:pt x="146" y="195"/>
                  </a:cubicBezTo>
                  <a:cubicBezTo>
                    <a:pt x="154" y="200"/>
                    <a:pt x="162" y="200"/>
                    <a:pt x="170" y="200"/>
                  </a:cubicBezTo>
                  <a:cubicBezTo>
                    <a:pt x="179" y="201"/>
                    <a:pt x="189" y="201"/>
                    <a:pt x="200" y="206"/>
                  </a:cubicBezTo>
                  <a:cubicBezTo>
                    <a:pt x="201" y="207"/>
                    <a:pt x="203" y="207"/>
                    <a:pt x="204" y="207"/>
                  </a:cubicBezTo>
                  <a:cubicBezTo>
                    <a:pt x="208" y="207"/>
                    <a:pt x="212" y="205"/>
                    <a:pt x="214" y="201"/>
                  </a:cubicBezTo>
                  <a:cubicBezTo>
                    <a:pt x="216" y="196"/>
                    <a:pt x="214" y="189"/>
                    <a:pt x="209" y="18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 name="Freeform 752">
              <a:extLst>
                <a:ext uri="{FF2B5EF4-FFF2-40B4-BE49-F238E27FC236}">
                  <a16:creationId xmlns:a16="http://schemas.microsoft.com/office/drawing/2014/main" id="{128C79DD-222D-1D45-885D-0B464F1BE876}"/>
                </a:ext>
              </a:extLst>
            </p:cNvPr>
            <p:cNvSpPr>
              <a:spLocks/>
            </p:cNvSpPr>
            <p:nvPr/>
          </p:nvSpPr>
          <p:spPr bwMode="auto">
            <a:xfrm>
              <a:off x="3702" y="2802"/>
              <a:ext cx="95" cy="111"/>
            </a:xfrm>
            <a:custGeom>
              <a:avLst/>
              <a:gdLst>
                <a:gd name="T0" fmla="*/ 136 w 143"/>
                <a:gd name="T1" fmla="*/ 147 h 167"/>
                <a:gd name="T2" fmla="*/ 109 w 143"/>
                <a:gd name="T3" fmla="*/ 139 h 167"/>
                <a:gd name="T4" fmla="*/ 95 w 143"/>
                <a:gd name="T5" fmla="*/ 136 h 167"/>
                <a:gd name="T6" fmla="*/ 89 w 143"/>
                <a:gd name="T7" fmla="*/ 118 h 167"/>
                <a:gd name="T8" fmla="*/ 106 w 143"/>
                <a:gd name="T9" fmla="*/ 78 h 167"/>
                <a:gd name="T10" fmla="*/ 99 w 143"/>
                <a:gd name="T11" fmla="*/ 20 h 167"/>
                <a:gd name="T12" fmla="*/ 56 w 143"/>
                <a:gd name="T13" fmla="*/ 1 h 167"/>
                <a:gd name="T14" fmla="*/ 14 w 143"/>
                <a:gd name="T15" fmla="*/ 20 h 167"/>
                <a:gd name="T16" fmla="*/ 6 w 143"/>
                <a:gd name="T17" fmla="*/ 78 h 167"/>
                <a:gd name="T18" fmla="*/ 24 w 143"/>
                <a:gd name="T19" fmla="*/ 118 h 167"/>
                <a:gd name="T20" fmla="*/ 18 w 143"/>
                <a:gd name="T21" fmla="*/ 136 h 167"/>
                <a:gd name="T22" fmla="*/ 16 w 143"/>
                <a:gd name="T23" fmla="*/ 151 h 167"/>
                <a:gd name="T24" fmla="*/ 24 w 143"/>
                <a:gd name="T25" fmla="*/ 155 h 167"/>
                <a:gd name="T26" fmla="*/ 31 w 143"/>
                <a:gd name="T27" fmla="*/ 153 h 167"/>
                <a:gd name="T28" fmla="*/ 41 w 143"/>
                <a:gd name="T29" fmla="*/ 107 h 167"/>
                <a:gd name="T30" fmla="*/ 27 w 143"/>
                <a:gd name="T31" fmla="*/ 73 h 167"/>
                <a:gd name="T32" fmla="*/ 31 w 143"/>
                <a:gd name="T33" fmla="*/ 33 h 167"/>
                <a:gd name="T34" fmla="*/ 56 w 143"/>
                <a:gd name="T35" fmla="*/ 22 h 167"/>
                <a:gd name="T36" fmla="*/ 82 w 143"/>
                <a:gd name="T37" fmla="*/ 33 h 167"/>
                <a:gd name="T38" fmla="*/ 86 w 143"/>
                <a:gd name="T39" fmla="*/ 73 h 167"/>
                <a:gd name="T40" fmla="*/ 71 w 143"/>
                <a:gd name="T41" fmla="*/ 107 h 167"/>
                <a:gd name="T42" fmla="*/ 82 w 143"/>
                <a:gd name="T43" fmla="*/ 153 h 167"/>
                <a:gd name="T44" fmla="*/ 83 w 143"/>
                <a:gd name="T45" fmla="*/ 154 h 167"/>
                <a:gd name="T46" fmla="*/ 106 w 143"/>
                <a:gd name="T47" fmla="*/ 160 h 167"/>
                <a:gd name="T48" fmla="*/ 125 w 143"/>
                <a:gd name="T49" fmla="*/ 165 h 167"/>
                <a:gd name="T50" fmla="*/ 131 w 143"/>
                <a:gd name="T51" fmla="*/ 167 h 167"/>
                <a:gd name="T52" fmla="*/ 140 w 143"/>
                <a:gd name="T53" fmla="*/ 162 h 167"/>
                <a:gd name="T54" fmla="*/ 136 w 143"/>
                <a:gd name="T55" fmla="*/ 14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67">
                  <a:moveTo>
                    <a:pt x="136" y="147"/>
                  </a:moveTo>
                  <a:cubicBezTo>
                    <a:pt x="128" y="142"/>
                    <a:pt x="118" y="140"/>
                    <a:pt x="109" y="139"/>
                  </a:cubicBezTo>
                  <a:cubicBezTo>
                    <a:pt x="104" y="138"/>
                    <a:pt x="98" y="137"/>
                    <a:pt x="95" y="136"/>
                  </a:cubicBezTo>
                  <a:cubicBezTo>
                    <a:pt x="89" y="131"/>
                    <a:pt x="88" y="121"/>
                    <a:pt x="89" y="118"/>
                  </a:cubicBezTo>
                  <a:cubicBezTo>
                    <a:pt x="96" y="109"/>
                    <a:pt x="103" y="93"/>
                    <a:pt x="106" y="78"/>
                  </a:cubicBezTo>
                  <a:cubicBezTo>
                    <a:pt x="112" y="53"/>
                    <a:pt x="110" y="34"/>
                    <a:pt x="99" y="20"/>
                  </a:cubicBezTo>
                  <a:cubicBezTo>
                    <a:pt x="83" y="0"/>
                    <a:pt x="58" y="1"/>
                    <a:pt x="56" y="1"/>
                  </a:cubicBezTo>
                  <a:cubicBezTo>
                    <a:pt x="54" y="1"/>
                    <a:pt x="30" y="0"/>
                    <a:pt x="14" y="20"/>
                  </a:cubicBezTo>
                  <a:cubicBezTo>
                    <a:pt x="3" y="34"/>
                    <a:pt x="0" y="53"/>
                    <a:pt x="6" y="78"/>
                  </a:cubicBezTo>
                  <a:cubicBezTo>
                    <a:pt x="10" y="93"/>
                    <a:pt x="17" y="109"/>
                    <a:pt x="24" y="118"/>
                  </a:cubicBezTo>
                  <a:cubicBezTo>
                    <a:pt x="25" y="121"/>
                    <a:pt x="24" y="132"/>
                    <a:pt x="18" y="136"/>
                  </a:cubicBezTo>
                  <a:cubicBezTo>
                    <a:pt x="13" y="140"/>
                    <a:pt x="12" y="146"/>
                    <a:pt x="16" y="151"/>
                  </a:cubicBezTo>
                  <a:cubicBezTo>
                    <a:pt x="18" y="154"/>
                    <a:pt x="21" y="155"/>
                    <a:pt x="24" y="155"/>
                  </a:cubicBezTo>
                  <a:cubicBezTo>
                    <a:pt x="26" y="155"/>
                    <a:pt x="29" y="155"/>
                    <a:pt x="31" y="153"/>
                  </a:cubicBezTo>
                  <a:cubicBezTo>
                    <a:pt x="45" y="142"/>
                    <a:pt x="49" y="118"/>
                    <a:pt x="41" y="107"/>
                  </a:cubicBezTo>
                  <a:cubicBezTo>
                    <a:pt x="36" y="99"/>
                    <a:pt x="30" y="85"/>
                    <a:pt x="27" y="73"/>
                  </a:cubicBezTo>
                  <a:cubicBezTo>
                    <a:pt x="23" y="55"/>
                    <a:pt x="24" y="42"/>
                    <a:pt x="31" y="33"/>
                  </a:cubicBezTo>
                  <a:cubicBezTo>
                    <a:pt x="39" y="22"/>
                    <a:pt x="55" y="22"/>
                    <a:pt x="56" y="22"/>
                  </a:cubicBezTo>
                  <a:cubicBezTo>
                    <a:pt x="58" y="22"/>
                    <a:pt x="73" y="22"/>
                    <a:pt x="82" y="33"/>
                  </a:cubicBezTo>
                  <a:cubicBezTo>
                    <a:pt x="89" y="42"/>
                    <a:pt x="90" y="55"/>
                    <a:pt x="86" y="73"/>
                  </a:cubicBezTo>
                  <a:cubicBezTo>
                    <a:pt x="83" y="85"/>
                    <a:pt x="77" y="99"/>
                    <a:pt x="71" y="107"/>
                  </a:cubicBezTo>
                  <a:cubicBezTo>
                    <a:pt x="63" y="118"/>
                    <a:pt x="67" y="142"/>
                    <a:pt x="82" y="153"/>
                  </a:cubicBezTo>
                  <a:cubicBezTo>
                    <a:pt x="82" y="153"/>
                    <a:pt x="83" y="154"/>
                    <a:pt x="83" y="154"/>
                  </a:cubicBezTo>
                  <a:cubicBezTo>
                    <a:pt x="90" y="158"/>
                    <a:pt x="98" y="159"/>
                    <a:pt x="106" y="160"/>
                  </a:cubicBezTo>
                  <a:cubicBezTo>
                    <a:pt x="113" y="161"/>
                    <a:pt x="121" y="162"/>
                    <a:pt x="125" y="165"/>
                  </a:cubicBezTo>
                  <a:cubicBezTo>
                    <a:pt x="127" y="166"/>
                    <a:pt x="129" y="167"/>
                    <a:pt x="131" y="167"/>
                  </a:cubicBezTo>
                  <a:cubicBezTo>
                    <a:pt x="134" y="167"/>
                    <a:pt x="138" y="165"/>
                    <a:pt x="140" y="162"/>
                  </a:cubicBezTo>
                  <a:cubicBezTo>
                    <a:pt x="143" y="157"/>
                    <a:pt x="141" y="150"/>
                    <a:pt x="136" y="1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21" name="Text Placeholder 11">
            <a:extLst>
              <a:ext uri="{FF2B5EF4-FFF2-40B4-BE49-F238E27FC236}">
                <a16:creationId xmlns:a16="http://schemas.microsoft.com/office/drawing/2014/main" id="{32CC0CD9-E066-4742-83FC-5AF93D535F7D}"/>
              </a:ext>
            </a:extLst>
          </p:cNvPr>
          <p:cNvSpPr txBox="1">
            <a:spLocks/>
          </p:cNvSpPr>
          <p:nvPr/>
        </p:nvSpPr>
        <p:spPr>
          <a:xfrm>
            <a:off x="914971" y="466344"/>
            <a:ext cx="3355848" cy="203200"/>
          </a:xfrm>
          <a:prstGeom prst="rect">
            <a:avLst/>
          </a:prstGeom>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b="1" kern="0" cap="all" spc="250" dirty="0">
                <a:solidFill>
                  <a:schemeClr val="accent5">
                    <a:lumMod val="60000"/>
                    <a:lumOff val="40000"/>
                  </a:schemeClr>
                </a:solidFill>
              </a:rPr>
              <a:t>Defining UX Design</a:t>
            </a:r>
            <a:endParaRPr lang="en-US" dirty="0"/>
          </a:p>
        </p:txBody>
      </p:sp>
    </p:spTree>
    <p:extLst>
      <p:ext uri="{BB962C8B-B14F-4D97-AF65-F5344CB8AC3E}">
        <p14:creationId xmlns:p14="http://schemas.microsoft.com/office/powerpoint/2010/main" val="502536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Core of HCD </a:t>
            </a:r>
          </a:p>
        </p:txBody>
      </p:sp>
      <p:sp>
        <p:nvSpPr>
          <p:cNvPr id="79" name="Text Placeholder 2"/>
          <p:cNvSpPr>
            <a:spLocks noGrp="1"/>
          </p:cNvSpPr>
          <p:nvPr>
            <p:ph type="body" sz="quarter" idx="14"/>
          </p:nvPr>
        </p:nvSpPr>
        <p:spPr>
          <a:xfrm>
            <a:off x="914720" y="1353312"/>
            <a:ext cx="6123753" cy="475488"/>
          </a:xfrm>
        </p:spPr>
        <p:txBody>
          <a:bodyPr/>
          <a:lstStyle/>
          <a:p>
            <a:r>
              <a:rPr lang="en-US" sz="1400" dirty="0">
                <a:latin typeface="Cousine" panose="02070409020205020404" pitchFamily="49" charset="0"/>
                <a:cs typeface="Cousine" panose="02070409020205020404" pitchFamily="49" charset="0"/>
              </a:rPr>
              <a:t>Have you heard these words used interchangeably– in practice, each require UX</a:t>
            </a:r>
          </a:p>
        </p:txBody>
      </p:sp>
      <p:sp>
        <p:nvSpPr>
          <p:cNvPr id="19" name="object 4">
            <a:extLst>
              <a:ext uri="{FF2B5EF4-FFF2-40B4-BE49-F238E27FC236}">
                <a16:creationId xmlns:a16="http://schemas.microsoft.com/office/drawing/2014/main" id="{F63FB06B-F266-574C-9B05-DD70487E56D9}"/>
              </a:ext>
            </a:extLst>
          </p:cNvPr>
          <p:cNvSpPr txBox="1"/>
          <p:nvPr/>
        </p:nvSpPr>
        <p:spPr>
          <a:xfrm>
            <a:off x="1726182" y="2113935"/>
            <a:ext cx="3335216" cy="714747"/>
          </a:xfrm>
          <a:prstGeom prst="rect">
            <a:avLst/>
          </a:prstGeom>
        </p:spPr>
        <p:txBody>
          <a:bodyPr vert="horz" wrap="square" lIns="0" tIns="0" rIns="0" bIns="0" rtlCol="0">
            <a:spAutoFit/>
          </a:bodyPr>
          <a:lstStyle/>
          <a:p>
            <a:pPr marL="12700">
              <a:lnSpc>
                <a:spcPct val="85000"/>
              </a:lnSpc>
              <a:spcBef>
                <a:spcPts val="600"/>
              </a:spcBef>
            </a:pPr>
            <a:r>
              <a:rPr lang="en-US" dirty="0">
                <a:ea typeface="Chronicle Display Black" charset="0"/>
                <a:cs typeface="Chronicle Display Black" charset="0"/>
              </a:rPr>
              <a:t>User Experience </a:t>
            </a:r>
            <a:r>
              <a:rPr lang="en-US" b="1" dirty="0">
                <a:ea typeface="Chronicle Display Black" charset="0"/>
                <a:cs typeface="Chronicle Display Black" charset="0"/>
              </a:rPr>
              <a:t>(UX) </a:t>
            </a:r>
            <a:r>
              <a:rPr lang="en-US" dirty="0">
                <a:ea typeface="Chronicle Display Black" charset="0"/>
                <a:cs typeface="Chronicle Display Black" charset="0"/>
              </a:rPr>
              <a:t>Design</a:t>
            </a:r>
          </a:p>
          <a:p>
            <a:pPr marL="12700">
              <a:lnSpc>
                <a:spcPct val="130000"/>
              </a:lnSpc>
              <a:spcBef>
                <a:spcPts val="600"/>
              </a:spcBef>
            </a:pPr>
            <a:r>
              <a:rPr lang="en-US" sz="1050" dirty="0">
                <a:ea typeface="Open Sans" charset="0"/>
                <a:cs typeface="Open Sans" charset="0"/>
              </a:rPr>
              <a:t>The design and development of a single customer touch point</a:t>
            </a:r>
          </a:p>
        </p:txBody>
      </p:sp>
      <p:sp>
        <p:nvSpPr>
          <p:cNvPr id="3" name="Oval 2">
            <a:extLst>
              <a:ext uri="{FF2B5EF4-FFF2-40B4-BE49-F238E27FC236}">
                <a16:creationId xmlns:a16="http://schemas.microsoft.com/office/drawing/2014/main" id="{DF9509D4-B06E-C748-979F-A8795AC65961}"/>
              </a:ext>
            </a:extLst>
          </p:cNvPr>
          <p:cNvSpPr/>
          <p:nvPr/>
        </p:nvSpPr>
        <p:spPr>
          <a:xfrm>
            <a:off x="6730716" y="1586753"/>
            <a:ext cx="4125911" cy="4125911"/>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13" name="Oval 12">
            <a:extLst>
              <a:ext uri="{FF2B5EF4-FFF2-40B4-BE49-F238E27FC236}">
                <a16:creationId xmlns:a16="http://schemas.microsoft.com/office/drawing/2014/main" id="{B4D89D5E-5A24-CC4B-92A4-0B479E286989}"/>
              </a:ext>
            </a:extLst>
          </p:cNvPr>
          <p:cNvSpPr/>
          <p:nvPr/>
        </p:nvSpPr>
        <p:spPr>
          <a:xfrm>
            <a:off x="7357701" y="1586753"/>
            <a:ext cx="2871940" cy="287194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14" name="Oval 13">
            <a:extLst>
              <a:ext uri="{FF2B5EF4-FFF2-40B4-BE49-F238E27FC236}">
                <a16:creationId xmlns:a16="http://schemas.microsoft.com/office/drawing/2014/main" id="{E462884E-6FDD-6146-B5B2-C675E0958D66}"/>
              </a:ext>
            </a:extLst>
          </p:cNvPr>
          <p:cNvSpPr/>
          <p:nvPr/>
        </p:nvSpPr>
        <p:spPr>
          <a:xfrm>
            <a:off x="7940773" y="1586753"/>
            <a:ext cx="1705797" cy="17057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grpSp>
        <p:nvGrpSpPr>
          <p:cNvPr id="21" name="Group 20">
            <a:extLst>
              <a:ext uri="{FF2B5EF4-FFF2-40B4-BE49-F238E27FC236}">
                <a16:creationId xmlns:a16="http://schemas.microsoft.com/office/drawing/2014/main" id="{D148A9D2-6EAE-D346-90C3-D363DED88F5E}"/>
              </a:ext>
            </a:extLst>
          </p:cNvPr>
          <p:cNvGrpSpPr>
            <a:grpSpLocks noChangeAspect="1"/>
          </p:cNvGrpSpPr>
          <p:nvPr/>
        </p:nvGrpSpPr>
        <p:grpSpPr bwMode="auto">
          <a:xfrm>
            <a:off x="1024098" y="4024371"/>
            <a:ext cx="369021" cy="369021"/>
            <a:chOff x="1925" y="6"/>
            <a:chExt cx="340" cy="340"/>
          </a:xfrm>
          <a:solidFill>
            <a:schemeClr val="tx1">
              <a:lumMod val="50000"/>
              <a:lumOff val="50000"/>
            </a:schemeClr>
          </a:solidFill>
        </p:grpSpPr>
        <p:sp>
          <p:nvSpPr>
            <p:cNvPr id="22" name="Freeform 21">
              <a:extLst>
                <a:ext uri="{FF2B5EF4-FFF2-40B4-BE49-F238E27FC236}">
                  <a16:creationId xmlns:a16="http://schemas.microsoft.com/office/drawing/2014/main" id="{ADBC39C3-3ACF-ED4B-BF5A-A46CFC1B46CF}"/>
                </a:ext>
              </a:extLst>
            </p:cNvPr>
            <p:cNvSpPr>
              <a:spLocks noEditPoints="1"/>
            </p:cNvSpPr>
            <p:nvPr/>
          </p:nvSpPr>
          <p:spPr bwMode="auto">
            <a:xfrm>
              <a:off x="2017" y="70"/>
              <a:ext cx="156" cy="212"/>
            </a:xfrm>
            <a:custGeom>
              <a:avLst/>
              <a:gdLst>
                <a:gd name="T0" fmla="*/ 90 w 235"/>
                <a:gd name="T1" fmla="*/ 215 h 320"/>
                <a:gd name="T2" fmla="*/ 107 w 235"/>
                <a:gd name="T3" fmla="*/ 224 h 320"/>
                <a:gd name="T4" fmla="*/ 96 w 235"/>
                <a:gd name="T5" fmla="*/ 234 h 320"/>
                <a:gd name="T6" fmla="*/ 92 w 235"/>
                <a:gd name="T7" fmla="*/ 276 h 320"/>
                <a:gd name="T8" fmla="*/ 106 w 235"/>
                <a:gd name="T9" fmla="*/ 270 h 320"/>
                <a:gd name="T10" fmla="*/ 92 w 235"/>
                <a:gd name="T11" fmla="*/ 257 h 320"/>
                <a:gd name="T12" fmla="*/ 87 w 235"/>
                <a:gd name="T13" fmla="*/ 270 h 320"/>
                <a:gd name="T14" fmla="*/ 58 w 235"/>
                <a:gd name="T15" fmla="*/ 233 h 320"/>
                <a:gd name="T16" fmla="*/ 61 w 235"/>
                <a:gd name="T17" fmla="*/ 216 h 320"/>
                <a:gd name="T18" fmla="*/ 44 w 235"/>
                <a:gd name="T19" fmla="*/ 228 h 320"/>
                <a:gd name="T20" fmla="*/ 63 w 235"/>
                <a:gd name="T21" fmla="*/ 185 h 320"/>
                <a:gd name="T22" fmla="*/ 58 w 235"/>
                <a:gd name="T23" fmla="*/ 171 h 320"/>
                <a:gd name="T24" fmla="*/ 43 w 235"/>
                <a:gd name="T25" fmla="*/ 181 h 320"/>
                <a:gd name="T26" fmla="*/ 96 w 235"/>
                <a:gd name="T27" fmla="*/ 192 h 320"/>
                <a:gd name="T28" fmla="*/ 106 w 235"/>
                <a:gd name="T29" fmla="*/ 177 h 320"/>
                <a:gd name="T30" fmla="*/ 86 w 235"/>
                <a:gd name="T31" fmla="*/ 181 h 320"/>
                <a:gd name="T32" fmla="*/ 92 w 235"/>
                <a:gd name="T33" fmla="*/ 148 h 320"/>
                <a:gd name="T34" fmla="*/ 107 w 235"/>
                <a:gd name="T35" fmla="*/ 138 h 320"/>
                <a:gd name="T36" fmla="*/ 98 w 235"/>
                <a:gd name="T37" fmla="*/ 128 h 320"/>
                <a:gd name="T38" fmla="*/ 87 w 235"/>
                <a:gd name="T39" fmla="*/ 142 h 320"/>
                <a:gd name="T40" fmla="*/ 58 w 235"/>
                <a:gd name="T41" fmla="*/ 148 h 320"/>
                <a:gd name="T42" fmla="*/ 61 w 235"/>
                <a:gd name="T43" fmla="*/ 131 h 320"/>
                <a:gd name="T44" fmla="*/ 52 w 235"/>
                <a:gd name="T45" fmla="*/ 128 h 320"/>
                <a:gd name="T46" fmla="*/ 43 w 235"/>
                <a:gd name="T47" fmla="*/ 138 h 320"/>
                <a:gd name="T48" fmla="*/ 54 w 235"/>
                <a:gd name="T49" fmla="*/ 106 h 320"/>
                <a:gd name="T50" fmla="*/ 61 w 235"/>
                <a:gd name="T51" fmla="*/ 88 h 320"/>
                <a:gd name="T52" fmla="*/ 48 w 235"/>
                <a:gd name="T53" fmla="*/ 87 h 320"/>
                <a:gd name="T54" fmla="*/ 46 w 235"/>
                <a:gd name="T55" fmla="*/ 103 h 320"/>
                <a:gd name="T56" fmla="*/ 100 w 235"/>
                <a:gd name="T57" fmla="*/ 105 h 320"/>
                <a:gd name="T58" fmla="*/ 104 w 235"/>
                <a:gd name="T59" fmla="*/ 88 h 320"/>
                <a:gd name="T60" fmla="*/ 86 w 235"/>
                <a:gd name="T61" fmla="*/ 96 h 320"/>
                <a:gd name="T62" fmla="*/ 100 w 235"/>
                <a:gd name="T63" fmla="*/ 63 h 320"/>
                <a:gd name="T64" fmla="*/ 106 w 235"/>
                <a:gd name="T65" fmla="*/ 49 h 320"/>
                <a:gd name="T66" fmla="*/ 87 w 235"/>
                <a:gd name="T67" fmla="*/ 49 h 320"/>
                <a:gd name="T68" fmla="*/ 50 w 235"/>
                <a:gd name="T69" fmla="*/ 63 h 320"/>
                <a:gd name="T70" fmla="*/ 63 w 235"/>
                <a:gd name="T71" fmla="*/ 49 h 320"/>
                <a:gd name="T72" fmla="*/ 43 w 235"/>
                <a:gd name="T73" fmla="*/ 53 h 320"/>
                <a:gd name="T74" fmla="*/ 182 w 235"/>
                <a:gd name="T75" fmla="*/ 234 h 320"/>
                <a:gd name="T76" fmla="*/ 191 w 235"/>
                <a:gd name="T77" fmla="*/ 220 h 320"/>
                <a:gd name="T78" fmla="*/ 184 w 235"/>
                <a:gd name="T79" fmla="*/ 213 h 320"/>
                <a:gd name="T80" fmla="*/ 174 w 235"/>
                <a:gd name="T81" fmla="*/ 216 h 320"/>
                <a:gd name="T82" fmla="*/ 174 w 235"/>
                <a:gd name="T83" fmla="*/ 231 h 320"/>
                <a:gd name="T84" fmla="*/ 186 w 235"/>
                <a:gd name="T85" fmla="*/ 191 h 320"/>
                <a:gd name="T86" fmla="*/ 191 w 235"/>
                <a:gd name="T87" fmla="*/ 177 h 320"/>
                <a:gd name="T88" fmla="*/ 174 w 235"/>
                <a:gd name="T89" fmla="*/ 173 h 320"/>
                <a:gd name="T90" fmla="*/ 174 w 235"/>
                <a:gd name="T91" fmla="*/ 189 h 320"/>
                <a:gd name="T92" fmla="*/ 186 w 235"/>
                <a:gd name="T93" fmla="*/ 148 h 320"/>
                <a:gd name="T94" fmla="*/ 189 w 235"/>
                <a:gd name="T95" fmla="*/ 131 h 320"/>
                <a:gd name="T96" fmla="*/ 174 w 235"/>
                <a:gd name="T97" fmla="*/ 131 h 320"/>
                <a:gd name="T98" fmla="*/ 235 w 235"/>
                <a:gd name="T99" fmla="*/ 96 h 320"/>
                <a:gd name="T100" fmla="*/ 0 w 235"/>
                <a:gd name="T101" fmla="*/ 309 h 320"/>
                <a:gd name="T102" fmla="*/ 150 w 235"/>
                <a:gd name="T103" fmla="*/ 10 h 320"/>
                <a:gd name="T104" fmla="*/ 22 w 235"/>
                <a:gd name="T105" fmla="*/ 298 h 320"/>
                <a:gd name="T106" fmla="*/ 64 w 235"/>
                <a:gd name="T107" fmla="*/ 266 h 320"/>
                <a:gd name="T108" fmla="*/ 22 w 235"/>
                <a:gd name="T109" fmla="*/ 21 h 320"/>
                <a:gd name="T110" fmla="*/ 150 w 235"/>
                <a:gd name="T111" fmla="*/ 298 h 320"/>
                <a:gd name="T112" fmla="*/ 192 w 235"/>
                <a:gd name="T113" fmla="*/ 26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5" h="320">
                  <a:moveTo>
                    <a:pt x="87" y="228"/>
                  </a:moveTo>
                  <a:cubicBezTo>
                    <a:pt x="86" y="226"/>
                    <a:pt x="86" y="225"/>
                    <a:pt x="86" y="224"/>
                  </a:cubicBezTo>
                  <a:cubicBezTo>
                    <a:pt x="86" y="221"/>
                    <a:pt x="87" y="218"/>
                    <a:pt x="89" y="216"/>
                  </a:cubicBezTo>
                  <a:cubicBezTo>
                    <a:pt x="89" y="216"/>
                    <a:pt x="90" y="215"/>
                    <a:pt x="90" y="215"/>
                  </a:cubicBezTo>
                  <a:cubicBezTo>
                    <a:pt x="91" y="214"/>
                    <a:pt x="92" y="214"/>
                    <a:pt x="92" y="214"/>
                  </a:cubicBezTo>
                  <a:cubicBezTo>
                    <a:pt x="93" y="214"/>
                    <a:pt x="94" y="213"/>
                    <a:pt x="94" y="213"/>
                  </a:cubicBezTo>
                  <a:cubicBezTo>
                    <a:pt x="98" y="212"/>
                    <a:pt x="101" y="214"/>
                    <a:pt x="104" y="216"/>
                  </a:cubicBezTo>
                  <a:cubicBezTo>
                    <a:pt x="106" y="218"/>
                    <a:pt x="107" y="221"/>
                    <a:pt x="107" y="224"/>
                  </a:cubicBezTo>
                  <a:cubicBezTo>
                    <a:pt x="107" y="225"/>
                    <a:pt x="107" y="226"/>
                    <a:pt x="106" y="228"/>
                  </a:cubicBezTo>
                  <a:cubicBezTo>
                    <a:pt x="106" y="229"/>
                    <a:pt x="105" y="230"/>
                    <a:pt x="104" y="231"/>
                  </a:cubicBezTo>
                  <a:cubicBezTo>
                    <a:pt x="103" y="232"/>
                    <a:pt x="102" y="233"/>
                    <a:pt x="100" y="233"/>
                  </a:cubicBezTo>
                  <a:cubicBezTo>
                    <a:pt x="99" y="234"/>
                    <a:pt x="98" y="234"/>
                    <a:pt x="96" y="234"/>
                  </a:cubicBezTo>
                  <a:cubicBezTo>
                    <a:pt x="93" y="234"/>
                    <a:pt x="91" y="233"/>
                    <a:pt x="89" y="231"/>
                  </a:cubicBezTo>
                  <a:cubicBezTo>
                    <a:pt x="88" y="230"/>
                    <a:pt x="87" y="229"/>
                    <a:pt x="87" y="228"/>
                  </a:cubicBezTo>
                  <a:close/>
                  <a:moveTo>
                    <a:pt x="89" y="274"/>
                  </a:moveTo>
                  <a:cubicBezTo>
                    <a:pt x="90" y="275"/>
                    <a:pt x="91" y="276"/>
                    <a:pt x="92" y="276"/>
                  </a:cubicBezTo>
                  <a:cubicBezTo>
                    <a:pt x="94" y="277"/>
                    <a:pt x="95" y="277"/>
                    <a:pt x="96" y="277"/>
                  </a:cubicBezTo>
                  <a:cubicBezTo>
                    <a:pt x="98" y="277"/>
                    <a:pt x="99" y="277"/>
                    <a:pt x="100" y="276"/>
                  </a:cubicBezTo>
                  <a:cubicBezTo>
                    <a:pt x="102" y="276"/>
                    <a:pt x="103" y="275"/>
                    <a:pt x="104" y="274"/>
                  </a:cubicBezTo>
                  <a:cubicBezTo>
                    <a:pt x="105" y="273"/>
                    <a:pt x="106" y="272"/>
                    <a:pt x="106" y="270"/>
                  </a:cubicBezTo>
                  <a:cubicBezTo>
                    <a:pt x="107" y="269"/>
                    <a:pt x="107" y="268"/>
                    <a:pt x="107" y="266"/>
                  </a:cubicBezTo>
                  <a:cubicBezTo>
                    <a:pt x="107" y="265"/>
                    <a:pt x="107" y="264"/>
                    <a:pt x="106" y="262"/>
                  </a:cubicBezTo>
                  <a:cubicBezTo>
                    <a:pt x="106" y="261"/>
                    <a:pt x="105" y="260"/>
                    <a:pt x="104" y="259"/>
                  </a:cubicBezTo>
                  <a:cubicBezTo>
                    <a:pt x="101" y="256"/>
                    <a:pt x="96" y="255"/>
                    <a:pt x="92" y="257"/>
                  </a:cubicBezTo>
                  <a:cubicBezTo>
                    <a:pt x="91" y="257"/>
                    <a:pt x="90" y="258"/>
                    <a:pt x="89" y="259"/>
                  </a:cubicBezTo>
                  <a:cubicBezTo>
                    <a:pt x="88" y="260"/>
                    <a:pt x="87" y="261"/>
                    <a:pt x="87" y="262"/>
                  </a:cubicBezTo>
                  <a:cubicBezTo>
                    <a:pt x="86" y="264"/>
                    <a:pt x="86" y="265"/>
                    <a:pt x="86" y="266"/>
                  </a:cubicBezTo>
                  <a:cubicBezTo>
                    <a:pt x="86" y="268"/>
                    <a:pt x="86" y="269"/>
                    <a:pt x="87" y="270"/>
                  </a:cubicBezTo>
                  <a:cubicBezTo>
                    <a:pt x="87" y="272"/>
                    <a:pt x="88" y="273"/>
                    <a:pt x="89" y="274"/>
                  </a:cubicBezTo>
                  <a:close/>
                  <a:moveTo>
                    <a:pt x="46" y="231"/>
                  </a:moveTo>
                  <a:cubicBezTo>
                    <a:pt x="48" y="233"/>
                    <a:pt x="51" y="234"/>
                    <a:pt x="54" y="234"/>
                  </a:cubicBezTo>
                  <a:cubicBezTo>
                    <a:pt x="55" y="234"/>
                    <a:pt x="56" y="234"/>
                    <a:pt x="58" y="233"/>
                  </a:cubicBezTo>
                  <a:cubicBezTo>
                    <a:pt x="59" y="233"/>
                    <a:pt x="60" y="232"/>
                    <a:pt x="61" y="231"/>
                  </a:cubicBezTo>
                  <a:cubicBezTo>
                    <a:pt x="62" y="230"/>
                    <a:pt x="63" y="229"/>
                    <a:pt x="63" y="228"/>
                  </a:cubicBezTo>
                  <a:cubicBezTo>
                    <a:pt x="64" y="226"/>
                    <a:pt x="64" y="225"/>
                    <a:pt x="64" y="224"/>
                  </a:cubicBezTo>
                  <a:cubicBezTo>
                    <a:pt x="64" y="221"/>
                    <a:pt x="63" y="218"/>
                    <a:pt x="61" y="216"/>
                  </a:cubicBezTo>
                  <a:cubicBezTo>
                    <a:pt x="60" y="215"/>
                    <a:pt x="59" y="214"/>
                    <a:pt x="58" y="214"/>
                  </a:cubicBezTo>
                  <a:cubicBezTo>
                    <a:pt x="54" y="212"/>
                    <a:pt x="49" y="213"/>
                    <a:pt x="46" y="216"/>
                  </a:cubicBezTo>
                  <a:cubicBezTo>
                    <a:pt x="44" y="218"/>
                    <a:pt x="43" y="221"/>
                    <a:pt x="43" y="224"/>
                  </a:cubicBezTo>
                  <a:cubicBezTo>
                    <a:pt x="43" y="225"/>
                    <a:pt x="43" y="226"/>
                    <a:pt x="44" y="228"/>
                  </a:cubicBezTo>
                  <a:cubicBezTo>
                    <a:pt x="44" y="229"/>
                    <a:pt x="45" y="230"/>
                    <a:pt x="46" y="231"/>
                  </a:cubicBezTo>
                  <a:close/>
                  <a:moveTo>
                    <a:pt x="54" y="192"/>
                  </a:moveTo>
                  <a:cubicBezTo>
                    <a:pt x="57" y="192"/>
                    <a:pt x="59" y="191"/>
                    <a:pt x="61" y="189"/>
                  </a:cubicBezTo>
                  <a:cubicBezTo>
                    <a:pt x="62" y="188"/>
                    <a:pt x="63" y="186"/>
                    <a:pt x="63" y="185"/>
                  </a:cubicBezTo>
                  <a:cubicBezTo>
                    <a:pt x="64" y="184"/>
                    <a:pt x="64" y="182"/>
                    <a:pt x="64" y="181"/>
                  </a:cubicBezTo>
                  <a:cubicBezTo>
                    <a:pt x="64" y="180"/>
                    <a:pt x="64" y="178"/>
                    <a:pt x="63" y="177"/>
                  </a:cubicBezTo>
                  <a:cubicBezTo>
                    <a:pt x="63" y="176"/>
                    <a:pt x="62" y="174"/>
                    <a:pt x="61" y="173"/>
                  </a:cubicBezTo>
                  <a:cubicBezTo>
                    <a:pt x="60" y="172"/>
                    <a:pt x="59" y="172"/>
                    <a:pt x="58" y="171"/>
                  </a:cubicBezTo>
                  <a:cubicBezTo>
                    <a:pt x="55" y="170"/>
                    <a:pt x="52" y="170"/>
                    <a:pt x="50" y="171"/>
                  </a:cubicBezTo>
                  <a:cubicBezTo>
                    <a:pt x="48" y="172"/>
                    <a:pt x="47" y="172"/>
                    <a:pt x="46" y="173"/>
                  </a:cubicBezTo>
                  <a:cubicBezTo>
                    <a:pt x="45" y="174"/>
                    <a:pt x="44" y="176"/>
                    <a:pt x="44" y="177"/>
                  </a:cubicBezTo>
                  <a:cubicBezTo>
                    <a:pt x="43" y="178"/>
                    <a:pt x="43" y="180"/>
                    <a:pt x="43" y="181"/>
                  </a:cubicBezTo>
                  <a:cubicBezTo>
                    <a:pt x="43" y="184"/>
                    <a:pt x="44" y="187"/>
                    <a:pt x="46" y="189"/>
                  </a:cubicBezTo>
                  <a:cubicBezTo>
                    <a:pt x="48" y="191"/>
                    <a:pt x="51" y="192"/>
                    <a:pt x="54" y="192"/>
                  </a:cubicBezTo>
                  <a:close/>
                  <a:moveTo>
                    <a:pt x="92" y="191"/>
                  </a:moveTo>
                  <a:cubicBezTo>
                    <a:pt x="94" y="191"/>
                    <a:pt x="95" y="192"/>
                    <a:pt x="96" y="192"/>
                  </a:cubicBezTo>
                  <a:cubicBezTo>
                    <a:pt x="99" y="192"/>
                    <a:pt x="102" y="191"/>
                    <a:pt x="104" y="189"/>
                  </a:cubicBezTo>
                  <a:cubicBezTo>
                    <a:pt x="105" y="188"/>
                    <a:pt x="106" y="186"/>
                    <a:pt x="106" y="185"/>
                  </a:cubicBezTo>
                  <a:cubicBezTo>
                    <a:pt x="107" y="184"/>
                    <a:pt x="107" y="182"/>
                    <a:pt x="107" y="181"/>
                  </a:cubicBezTo>
                  <a:cubicBezTo>
                    <a:pt x="107" y="180"/>
                    <a:pt x="107" y="178"/>
                    <a:pt x="106" y="177"/>
                  </a:cubicBezTo>
                  <a:cubicBezTo>
                    <a:pt x="106" y="176"/>
                    <a:pt x="105" y="174"/>
                    <a:pt x="104" y="173"/>
                  </a:cubicBezTo>
                  <a:cubicBezTo>
                    <a:pt x="100" y="169"/>
                    <a:pt x="93" y="169"/>
                    <a:pt x="89" y="173"/>
                  </a:cubicBezTo>
                  <a:cubicBezTo>
                    <a:pt x="88" y="174"/>
                    <a:pt x="87" y="176"/>
                    <a:pt x="87" y="177"/>
                  </a:cubicBezTo>
                  <a:cubicBezTo>
                    <a:pt x="86" y="178"/>
                    <a:pt x="86" y="180"/>
                    <a:pt x="86" y="181"/>
                  </a:cubicBezTo>
                  <a:cubicBezTo>
                    <a:pt x="86" y="184"/>
                    <a:pt x="87" y="187"/>
                    <a:pt x="89" y="189"/>
                  </a:cubicBezTo>
                  <a:cubicBezTo>
                    <a:pt x="90" y="190"/>
                    <a:pt x="91" y="190"/>
                    <a:pt x="92" y="191"/>
                  </a:cubicBezTo>
                  <a:close/>
                  <a:moveTo>
                    <a:pt x="89" y="146"/>
                  </a:moveTo>
                  <a:cubicBezTo>
                    <a:pt x="90" y="147"/>
                    <a:pt x="91" y="148"/>
                    <a:pt x="92" y="148"/>
                  </a:cubicBezTo>
                  <a:cubicBezTo>
                    <a:pt x="94" y="149"/>
                    <a:pt x="95" y="149"/>
                    <a:pt x="96" y="149"/>
                  </a:cubicBezTo>
                  <a:cubicBezTo>
                    <a:pt x="98" y="149"/>
                    <a:pt x="99" y="149"/>
                    <a:pt x="100" y="148"/>
                  </a:cubicBezTo>
                  <a:cubicBezTo>
                    <a:pt x="102" y="148"/>
                    <a:pt x="103" y="147"/>
                    <a:pt x="104" y="146"/>
                  </a:cubicBezTo>
                  <a:cubicBezTo>
                    <a:pt x="106" y="144"/>
                    <a:pt x="107" y="141"/>
                    <a:pt x="107" y="138"/>
                  </a:cubicBezTo>
                  <a:cubicBezTo>
                    <a:pt x="107" y="136"/>
                    <a:pt x="106" y="133"/>
                    <a:pt x="104" y="131"/>
                  </a:cubicBezTo>
                  <a:cubicBezTo>
                    <a:pt x="103" y="130"/>
                    <a:pt x="103" y="130"/>
                    <a:pt x="102" y="129"/>
                  </a:cubicBezTo>
                  <a:cubicBezTo>
                    <a:pt x="102" y="129"/>
                    <a:pt x="101" y="129"/>
                    <a:pt x="100" y="129"/>
                  </a:cubicBezTo>
                  <a:cubicBezTo>
                    <a:pt x="100" y="128"/>
                    <a:pt x="99" y="128"/>
                    <a:pt x="98" y="128"/>
                  </a:cubicBezTo>
                  <a:cubicBezTo>
                    <a:pt x="96" y="127"/>
                    <a:pt x="94" y="128"/>
                    <a:pt x="92" y="129"/>
                  </a:cubicBezTo>
                  <a:cubicBezTo>
                    <a:pt x="91" y="129"/>
                    <a:pt x="90" y="130"/>
                    <a:pt x="89" y="131"/>
                  </a:cubicBezTo>
                  <a:cubicBezTo>
                    <a:pt x="87" y="133"/>
                    <a:pt x="86" y="136"/>
                    <a:pt x="86" y="138"/>
                  </a:cubicBezTo>
                  <a:cubicBezTo>
                    <a:pt x="86" y="140"/>
                    <a:pt x="86" y="141"/>
                    <a:pt x="87" y="142"/>
                  </a:cubicBezTo>
                  <a:cubicBezTo>
                    <a:pt x="87" y="144"/>
                    <a:pt x="88" y="145"/>
                    <a:pt x="89" y="146"/>
                  </a:cubicBezTo>
                  <a:close/>
                  <a:moveTo>
                    <a:pt x="50" y="148"/>
                  </a:moveTo>
                  <a:cubicBezTo>
                    <a:pt x="51" y="149"/>
                    <a:pt x="52" y="149"/>
                    <a:pt x="54" y="149"/>
                  </a:cubicBezTo>
                  <a:cubicBezTo>
                    <a:pt x="55" y="149"/>
                    <a:pt x="56" y="149"/>
                    <a:pt x="58" y="148"/>
                  </a:cubicBezTo>
                  <a:cubicBezTo>
                    <a:pt x="59" y="148"/>
                    <a:pt x="60" y="147"/>
                    <a:pt x="61" y="146"/>
                  </a:cubicBezTo>
                  <a:cubicBezTo>
                    <a:pt x="62" y="145"/>
                    <a:pt x="63" y="144"/>
                    <a:pt x="63" y="142"/>
                  </a:cubicBezTo>
                  <a:cubicBezTo>
                    <a:pt x="64" y="141"/>
                    <a:pt x="64" y="140"/>
                    <a:pt x="64" y="138"/>
                  </a:cubicBezTo>
                  <a:cubicBezTo>
                    <a:pt x="64" y="136"/>
                    <a:pt x="63" y="133"/>
                    <a:pt x="61" y="131"/>
                  </a:cubicBezTo>
                  <a:cubicBezTo>
                    <a:pt x="61" y="130"/>
                    <a:pt x="60" y="130"/>
                    <a:pt x="60" y="129"/>
                  </a:cubicBezTo>
                  <a:cubicBezTo>
                    <a:pt x="59" y="129"/>
                    <a:pt x="58" y="129"/>
                    <a:pt x="58" y="129"/>
                  </a:cubicBezTo>
                  <a:cubicBezTo>
                    <a:pt x="57" y="128"/>
                    <a:pt x="56" y="128"/>
                    <a:pt x="56" y="128"/>
                  </a:cubicBezTo>
                  <a:cubicBezTo>
                    <a:pt x="54" y="128"/>
                    <a:pt x="53" y="128"/>
                    <a:pt x="52" y="128"/>
                  </a:cubicBezTo>
                  <a:cubicBezTo>
                    <a:pt x="51" y="128"/>
                    <a:pt x="50" y="128"/>
                    <a:pt x="50" y="129"/>
                  </a:cubicBezTo>
                  <a:cubicBezTo>
                    <a:pt x="49" y="129"/>
                    <a:pt x="48" y="129"/>
                    <a:pt x="48" y="129"/>
                  </a:cubicBezTo>
                  <a:cubicBezTo>
                    <a:pt x="47" y="130"/>
                    <a:pt x="47" y="130"/>
                    <a:pt x="46" y="131"/>
                  </a:cubicBezTo>
                  <a:cubicBezTo>
                    <a:pt x="44" y="133"/>
                    <a:pt x="43" y="136"/>
                    <a:pt x="43" y="138"/>
                  </a:cubicBezTo>
                  <a:cubicBezTo>
                    <a:pt x="43" y="141"/>
                    <a:pt x="44" y="144"/>
                    <a:pt x="46" y="146"/>
                  </a:cubicBezTo>
                  <a:cubicBezTo>
                    <a:pt x="47" y="147"/>
                    <a:pt x="48" y="148"/>
                    <a:pt x="50" y="148"/>
                  </a:cubicBezTo>
                  <a:close/>
                  <a:moveTo>
                    <a:pt x="50" y="105"/>
                  </a:moveTo>
                  <a:cubicBezTo>
                    <a:pt x="51" y="106"/>
                    <a:pt x="52" y="106"/>
                    <a:pt x="54" y="106"/>
                  </a:cubicBezTo>
                  <a:cubicBezTo>
                    <a:pt x="57" y="106"/>
                    <a:pt x="59" y="105"/>
                    <a:pt x="61" y="103"/>
                  </a:cubicBezTo>
                  <a:cubicBezTo>
                    <a:pt x="63" y="101"/>
                    <a:pt x="64" y="99"/>
                    <a:pt x="64" y="96"/>
                  </a:cubicBezTo>
                  <a:cubicBezTo>
                    <a:pt x="64" y="94"/>
                    <a:pt x="64" y="93"/>
                    <a:pt x="63" y="92"/>
                  </a:cubicBezTo>
                  <a:cubicBezTo>
                    <a:pt x="63" y="90"/>
                    <a:pt x="62" y="89"/>
                    <a:pt x="61" y="88"/>
                  </a:cubicBezTo>
                  <a:cubicBezTo>
                    <a:pt x="60" y="87"/>
                    <a:pt x="59" y="86"/>
                    <a:pt x="58" y="86"/>
                  </a:cubicBezTo>
                  <a:cubicBezTo>
                    <a:pt x="56" y="85"/>
                    <a:pt x="54" y="85"/>
                    <a:pt x="52" y="85"/>
                  </a:cubicBezTo>
                  <a:cubicBezTo>
                    <a:pt x="51" y="85"/>
                    <a:pt x="50" y="86"/>
                    <a:pt x="50" y="86"/>
                  </a:cubicBezTo>
                  <a:cubicBezTo>
                    <a:pt x="49" y="86"/>
                    <a:pt x="48" y="86"/>
                    <a:pt x="48" y="87"/>
                  </a:cubicBezTo>
                  <a:cubicBezTo>
                    <a:pt x="47" y="87"/>
                    <a:pt x="47" y="88"/>
                    <a:pt x="46" y="88"/>
                  </a:cubicBezTo>
                  <a:cubicBezTo>
                    <a:pt x="45" y="89"/>
                    <a:pt x="44" y="90"/>
                    <a:pt x="44" y="92"/>
                  </a:cubicBezTo>
                  <a:cubicBezTo>
                    <a:pt x="43" y="93"/>
                    <a:pt x="43" y="94"/>
                    <a:pt x="43" y="96"/>
                  </a:cubicBezTo>
                  <a:cubicBezTo>
                    <a:pt x="43" y="99"/>
                    <a:pt x="44" y="101"/>
                    <a:pt x="46" y="103"/>
                  </a:cubicBezTo>
                  <a:cubicBezTo>
                    <a:pt x="47" y="104"/>
                    <a:pt x="48" y="105"/>
                    <a:pt x="50" y="105"/>
                  </a:cubicBezTo>
                  <a:close/>
                  <a:moveTo>
                    <a:pt x="92" y="105"/>
                  </a:moveTo>
                  <a:cubicBezTo>
                    <a:pt x="94" y="106"/>
                    <a:pt x="95" y="106"/>
                    <a:pt x="96" y="106"/>
                  </a:cubicBezTo>
                  <a:cubicBezTo>
                    <a:pt x="98" y="106"/>
                    <a:pt x="99" y="106"/>
                    <a:pt x="100" y="105"/>
                  </a:cubicBezTo>
                  <a:cubicBezTo>
                    <a:pt x="102" y="105"/>
                    <a:pt x="103" y="104"/>
                    <a:pt x="104" y="103"/>
                  </a:cubicBezTo>
                  <a:cubicBezTo>
                    <a:pt x="106" y="101"/>
                    <a:pt x="107" y="99"/>
                    <a:pt x="107" y="96"/>
                  </a:cubicBezTo>
                  <a:cubicBezTo>
                    <a:pt x="107" y="94"/>
                    <a:pt x="107" y="93"/>
                    <a:pt x="106" y="92"/>
                  </a:cubicBezTo>
                  <a:cubicBezTo>
                    <a:pt x="106" y="90"/>
                    <a:pt x="105" y="89"/>
                    <a:pt x="104" y="88"/>
                  </a:cubicBezTo>
                  <a:cubicBezTo>
                    <a:pt x="101" y="85"/>
                    <a:pt x="96" y="84"/>
                    <a:pt x="92" y="86"/>
                  </a:cubicBezTo>
                  <a:cubicBezTo>
                    <a:pt x="91" y="86"/>
                    <a:pt x="90" y="87"/>
                    <a:pt x="89" y="88"/>
                  </a:cubicBezTo>
                  <a:cubicBezTo>
                    <a:pt x="88" y="89"/>
                    <a:pt x="87" y="90"/>
                    <a:pt x="87" y="92"/>
                  </a:cubicBezTo>
                  <a:cubicBezTo>
                    <a:pt x="86" y="93"/>
                    <a:pt x="86" y="94"/>
                    <a:pt x="86" y="96"/>
                  </a:cubicBezTo>
                  <a:cubicBezTo>
                    <a:pt x="86" y="99"/>
                    <a:pt x="87" y="101"/>
                    <a:pt x="89" y="103"/>
                  </a:cubicBezTo>
                  <a:cubicBezTo>
                    <a:pt x="90" y="104"/>
                    <a:pt x="91" y="105"/>
                    <a:pt x="92" y="105"/>
                  </a:cubicBezTo>
                  <a:close/>
                  <a:moveTo>
                    <a:pt x="96" y="64"/>
                  </a:moveTo>
                  <a:cubicBezTo>
                    <a:pt x="98" y="64"/>
                    <a:pt x="99" y="63"/>
                    <a:pt x="100" y="63"/>
                  </a:cubicBezTo>
                  <a:cubicBezTo>
                    <a:pt x="102" y="62"/>
                    <a:pt x="103" y="62"/>
                    <a:pt x="104" y="61"/>
                  </a:cubicBezTo>
                  <a:cubicBezTo>
                    <a:pt x="105" y="59"/>
                    <a:pt x="106" y="58"/>
                    <a:pt x="106" y="57"/>
                  </a:cubicBezTo>
                  <a:cubicBezTo>
                    <a:pt x="107" y="56"/>
                    <a:pt x="107" y="54"/>
                    <a:pt x="107" y="53"/>
                  </a:cubicBezTo>
                  <a:cubicBezTo>
                    <a:pt x="107" y="52"/>
                    <a:pt x="107" y="50"/>
                    <a:pt x="106" y="49"/>
                  </a:cubicBezTo>
                  <a:cubicBezTo>
                    <a:pt x="106" y="48"/>
                    <a:pt x="105" y="46"/>
                    <a:pt x="104" y="45"/>
                  </a:cubicBezTo>
                  <a:cubicBezTo>
                    <a:pt x="103" y="44"/>
                    <a:pt x="102" y="44"/>
                    <a:pt x="100" y="43"/>
                  </a:cubicBezTo>
                  <a:cubicBezTo>
                    <a:pt x="97" y="41"/>
                    <a:pt x="92" y="42"/>
                    <a:pt x="89" y="45"/>
                  </a:cubicBezTo>
                  <a:cubicBezTo>
                    <a:pt x="88" y="46"/>
                    <a:pt x="87" y="48"/>
                    <a:pt x="87" y="49"/>
                  </a:cubicBezTo>
                  <a:cubicBezTo>
                    <a:pt x="86" y="50"/>
                    <a:pt x="86" y="52"/>
                    <a:pt x="86" y="53"/>
                  </a:cubicBezTo>
                  <a:cubicBezTo>
                    <a:pt x="86" y="56"/>
                    <a:pt x="87" y="59"/>
                    <a:pt x="89" y="61"/>
                  </a:cubicBezTo>
                  <a:cubicBezTo>
                    <a:pt x="91" y="63"/>
                    <a:pt x="93" y="64"/>
                    <a:pt x="96" y="64"/>
                  </a:cubicBezTo>
                  <a:close/>
                  <a:moveTo>
                    <a:pt x="50" y="63"/>
                  </a:moveTo>
                  <a:cubicBezTo>
                    <a:pt x="51" y="63"/>
                    <a:pt x="52" y="64"/>
                    <a:pt x="54" y="64"/>
                  </a:cubicBezTo>
                  <a:cubicBezTo>
                    <a:pt x="57" y="64"/>
                    <a:pt x="59" y="63"/>
                    <a:pt x="61" y="61"/>
                  </a:cubicBezTo>
                  <a:cubicBezTo>
                    <a:pt x="63" y="59"/>
                    <a:pt x="64" y="56"/>
                    <a:pt x="64" y="53"/>
                  </a:cubicBezTo>
                  <a:cubicBezTo>
                    <a:pt x="64" y="52"/>
                    <a:pt x="64" y="50"/>
                    <a:pt x="63" y="49"/>
                  </a:cubicBezTo>
                  <a:cubicBezTo>
                    <a:pt x="63" y="48"/>
                    <a:pt x="62" y="46"/>
                    <a:pt x="61" y="45"/>
                  </a:cubicBezTo>
                  <a:cubicBezTo>
                    <a:pt x="57" y="41"/>
                    <a:pt x="50" y="41"/>
                    <a:pt x="46" y="45"/>
                  </a:cubicBezTo>
                  <a:cubicBezTo>
                    <a:pt x="45" y="46"/>
                    <a:pt x="44" y="48"/>
                    <a:pt x="44" y="49"/>
                  </a:cubicBezTo>
                  <a:cubicBezTo>
                    <a:pt x="43" y="50"/>
                    <a:pt x="43" y="52"/>
                    <a:pt x="43" y="53"/>
                  </a:cubicBezTo>
                  <a:cubicBezTo>
                    <a:pt x="43" y="56"/>
                    <a:pt x="44" y="59"/>
                    <a:pt x="46" y="61"/>
                  </a:cubicBezTo>
                  <a:cubicBezTo>
                    <a:pt x="47" y="62"/>
                    <a:pt x="48" y="62"/>
                    <a:pt x="50" y="63"/>
                  </a:cubicBezTo>
                  <a:close/>
                  <a:moveTo>
                    <a:pt x="174" y="231"/>
                  </a:moveTo>
                  <a:cubicBezTo>
                    <a:pt x="176" y="233"/>
                    <a:pt x="179" y="234"/>
                    <a:pt x="182" y="234"/>
                  </a:cubicBezTo>
                  <a:cubicBezTo>
                    <a:pt x="184" y="234"/>
                    <a:pt x="187" y="233"/>
                    <a:pt x="189" y="231"/>
                  </a:cubicBezTo>
                  <a:cubicBezTo>
                    <a:pt x="190" y="230"/>
                    <a:pt x="191" y="229"/>
                    <a:pt x="191" y="228"/>
                  </a:cubicBezTo>
                  <a:cubicBezTo>
                    <a:pt x="192" y="226"/>
                    <a:pt x="192" y="225"/>
                    <a:pt x="192" y="224"/>
                  </a:cubicBezTo>
                  <a:cubicBezTo>
                    <a:pt x="192" y="222"/>
                    <a:pt x="192" y="221"/>
                    <a:pt x="191" y="220"/>
                  </a:cubicBezTo>
                  <a:cubicBezTo>
                    <a:pt x="191" y="218"/>
                    <a:pt x="190" y="217"/>
                    <a:pt x="189" y="216"/>
                  </a:cubicBezTo>
                  <a:cubicBezTo>
                    <a:pt x="189" y="216"/>
                    <a:pt x="188" y="215"/>
                    <a:pt x="188" y="215"/>
                  </a:cubicBezTo>
                  <a:cubicBezTo>
                    <a:pt x="187" y="214"/>
                    <a:pt x="186" y="214"/>
                    <a:pt x="186" y="214"/>
                  </a:cubicBezTo>
                  <a:cubicBezTo>
                    <a:pt x="185" y="214"/>
                    <a:pt x="184" y="213"/>
                    <a:pt x="184" y="213"/>
                  </a:cubicBezTo>
                  <a:cubicBezTo>
                    <a:pt x="182" y="213"/>
                    <a:pt x="181" y="213"/>
                    <a:pt x="180" y="213"/>
                  </a:cubicBezTo>
                  <a:cubicBezTo>
                    <a:pt x="179" y="213"/>
                    <a:pt x="178" y="214"/>
                    <a:pt x="178" y="214"/>
                  </a:cubicBezTo>
                  <a:cubicBezTo>
                    <a:pt x="177" y="214"/>
                    <a:pt x="176" y="214"/>
                    <a:pt x="176" y="215"/>
                  </a:cubicBezTo>
                  <a:cubicBezTo>
                    <a:pt x="175" y="215"/>
                    <a:pt x="175" y="216"/>
                    <a:pt x="174" y="216"/>
                  </a:cubicBezTo>
                  <a:cubicBezTo>
                    <a:pt x="173" y="217"/>
                    <a:pt x="172" y="218"/>
                    <a:pt x="172" y="220"/>
                  </a:cubicBezTo>
                  <a:cubicBezTo>
                    <a:pt x="171" y="221"/>
                    <a:pt x="171" y="222"/>
                    <a:pt x="171" y="224"/>
                  </a:cubicBezTo>
                  <a:cubicBezTo>
                    <a:pt x="171" y="225"/>
                    <a:pt x="171" y="226"/>
                    <a:pt x="172" y="228"/>
                  </a:cubicBezTo>
                  <a:cubicBezTo>
                    <a:pt x="172" y="229"/>
                    <a:pt x="173" y="230"/>
                    <a:pt x="174" y="231"/>
                  </a:cubicBezTo>
                  <a:close/>
                  <a:moveTo>
                    <a:pt x="174" y="189"/>
                  </a:moveTo>
                  <a:cubicBezTo>
                    <a:pt x="175" y="190"/>
                    <a:pt x="176" y="190"/>
                    <a:pt x="178" y="191"/>
                  </a:cubicBezTo>
                  <a:cubicBezTo>
                    <a:pt x="179" y="191"/>
                    <a:pt x="180" y="192"/>
                    <a:pt x="182" y="192"/>
                  </a:cubicBezTo>
                  <a:cubicBezTo>
                    <a:pt x="183" y="192"/>
                    <a:pt x="184" y="191"/>
                    <a:pt x="186" y="191"/>
                  </a:cubicBezTo>
                  <a:cubicBezTo>
                    <a:pt x="187" y="190"/>
                    <a:pt x="188" y="190"/>
                    <a:pt x="189" y="189"/>
                  </a:cubicBezTo>
                  <a:cubicBezTo>
                    <a:pt x="190" y="188"/>
                    <a:pt x="191" y="186"/>
                    <a:pt x="191" y="185"/>
                  </a:cubicBezTo>
                  <a:cubicBezTo>
                    <a:pt x="192" y="184"/>
                    <a:pt x="192" y="182"/>
                    <a:pt x="192" y="181"/>
                  </a:cubicBezTo>
                  <a:cubicBezTo>
                    <a:pt x="192" y="180"/>
                    <a:pt x="192" y="178"/>
                    <a:pt x="191" y="177"/>
                  </a:cubicBezTo>
                  <a:cubicBezTo>
                    <a:pt x="191" y="176"/>
                    <a:pt x="190" y="174"/>
                    <a:pt x="189" y="173"/>
                  </a:cubicBezTo>
                  <a:cubicBezTo>
                    <a:pt x="188" y="172"/>
                    <a:pt x="187" y="172"/>
                    <a:pt x="186" y="171"/>
                  </a:cubicBezTo>
                  <a:cubicBezTo>
                    <a:pt x="183" y="170"/>
                    <a:pt x="180" y="170"/>
                    <a:pt x="178" y="171"/>
                  </a:cubicBezTo>
                  <a:cubicBezTo>
                    <a:pt x="176" y="172"/>
                    <a:pt x="175" y="172"/>
                    <a:pt x="174" y="173"/>
                  </a:cubicBezTo>
                  <a:cubicBezTo>
                    <a:pt x="173" y="174"/>
                    <a:pt x="172" y="176"/>
                    <a:pt x="172" y="177"/>
                  </a:cubicBezTo>
                  <a:cubicBezTo>
                    <a:pt x="171" y="178"/>
                    <a:pt x="171" y="180"/>
                    <a:pt x="171" y="181"/>
                  </a:cubicBezTo>
                  <a:cubicBezTo>
                    <a:pt x="171" y="182"/>
                    <a:pt x="171" y="184"/>
                    <a:pt x="172" y="185"/>
                  </a:cubicBezTo>
                  <a:cubicBezTo>
                    <a:pt x="172" y="186"/>
                    <a:pt x="173" y="188"/>
                    <a:pt x="174" y="189"/>
                  </a:cubicBezTo>
                  <a:close/>
                  <a:moveTo>
                    <a:pt x="174" y="146"/>
                  </a:moveTo>
                  <a:cubicBezTo>
                    <a:pt x="175" y="147"/>
                    <a:pt x="176" y="148"/>
                    <a:pt x="178" y="148"/>
                  </a:cubicBezTo>
                  <a:cubicBezTo>
                    <a:pt x="179" y="149"/>
                    <a:pt x="180" y="149"/>
                    <a:pt x="182" y="149"/>
                  </a:cubicBezTo>
                  <a:cubicBezTo>
                    <a:pt x="183" y="149"/>
                    <a:pt x="184" y="149"/>
                    <a:pt x="186" y="148"/>
                  </a:cubicBezTo>
                  <a:cubicBezTo>
                    <a:pt x="187" y="148"/>
                    <a:pt x="188" y="147"/>
                    <a:pt x="189" y="146"/>
                  </a:cubicBezTo>
                  <a:cubicBezTo>
                    <a:pt x="190" y="145"/>
                    <a:pt x="191" y="144"/>
                    <a:pt x="191" y="142"/>
                  </a:cubicBezTo>
                  <a:cubicBezTo>
                    <a:pt x="192" y="141"/>
                    <a:pt x="192" y="140"/>
                    <a:pt x="192" y="138"/>
                  </a:cubicBezTo>
                  <a:cubicBezTo>
                    <a:pt x="192" y="136"/>
                    <a:pt x="191" y="133"/>
                    <a:pt x="189" y="131"/>
                  </a:cubicBezTo>
                  <a:cubicBezTo>
                    <a:pt x="187" y="128"/>
                    <a:pt x="183" y="127"/>
                    <a:pt x="180" y="128"/>
                  </a:cubicBezTo>
                  <a:cubicBezTo>
                    <a:pt x="179" y="128"/>
                    <a:pt x="178" y="128"/>
                    <a:pt x="178" y="129"/>
                  </a:cubicBezTo>
                  <a:cubicBezTo>
                    <a:pt x="177" y="129"/>
                    <a:pt x="176" y="129"/>
                    <a:pt x="176" y="129"/>
                  </a:cubicBezTo>
                  <a:cubicBezTo>
                    <a:pt x="175" y="130"/>
                    <a:pt x="175" y="130"/>
                    <a:pt x="174" y="131"/>
                  </a:cubicBezTo>
                  <a:cubicBezTo>
                    <a:pt x="172" y="133"/>
                    <a:pt x="171" y="136"/>
                    <a:pt x="171" y="138"/>
                  </a:cubicBezTo>
                  <a:cubicBezTo>
                    <a:pt x="171" y="140"/>
                    <a:pt x="171" y="141"/>
                    <a:pt x="172" y="142"/>
                  </a:cubicBezTo>
                  <a:cubicBezTo>
                    <a:pt x="172" y="144"/>
                    <a:pt x="173" y="145"/>
                    <a:pt x="174" y="146"/>
                  </a:cubicBezTo>
                  <a:close/>
                  <a:moveTo>
                    <a:pt x="235" y="96"/>
                  </a:moveTo>
                  <a:cubicBezTo>
                    <a:pt x="235" y="309"/>
                    <a:pt x="235" y="309"/>
                    <a:pt x="235" y="309"/>
                  </a:cubicBezTo>
                  <a:cubicBezTo>
                    <a:pt x="235" y="315"/>
                    <a:pt x="230" y="320"/>
                    <a:pt x="224" y="320"/>
                  </a:cubicBezTo>
                  <a:cubicBezTo>
                    <a:pt x="11" y="320"/>
                    <a:pt x="11" y="320"/>
                    <a:pt x="11" y="320"/>
                  </a:cubicBezTo>
                  <a:cubicBezTo>
                    <a:pt x="5" y="320"/>
                    <a:pt x="0" y="315"/>
                    <a:pt x="0" y="309"/>
                  </a:cubicBezTo>
                  <a:cubicBezTo>
                    <a:pt x="0" y="10"/>
                    <a:pt x="0" y="10"/>
                    <a:pt x="0" y="10"/>
                  </a:cubicBezTo>
                  <a:cubicBezTo>
                    <a:pt x="0" y="4"/>
                    <a:pt x="5" y="0"/>
                    <a:pt x="11" y="0"/>
                  </a:cubicBezTo>
                  <a:cubicBezTo>
                    <a:pt x="139" y="0"/>
                    <a:pt x="139" y="0"/>
                    <a:pt x="139" y="0"/>
                  </a:cubicBezTo>
                  <a:cubicBezTo>
                    <a:pt x="145" y="0"/>
                    <a:pt x="150" y="4"/>
                    <a:pt x="150" y="10"/>
                  </a:cubicBezTo>
                  <a:cubicBezTo>
                    <a:pt x="150" y="85"/>
                    <a:pt x="150" y="85"/>
                    <a:pt x="150" y="85"/>
                  </a:cubicBezTo>
                  <a:cubicBezTo>
                    <a:pt x="224" y="85"/>
                    <a:pt x="224" y="85"/>
                    <a:pt x="224" y="85"/>
                  </a:cubicBezTo>
                  <a:cubicBezTo>
                    <a:pt x="230" y="85"/>
                    <a:pt x="235" y="90"/>
                    <a:pt x="235" y="96"/>
                  </a:cubicBezTo>
                  <a:close/>
                  <a:moveTo>
                    <a:pt x="22" y="298"/>
                  </a:moveTo>
                  <a:cubicBezTo>
                    <a:pt x="43" y="298"/>
                    <a:pt x="43" y="298"/>
                    <a:pt x="43" y="298"/>
                  </a:cubicBezTo>
                  <a:cubicBezTo>
                    <a:pt x="43" y="266"/>
                    <a:pt x="43" y="266"/>
                    <a:pt x="43" y="266"/>
                  </a:cubicBezTo>
                  <a:cubicBezTo>
                    <a:pt x="43" y="260"/>
                    <a:pt x="48" y="256"/>
                    <a:pt x="54" y="256"/>
                  </a:cubicBezTo>
                  <a:cubicBezTo>
                    <a:pt x="60" y="256"/>
                    <a:pt x="64" y="260"/>
                    <a:pt x="64" y="266"/>
                  </a:cubicBezTo>
                  <a:cubicBezTo>
                    <a:pt x="64" y="298"/>
                    <a:pt x="64" y="298"/>
                    <a:pt x="64" y="298"/>
                  </a:cubicBezTo>
                  <a:cubicBezTo>
                    <a:pt x="128" y="298"/>
                    <a:pt x="128" y="298"/>
                    <a:pt x="128" y="298"/>
                  </a:cubicBezTo>
                  <a:cubicBezTo>
                    <a:pt x="128" y="21"/>
                    <a:pt x="128" y="21"/>
                    <a:pt x="128" y="21"/>
                  </a:cubicBezTo>
                  <a:cubicBezTo>
                    <a:pt x="22" y="21"/>
                    <a:pt x="22" y="21"/>
                    <a:pt x="22" y="21"/>
                  </a:cubicBezTo>
                  <a:lnTo>
                    <a:pt x="22" y="298"/>
                  </a:lnTo>
                  <a:close/>
                  <a:moveTo>
                    <a:pt x="214" y="106"/>
                  </a:moveTo>
                  <a:cubicBezTo>
                    <a:pt x="150" y="106"/>
                    <a:pt x="150" y="106"/>
                    <a:pt x="150" y="106"/>
                  </a:cubicBezTo>
                  <a:cubicBezTo>
                    <a:pt x="150" y="298"/>
                    <a:pt x="150" y="298"/>
                    <a:pt x="150" y="298"/>
                  </a:cubicBezTo>
                  <a:cubicBezTo>
                    <a:pt x="171" y="298"/>
                    <a:pt x="171" y="298"/>
                    <a:pt x="171" y="298"/>
                  </a:cubicBezTo>
                  <a:cubicBezTo>
                    <a:pt x="171" y="266"/>
                    <a:pt x="171" y="266"/>
                    <a:pt x="171" y="266"/>
                  </a:cubicBezTo>
                  <a:cubicBezTo>
                    <a:pt x="171" y="260"/>
                    <a:pt x="176" y="256"/>
                    <a:pt x="182" y="256"/>
                  </a:cubicBezTo>
                  <a:cubicBezTo>
                    <a:pt x="188" y="256"/>
                    <a:pt x="192" y="260"/>
                    <a:pt x="192" y="266"/>
                  </a:cubicBezTo>
                  <a:cubicBezTo>
                    <a:pt x="192" y="298"/>
                    <a:pt x="192" y="298"/>
                    <a:pt x="192" y="298"/>
                  </a:cubicBezTo>
                  <a:cubicBezTo>
                    <a:pt x="214" y="298"/>
                    <a:pt x="214" y="298"/>
                    <a:pt x="214" y="298"/>
                  </a:cubicBezTo>
                  <a:lnTo>
                    <a:pt x="214" y="10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3" name="Freeform 22">
              <a:extLst>
                <a:ext uri="{FF2B5EF4-FFF2-40B4-BE49-F238E27FC236}">
                  <a16:creationId xmlns:a16="http://schemas.microsoft.com/office/drawing/2014/main" id="{3EBD4BBD-B55A-3B42-9094-52C0B10C47A4}"/>
                </a:ext>
              </a:extLst>
            </p:cNvPr>
            <p:cNvSpPr>
              <a:spLocks noEditPoints="1"/>
            </p:cNvSpPr>
            <p:nvPr/>
          </p:nvSpPr>
          <p:spPr bwMode="auto">
            <a:xfrm>
              <a:off x="1925" y="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27" name="object 4">
            <a:extLst>
              <a:ext uri="{FF2B5EF4-FFF2-40B4-BE49-F238E27FC236}">
                <a16:creationId xmlns:a16="http://schemas.microsoft.com/office/drawing/2014/main" id="{8D74F261-2BF9-DE48-A035-32A41F5BE752}"/>
              </a:ext>
            </a:extLst>
          </p:cNvPr>
          <p:cNvSpPr txBox="1"/>
          <p:nvPr/>
        </p:nvSpPr>
        <p:spPr>
          <a:xfrm>
            <a:off x="1726182" y="3026326"/>
            <a:ext cx="3425368" cy="714747"/>
          </a:xfrm>
          <a:prstGeom prst="rect">
            <a:avLst/>
          </a:prstGeom>
        </p:spPr>
        <p:txBody>
          <a:bodyPr vert="horz" wrap="square" lIns="0" tIns="0" rIns="0" bIns="0" rtlCol="0">
            <a:spAutoFit/>
          </a:bodyPr>
          <a:lstStyle/>
          <a:p>
            <a:pPr marL="12700">
              <a:lnSpc>
                <a:spcPct val="85000"/>
              </a:lnSpc>
              <a:spcBef>
                <a:spcPts val="600"/>
              </a:spcBef>
            </a:pPr>
            <a:r>
              <a:rPr lang="en-US" dirty="0">
                <a:ea typeface="Chronicle Display Black" charset="0"/>
                <a:cs typeface="Chronicle Display Black" charset="0"/>
              </a:rPr>
              <a:t>Customer Experience </a:t>
            </a:r>
            <a:r>
              <a:rPr lang="en-US" b="1" dirty="0">
                <a:ea typeface="Chronicle Display Black" charset="0"/>
                <a:cs typeface="Chronicle Display Black" charset="0"/>
              </a:rPr>
              <a:t>(CX)</a:t>
            </a:r>
            <a:endParaRPr lang="en-US" dirty="0">
              <a:ea typeface="Chronicle Display Black" charset="0"/>
              <a:cs typeface="Chronicle Display Black" charset="0"/>
            </a:endParaRPr>
          </a:p>
          <a:p>
            <a:pPr marL="12700">
              <a:lnSpc>
                <a:spcPct val="130000"/>
              </a:lnSpc>
              <a:spcBef>
                <a:spcPts val="600"/>
              </a:spcBef>
            </a:pPr>
            <a:r>
              <a:rPr lang="en-US" sz="1050" dirty="0">
                <a:ea typeface="Open Sans" charset="0"/>
                <a:cs typeface="Open Sans" charset="0"/>
              </a:rPr>
              <a:t>The design and implementation of all touch points across all channels and the entire customer journey</a:t>
            </a:r>
          </a:p>
        </p:txBody>
      </p:sp>
      <p:sp>
        <p:nvSpPr>
          <p:cNvPr id="28" name="object 4">
            <a:extLst>
              <a:ext uri="{FF2B5EF4-FFF2-40B4-BE49-F238E27FC236}">
                <a16:creationId xmlns:a16="http://schemas.microsoft.com/office/drawing/2014/main" id="{6F64773A-21AD-204F-A861-A7DE2ECA8C33}"/>
              </a:ext>
            </a:extLst>
          </p:cNvPr>
          <p:cNvSpPr txBox="1"/>
          <p:nvPr/>
        </p:nvSpPr>
        <p:spPr>
          <a:xfrm>
            <a:off x="1726181" y="3938717"/>
            <a:ext cx="3670067" cy="714747"/>
          </a:xfrm>
          <a:prstGeom prst="rect">
            <a:avLst/>
          </a:prstGeom>
        </p:spPr>
        <p:txBody>
          <a:bodyPr vert="horz" wrap="square" lIns="0" tIns="0" rIns="0" bIns="0" rtlCol="0">
            <a:spAutoFit/>
          </a:bodyPr>
          <a:lstStyle/>
          <a:p>
            <a:pPr marL="12700">
              <a:lnSpc>
                <a:spcPct val="85000"/>
              </a:lnSpc>
              <a:spcBef>
                <a:spcPts val="600"/>
              </a:spcBef>
            </a:pPr>
            <a:r>
              <a:rPr lang="en-US" dirty="0">
                <a:ea typeface="Chronicle Display Black" charset="0"/>
                <a:cs typeface="Chronicle Display Black" charset="0"/>
              </a:rPr>
              <a:t>Service Design </a:t>
            </a:r>
            <a:r>
              <a:rPr lang="en-US" b="1" dirty="0">
                <a:ea typeface="Chronicle Display Black" charset="0"/>
                <a:cs typeface="Chronicle Display Black" charset="0"/>
              </a:rPr>
              <a:t>(SD)</a:t>
            </a:r>
          </a:p>
          <a:p>
            <a:pPr marL="12700">
              <a:lnSpc>
                <a:spcPct val="130000"/>
              </a:lnSpc>
              <a:spcBef>
                <a:spcPts val="600"/>
              </a:spcBef>
            </a:pPr>
            <a:r>
              <a:rPr lang="en-US" sz="1050" dirty="0">
                <a:ea typeface="Open Sans" charset="0"/>
                <a:cs typeface="Open Sans" charset="0"/>
              </a:rPr>
              <a:t>Includes all previous as well as behind-the-scenes activities that enable those experiences to be delivered as intended</a:t>
            </a:r>
          </a:p>
        </p:txBody>
      </p:sp>
      <p:grpSp>
        <p:nvGrpSpPr>
          <p:cNvPr id="36" name="Group 217">
            <a:extLst>
              <a:ext uri="{FF2B5EF4-FFF2-40B4-BE49-F238E27FC236}">
                <a16:creationId xmlns:a16="http://schemas.microsoft.com/office/drawing/2014/main" id="{03551B4F-A85C-4248-A2AD-20D4E92AB870}"/>
              </a:ext>
            </a:extLst>
          </p:cNvPr>
          <p:cNvGrpSpPr>
            <a:grpSpLocks noChangeAspect="1"/>
          </p:cNvGrpSpPr>
          <p:nvPr/>
        </p:nvGrpSpPr>
        <p:grpSpPr bwMode="auto">
          <a:xfrm>
            <a:off x="1028350" y="2113256"/>
            <a:ext cx="367631" cy="367631"/>
            <a:chOff x="1900" y="709"/>
            <a:chExt cx="340" cy="340"/>
          </a:xfrm>
          <a:solidFill>
            <a:schemeClr val="tx1">
              <a:lumMod val="50000"/>
              <a:lumOff val="50000"/>
            </a:schemeClr>
          </a:solidFill>
        </p:grpSpPr>
        <p:sp>
          <p:nvSpPr>
            <p:cNvPr id="37" name="Freeform 218">
              <a:extLst>
                <a:ext uri="{FF2B5EF4-FFF2-40B4-BE49-F238E27FC236}">
                  <a16:creationId xmlns:a16="http://schemas.microsoft.com/office/drawing/2014/main" id="{EBEA2061-1E0D-4E47-81FC-B2D212F32140}"/>
                </a:ext>
              </a:extLst>
            </p:cNvPr>
            <p:cNvSpPr>
              <a:spLocks noEditPoints="1"/>
            </p:cNvSpPr>
            <p:nvPr/>
          </p:nvSpPr>
          <p:spPr bwMode="auto">
            <a:xfrm>
              <a:off x="1900" y="70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8" name="Freeform 219">
              <a:extLst>
                <a:ext uri="{FF2B5EF4-FFF2-40B4-BE49-F238E27FC236}">
                  <a16:creationId xmlns:a16="http://schemas.microsoft.com/office/drawing/2014/main" id="{9D6A316E-C2BB-AD47-A1E8-8711FB1D11FE}"/>
                </a:ext>
              </a:extLst>
            </p:cNvPr>
            <p:cNvSpPr>
              <a:spLocks noEditPoints="1"/>
            </p:cNvSpPr>
            <p:nvPr/>
          </p:nvSpPr>
          <p:spPr bwMode="auto">
            <a:xfrm>
              <a:off x="1992" y="779"/>
              <a:ext cx="170" cy="192"/>
            </a:xfrm>
            <a:custGeom>
              <a:avLst/>
              <a:gdLst>
                <a:gd name="T0" fmla="*/ 246 w 256"/>
                <a:gd name="T1" fmla="*/ 118 h 288"/>
                <a:gd name="T2" fmla="*/ 214 w 256"/>
                <a:gd name="T3" fmla="*/ 118 h 288"/>
                <a:gd name="T4" fmla="*/ 214 w 256"/>
                <a:gd name="T5" fmla="*/ 11 h 288"/>
                <a:gd name="T6" fmla="*/ 203 w 256"/>
                <a:gd name="T7" fmla="*/ 0 h 288"/>
                <a:gd name="T8" fmla="*/ 11 w 256"/>
                <a:gd name="T9" fmla="*/ 0 h 288"/>
                <a:gd name="T10" fmla="*/ 0 w 256"/>
                <a:gd name="T11" fmla="*/ 11 h 288"/>
                <a:gd name="T12" fmla="*/ 0 w 256"/>
                <a:gd name="T13" fmla="*/ 256 h 288"/>
                <a:gd name="T14" fmla="*/ 11 w 256"/>
                <a:gd name="T15" fmla="*/ 267 h 288"/>
                <a:gd name="T16" fmla="*/ 160 w 256"/>
                <a:gd name="T17" fmla="*/ 267 h 288"/>
                <a:gd name="T18" fmla="*/ 160 w 256"/>
                <a:gd name="T19" fmla="*/ 278 h 288"/>
                <a:gd name="T20" fmla="*/ 171 w 256"/>
                <a:gd name="T21" fmla="*/ 288 h 288"/>
                <a:gd name="T22" fmla="*/ 246 w 256"/>
                <a:gd name="T23" fmla="*/ 288 h 288"/>
                <a:gd name="T24" fmla="*/ 256 w 256"/>
                <a:gd name="T25" fmla="*/ 278 h 288"/>
                <a:gd name="T26" fmla="*/ 256 w 256"/>
                <a:gd name="T27" fmla="*/ 128 h 288"/>
                <a:gd name="T28" fmla="*/ 246 w 256"/>
                <a:gd name="T29" fmla="*/ 118 h 288"/>
                <a:gd name="T30" fmla="*/ 160 w 256"/>
                <a:gd name="T31" fmla="*/ 128 h 288"/>
                <a:gd name="T32" fmla="*/ 160 w 256"/>
                <a:gd name="T33" fmla="*/ 246 h 288"/>
                <a:gd name="T34" fmla="*/ 22 w 256"/>
                <a:gd name="T35" fmla="*/ 246 h 288"/>
                <a:gd name="T36" fmla="*/ 22 w 256"/>
                <a:gd name="T37" fmla="*/ 22 h 288"/>
                <a:gd name="T38" fmla="*/ 192 w 256"/>
                <a:gd name="T39" fmla="*/ 22 h 288"/>
                <a:gd name="T40" fmla="*/ 192 w 256"/>
                <a:gd name="T41" fmla="*/ 118 h 288"/>
                <a:gd name="T42" fmla="*/ 171 w 256"/>
                <a:gd name="T43" fmla="*/ 118 h 288"/>
                <a:gd name="T44" fmla="*/ 160 w 256"/>
                <a:gd name="T45" fmla="*/ 128 h 288"/>
                <a:gd name="T46" fmla="*/ 235 w 256"/>
                <a:gd name="T47" fmla="*/ 267 h 288"/>
                <a:gd name="T48" fmla="*/ 182 w 256"/>
                <a:gd name="T49" fmla="*/ 267 h 288"/>
                <a:gd name="T50" fmla="*/ 182 w 256"/>
                <a:gd name="T51" fmla="*/ 139 h 288"/>
                <a:gd name="T52" fmla="*/ 235 w 256"/>
                <a:gd name="T53" fmla="*/ 139 h 288"/>
                <a:gd name="T54" fmla="*/ 235 w 256"/>
                <a:gd name="T55" fmla="*/ 267 h 288"/>
                <a:gd name="T56" fmla="*/ 118 w 256"/>
                <a:gd name="T57" fmla="*/ 214 h 288"/>
                <a:gd name="T58" fmla="*/ 107 w 256"/>
                <a:gd name="T59" fmla="*/ 224 h 288"/>
                <a:gd name="T60" fmla="*/ 96 w 256"/>
                <a:gd name="T61" fmla="*/ 214 h 288"/>
                <a:gd name="T62" fmla="*/ 107 w 256"/>
                <a:gd name="T63" fmla="*/ 203 h 288"/>
                <a:gd name="T64" fmla="*/ 118 w 256"/>
                <a:gd name="T65" fmla="*/ 21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6" h="288">
                  <a:moveTo>
                    <a:pt x="246" y="118"/>
                  </a:moveTo>
                  <a:cubicBezTo>
                    <a:pt x="214" y="118"/>
                    <a:pt x="214" y="118"/>
                    <a:pt x="214" y="118"/>
                  </a:cubicBezTo>
                  <a:cubicBezTo>
                    <a:pt x="214" y="11"/>
                    <a:pt x="214" y="11"/>
                    <a:pt x="214" y="11"/>
                  </a:cubicBezTo>
                  <a:cubicBezTo>
                    <a:pt x="214" y="5"/>
                    <a:pt x="209" y="0"/>
                    <a:pt x="203" y="0"/>
                  </a:cubicBezTo>
                  <a:cubicBezTo>
                    <a:pt x="11" y="0"/>
                    <a:pt x="11" y="0"/>
                    <a:pt x="11" y="0"/>
                  </a:cubicBezTo>
                  <a:cubicBezTo>
                    <a:pt x="5" y="0"/>
                    <a:pt x="0" y="5"/>
                    <a:pt x="0" y="11"/>
                  </a:cubicBezTo>
                  <a:cubicBezTo>
                    <a:pt x="0" y="256"/>
                    <a:pt x="0" y="256"/>
                    <a:pt x="0" y="256"/>
                  </a:cubicBezTo>
                  <a:cubicBezTo>
                    <a:pt x="0" y="262"/>
                    <a:pt x="5" y="267"/>
                    <a:pt x="11" y="267"/>
                  </a:cubicBezTo>
                  <a:cubicBezTo>
                    <a:pt x="160" y="267"/>
                    <a:pt x="160" y="267"/>
                    <a:pt x="160" y="267"/>
                  </a:cubicBezTo>
                  <a:cubicBezTo>
                    <a:pt x="160" y="278"/>
                    <a:pt x="160" y="278"/>
                    <a:pt x="160" y="278"/>
                  </a:cubicBezTo>
                  <a:cubicBezTo>
                    <a:pt x="160" y="284"/>
                    <a:pt x="165" y="288"/>
                    <a:pt x="171" y="288"/>
                  </a:cubicBezTo>
                  <a:cubicBezTo>
                    <a:pt x="246" y="288"/>
                    <a:pt x="246" y="288"/>
                    <a:pt x="246" y="288"/>
                  </a:cubicBezTo>
                  <a:cubicBezTo>
                    <a:pt x="252" y="288"/>
                    <a:pt x="256" y="284"/>
                    <a:pt x="256" y="278"/>
                  </a:cubicBezTo>
                  <a:cubicBezTo>
                    <a:pt x="256" y="128"/>
                    <a:pt x="256" y="128"/>
                    <a:pt x="256" y="128"/>
                  </a:cubicBezTo>
                  <a:cubicBezTo>
                    <a:pt x="256" y="122"/>
                    <a:pt x="252" y="118"/>
                    <a:pt x="246" y="118"/>
                  </a:cubicBezTo>
                  <a:close/>
                  <a:moveTo>
                    <a:pt x="160" y="128"/>
                  </a:moveTo>
                  <a:cubicBezTo>
                    <a:pt x="160" y="246"/>
                    <a:pt x="160" y="246"/>
                    <a:pt x="160" y="246"/>
                  </a:cubicBezTo>
                  <a:cubicBezTo>
                    <a:pt x="22" y="246"/>
                    <a:pt x="22" y="246"/>
                    <a:pt x="22" y="246"/>
                  </a:cubicBezTo>
                  <a:cubicBezTo>
                    <a:pt x="22" y="22"/>
                    <a:pt x="22" y="22"/>
                    <a:pt x="22" y="22"/>
                  </a:cubicBezTo>
                  <a:cubicBezTo>
                    <a:pt x="192" y="22"/>
                    <a:pt x="192" y="22"/>
                    <a:pt x="192" y="22"/>
                  </a:cubicBezTo>
                  <a:cubicBezTo>
                    <a:pt x="192" y="118"/>
                    <a:pt x="192" y="118"/>
                    <a:pt x="192" y="118"/>
                  </a:cubicBezTo>
                  <a:cubicBezTo>
                    <a:pt x="171" y="118"/>
                    <a:pt x="171" y="118"/>
                    <a:pt x="171" y="118"/>
                  </a:cubicBezTo>
                  <a:cubicBezTo>
                    <a:pt x="165" y="118"/>
                    <a:pt x="160" y="122"/>
                    <a:pt x="160" y="128"/>
                  </a:cubicBezTo>
                  <a:close/>
                  <a:moveTo>
                    <a:pt x="235" y="267"/>
                  </a:moveTo>
                  <a:cubicBezTo>
                    <a:pt x="182" y="267"/>
                    <a:pt x="182" y="267"/>
                    <a:pt x="182" y="267"/>
                  </a:cubicBezTo>
                  <a:cubicBezTo>
                    <a:pt x="182" y="139"/>
                    <a:pt x="182" y="139"/>
                    <a:pt x="182" y="139"/>
                  </a:cubicBezTo>
                  <a:cubicBezTo>
                    <a:pt x="235" y="139"/>
                    <a:pt x="235" y="139"/>
                    <a:pt x="235" y="139"/>
                  </a:cubicBezTo>
                  <a:lnTo>
                    <a:pt x="235" y="267"/>
                  </a:lnTo>
                  <a:close/>
                  <a:moveTo>
                    <a:pt x="118" y="214"/>
                  </a:moveTo>
                  <a:cubicBezTo>
                    <a:pt x="118" y="220"/>
                    <a:pt x="113" y="224"/>
                    <a:pt x="107" y="224"/>
                  </a:cubicBezTo>
                  <a:cubicBezTo>
                    <a:pt x="101" y="224"/>
                    <a:pt x="96" y="220"/>
                    <a:pt x="96" y="214"/>
                  </a:cubicBezTo>
                  <a:cubicBezTo>
                    <a:pt x="96" y="208"/>
                    <a:pt x="101" y="203"/>
                    <a:pt x="107" y="203"/>
                  </a:cubicBezTo>
                  <a:cubicBezTo>
                    <a:pt x="113" y="203"/>
                    <a:pt x="118" y="208"/>
                    <a:pt x="118" y="2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39" name="Group 749">
            <a:extLst>
              <a:ext uri="{FF2B5EF4-FFF2-40B4-BE49-F238E27FC236}">
                <a16:creationId xmlns:a16="http://schemas.microsoft.com/office/drawing/2014/main" id="{C660A308-1B74-4F44-8030-EDFB5F5AACD1}"/>
              </a:ext>
            </a:extLst>
          </p:cNvPr>
          <p:cNvGrpSpPr>
            <a:grpSpLocks noChangeAspect="1"/>
          </p:cNvGrpSpPr>
          <p:nvPr/>
        </p:nvGrpSpPr>
        <p:grpSpPr bwMode="auto">
          <a:xfrm>
            <a:off x="1024098" y="3098861"/>
            <a:ext cx="369676" cy="369676"/>
            <a:chOff x="3520" y="2686"/>
            <a:chExt cx="340" cy="340"/>
          </a:xfrm>
          <a:solidFill>
            <a:schemeClr val="tx1">
              <a:lumMod val="50000"/>
              <a:lumOff val="50000"/>
            </a:schemeClr>
          </a:solidFill>
        </p:grpSpPr>
        <p:sp>
          <p:nvSpPr>
            <p:cNvPr id="40" name="Freeform 750">
              <a:extLst>
                <a:ext uri="{FF2B5EF4-FFF2-40B4-BE49-F238E27FC236}">
                  <a16:creationId xmlns:a16="http://schemas.microsoft.com/office/drawing/2014/main" id="{07CD09AC-E3C4-0F45-8E80-10D45F59E715}"/>
                </a:ext>
              </a:extLst>
            </p:cNvPr>
            <p:cNvSpPr>
              <a:spLocks noEditPoints="1"/>
            </p:cNvSpPr>
            <p:nvPr/>
          </p:nvSpPr>
          <p:spPr bwMode="auto">
            <a:xfrm>
              <a:off x="3520" y="268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1" name="Freeform 751">
              <a:extLst>
                <a:ext uri="{FF2B5EF4-FFF2-40B4-BE49-F238E27FC236}">
                  <a16:creationId xmlns:a16="http://schemas.microsoft.com/office/drawing/2014/main" id="{80D96452-2024-1049-88EE-F7AB8AC8201B}"/>
                </a:ext>
              </a:extLst>
            </p:cNvPr>
            <p:cNvSpPr>
              <a:spLocks/>
            </p:cNvSpPr>
            <p:nvPr/>
          </p:nvSpPr>
          <p:spPr bwMode="auto">
            <a:xfrm>
              <a:off x="3582" y="2789"/>
              <a:ext cx="144" cy="137"/>
            </a:xfrm>
            <a:custGeom>
              <a:avLst/>
              <a:gdLst>
                <a:gd name="T0" fmla="*/ 209 w 216"/>
                <a:gd name="T1" fmla="*/ 187 h 207"/>
                <a:gd name="T2" fmla="*/ 171 w 216"/>
                <a:gd name="T3" fmla="*/ 179 h 207"/>
                <a:gd name="T4" fmla="*/ 156 w 216"/>
                <a:gd name="T5" fmla="*/ 177 h 207"/>
                <a:gd name="T6" fmla="*/ 145 w 216"/>
                <a:gd name="T7" fmla="*/ 147 h 207"/>
                <a:gd name="T8" fmla="*/ 167 w 216"/>
                <a:gd name="T9" fmla="*/ 96 h 207"/>
                <a:gd name="T10" fmla="*/ 157 w 216"/>
                <a:gd name="T11" fmla="*/ 22 h 207"/>
                <a:gd name="T12" fmla="*/ 108 w 216"/>
                <a:gd name="T13" fmla="*/ 0 h 207"/>
                <a:gd name="T14" fmla="*/ 59 w 216"/>
                <a:gd name="T15" fmla="*/ 22 h 207"/>
                <a:gd name="T16" fmla="*/ 50 w 216"/>
                <a:gd name="T17" fmla="*/ 96 h 207"/>
                <a:gd name="T18" fmla="*/ 72 w 216"/>
                <a:gd name="T19" fmla="*/ 147 h 207"/>
                <a:gd name="T20" fmla="*/ 61 w 216"/>
                <a:gd name="T21" fmla="*/ 177 h 207"/>
                <a:gd name="T22" fmla="*/ 45 w 216"/>
                <a:gd name="T23" fmla="*/ 179 h 207"/>
                <a:gd name="T24" fmla="*/ 8 w 216"/>
                <a:gd name="T25" fmla="*/ 187 h 207"/>
                <a:gd name="T26" fmla="*/ 3 w 216"/>
                <a:gd name="T27" fmla="*/ 201 h 207"/>
                <a:gd name="T28" fmla="*/ 12 w 216"/>
                <a:gd name="T29" fmla="*/ 207 h 207"/>
                <a:gd name="T30" fmla="*/ 17 w 216"/>
                <a:gd name="T31" fmla="*/ 206 h 207"/>
                <a:gd name="T32" fmla="*/ 46 w 216"/>
                <a:gd name="T33" fmla="*/ 200 h 207"/>
                <a:gd name="T34" fmla="*/ 71 w 216"/>
                <a:gd name="T35" fmla="*/ 195 h 207"/>
                <a:gd name="T36" fmla="*/ 91 w 216"/>
                <a:gd name="T37" fmla="*/ 162 h 207"/>
                <a:gd name="T38" fmla="*/ 90 w 216"/>
                <a:gd name="T39" fmla="*/ 135 h 207"/>
                <a:gd name="T40" fmla="*/ 71 w 216"/>
                <a:gd name="T41" fmla="*/ 91 h 207"/>
                <a:gd name="T42" fmla="*/ 76 w 216"/>
                <a:gd name="T43" fmla="*/ 36 h 207"/>
                <a:gd name="T44" fmla="*/ 108 w 216"/>
                <a:gd name="T45" fmla="*/ 22 h 207"/>
                <a:gd name="T46" fmla="*/ 108 w 216"/>
                <a:gd name="T47" fmla="*/ 21 h 207"/>
                <a:gd name="T48" fmla="*/ 109 w 216"/>
                <a:gd name="T49" fmla="*/ 22 h 207"/>
                <a:gd name="T50" fmla="*/ 141 w 216"/>
                <a:gd name="T51" fmla="*/ 36 h 207"/>
                <a:gd name="T52" fmla="*/ 146 w 216"/>
                <a:gd name="T53" fmla="*/ 91 h 207"/>
                <a:gd name="T54" fmla="*/ 127 w 216"/>
                <a:gd name="T55" fmla="*/ 135 h 207"/>
                <a:gd name="T56" fmla="*/ 125 w 216"/>
                <a:gd name="T57" fmla="*/ 162 h 207"/>
                <a:gd name="T58" fmla="*/ 146 w 216"/>
                <a:gd name="T59" fmla="*/ 195 h 207"/>
                <a:gd name="T60" fmla="*/ 170 w 216"/>
                <a:gd name="T61" fmla="*/ 200 h 207"/>
                <a:gd name="T62" fmla="*/ 200 w 216"/>
                <a:gd name="T63" fmla="*/ 206 h 207"/>
                <a:gd name="T64" fmla="*/ 204 w 216"/>
                <a:gd name="T65" fmla="*/ 207 h 207"/>
                <a:gd name="T66" fmla="*/ 214 w 216"/>
                <a:gd name="T67" fmla="*/ 201 h 207"/>
                <a:gd name="T68" fmla="*/ 209 w 216"/>
                <a:gd name="T69" fmla="*/ 18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6" h="207">
                  <a:moveTo>
                    <a:pt x="209" y="187"/>
                  </a:moveTo>
                  <a:cubicBezTo>
                    <a:pt x="194" y="180"/>
                    <a:pt x="182" y="180"/>
                    <a:pt x="171" y="179"/>
                  </a:cubicBezTo>
                  <a:cubicBezTo>
                    <a:pt x="165" y="179"/>
                    <a:pt x="159" y="179"/>
                    <a:pt x="156" y="177"/>
                  </a:cubicBezTo>
                  <a:cubicBezTo>
                    <a:pt x="149" y="173"/>
                    <a:pt x="143" y="153"/>
                    <a:pt x="145" y="147"/>
                  </a:cubicBezTo>
                  <a:cubicBezTo>
                    <a:pt x="153" y="134"/>
                    <a:pt x="162" y="114"/>
                    <a:pt x="167" y="96"/>
                  </a:cubicBezTo>
                  <a:cubicBezTo>
                    <a:pt x="174" y="64"/>
                    <a:pt x="171" y="39"/>
                    <a:pt x="157" y="22"/>
                  </a:cubicBezTo>
                  <a:cubicBezTo>
                    <a:pt x="139" y="0"/>
                    <a:pt x="111" y="0"/>
                    <a:pt x="108" y="0"/>
                  </a:cubicBezTo>
                  <a:cubicBezTo>
                    <a:pt x="106" y="0"/>
                    <a:pt x="77" y="0"/>
                    <a:pt x="59" y="22"/>
                  </a:cubicBezTo>
                  <a:cubicBezTo>
                    <a:pt x="45" y="39"/>
                    <a:pt x="42" y="64"/>
                    <a:pt x="50" y="96"/>
                  </a:cubicBezTo>
                  <a:cubicBezTo>
                    <a:pt x="54" y="114"/>
                    <a:pt x="63" y="134"/>
                    <a:pt x="72" y="147"/>
                  </a:cubicBezTo>
                  <a:cubicBezTo>
                    <a:pt x="73" y="153"/>
                    <a:pt x="67" y="173"/>
                    <a:pt x="61" y="177"/>
                  </a:cubicBezTo>
                  <a:cubicBezTo>
                    <a:pt x="57" y="179"/>
                    <a:pt x="52" y="179"/>
                    <a:pt x="45" y="179"/>
                  </a:cubicBezTo>
                  <a:cubicBezTo>
                    <a:pt x="35" y="180"/>
                    <a:pt x="22" y="180"/>
                    <a:pt x="8" y="187"/>
                  </a:cubicBezTo>
                  <a:cubicBezTo>
                    <a:pt x="2" y="189"/>
                    <a:pt x="0" y="196"/>
                    <a:pt x="3" y="201"/>
                  </a:cubicBezTo>
                  <a:cubicBezTo>
                    <a:pt x="4" y="205"/>
                    <a:pt x="8" y="207"/>
                    <a:pt x="12" y="207"/>
                  </a:cubicBezTo>
                  <a:cubicBezTo>
                    <a:pt x="14" y="207"/>
                    <a:pt x="15" y="207"/>
                    <a:pt x="17" y="206"/>
                  </a:cubicBezTo>
                  <a:cubicBezTo>
                    <a:pt x="28" y="201"/>
                    <a:pt x="37" y="201"/>
                    <a:pt x="46" y="200"/>
                  </a:cubicBezTo>
                  <a:cubicBezTo>
                    <a:pt x="55" y="200"/>
                    <a:pt x="63" y="200"/>
                    <a:pt x="71" y="195"/>
                  </a:cubicBezTo>
                  <a:cubicBezTo>
                    <a:pt x="85" y="188"/>
                    <a:pt x="90" y="168"/>
                    <a:pt x="91" y="162"/>
                  </a:cubicBezTo>
                  <a:cubicBezTo>
                    <a:pt x="93" y="153"/>
                    <a:pt x="95" y="142"/>
                    <a:pt x="90" y="135"/>
                  </a:cubicBezTo>
                  <a:cubicBezTo>
                    <a:pt x="82" y="125"/>
                    <a:pt x="74" y="106"/>
                    <a:pt x="71" y="91"/>
                  </a:cubicBezTo>
                  <a:cubicBezTo>
                    <a:pt x="65" y="66"/>
                    <a:pt x="66" y="47"/>
                    <a:pt x="76" y="36"/>
                  </a:cubicBezTo>
                  <a:cubicBezTo>
                    <a:pt x="87" y="21"/>
                    <a:pt x="108" y="22"/>
                    <a:pt x="108" y="22"/>
                  </a:cubicBezTo>
                  <a:cubicBezTo>
                    <a:pt x="108" y="22"/>
                    <a:pt x="108" y="21"/>
                    <a:pt x="108" y="21"/>
                  </a:cubicBezTo>
                  <a:cubicBezTo>
                    <a:pt x="108" y="21"/>
                    <a:pt x="108" y="22"/>
                    <a:pt x="109" y="22"/>
                  </a:cubicBezTo>
                  <a:cubicBezTo>
                    <a:pt x="109" y="22"/>
                    <a:pt x="129" y="21"/>
                    <a:pt x="141" y="36"/>
                  </a:cubicBezTo>
                  <a:cubicBezTo>
                    <a:pt x="150" y="47"/>
                    <a:pt x="152" y="66"/>
                    <a:pt x="146" y="91"/>
                  </a:cubicBezTo>
                  <a:cubicBezTo>
                    <a:pt x="142" y="106"/>
                    <a:pt x="134" y="125"/>
                    <a:pt x="127" y="135"/>
                  </a:cubicBezTo>
                  <a:cubicBezTo>
                    <a:pt x="122" y="142"/>
                    <a:pt x="123" y="153"/>
                    <a:pt x="125" y="162"/>
                  </a:cubicBezTo>
                  <a:cubicBezTo>
                    <a:pt x="126" y="168"/>
                    <a:pt x="132" y="188"/>
                    <a:pt x="146" y="195"/>
                  </a:cubicBezTo>
                  <a:cubicBezTo>
                    <a:pt x="154" y="200"/>
                    <a:pt x="162" y="200"/>
                    <a:pt x="170" y="200"/>
                  </a:cubicBezTo>
                  <a:cubicBezTo>
                    <a:pt x="179" y="201"/>
                    <a:pt x="189" y="201"/>
                    <a:pt x="200" y="206"/>
                  </a:cubicBezTo>
                  <a:cubicBezTo>
                    <a:pt x="201" y="207"/>
                    <a:pt x="203" y="207"/>
                    <a:pt x="204" y="207"/>
                  </a:cubicBezTo>
                  <a:cubicBezTo>
                    <a:pt x="208" y="207"/>
                    <a:pt x="212" y="205"/>
                    <a:pt x="214" y="201"/>
                  </a:cubicBezTo>
                  <a:cubicBezTo>
                    <a:pt x="216" y="196"/>
                    <a:pt x="214" y="189"/>
                    <a:pt x="209" y="18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2" name="Freeform 752">
              <a:extLst>
                <a:ext uri="{FF2B5EF4-FFF2-40B4-BE49-F238E27FC236}">
                  <a16:creationId xmlns:a16="http://schemas.microsoft.com/office/drawing/2014/main" id="{BF1B4962-9319-2B4D-9820-B48C35641763}"/>
                </a:ext>
              </a:extLst>
            </p:cNvPr>
            <p:cNvSpPr>
              <a:spLocks/>
            </p:cNvSpPr>
            <p:nvPr/>
          </p:nvSpPr>
          <p:spPr bwMode="auto">
            <a:xfrm>
              <a:off x="3702" y="2802"/>
              <a:ext cx="95" cy="111"/>
            </a:xfrm>
            <a:custGeom>
              <a:avLst/>
              <a:gdLst>
                <a:gd name="T0" fmla="*/ 136 w 143"/>
                <a:gd name="T1" fmla="*/ 147 h 167"/>
                <a:gd name="T2" fmla="*/ 109 w 143"/>
                <a:gd name="T3" fmla="*/ 139 h 167"/>
                <a:gd name="T4" fmla="*/ 95 w 143"/>
                <a:gd name="T5" fmla="*/ 136 h 167"/>
                <a:gd name="T6" fmla="*/ 89 w 143"/>
                <a:gd name="T7" fmla="*/ 118 h 167"/>
                <a:gd name="T8" fmla="*/ 106 w 143"/>
                <a:gd name="T9" fmla="*/ 78 h 167"/>
                <a:gd name="T10" fmla="*/ 99 w 143"/>
                <a:gd name="T11" fmla="*/ 20 h 167"/>
                <a:gd name="T12" fmla="*/ 56 w 143"/>
                <a:gd name="T13" fmla="*/ 1 h 167"/>
                <a:gd name="T14" fmla="*/ 14 w 143"/>
                <a:gd name="T15" fmla="*/ 20 h 167"/>
                <a:gd name="T16" fmla="*/ 6 w 143"/>
                <a:gd name="T17" fmla="*/ 78 h 167"/>
                <a:gd name="T18" fmla="*/ 24 w 143"/>
                <a:gd name="T19" fmla="*/ 118 h 167"/>
                <a:gd name="T20" fmla="*/ 18 w 143"/>
                <a:gd name="T21" fmla="*/ 136 h 167"/>
                <a:gd name="T22" fmla="*/ 16 w 143"/>
                <a:gd name="T23" fmla="*/ 151 h 167"/>
                <a:gd name="T24" fmla="*/ 24 w 143"/>
                <a:gd name="T25" fmla="*/ 155 h 167"/>
                <a:gd name="T26" fmla="*/ 31 w 143"/>
                <a:gd name="T27" fmla="*/ 153 h 167"/>
                <a:gd name="T28" fmla="*/ 41 w 143"/>
                <a:gd name="T29" fmla="*/ 107 h 167"/>
                <a:gd name="T30" fmla="*/ 27 w 143"/>
                <a:gd name="T31" fmla="*/ 73 h 167"/>
                <a:gd name="T32" fmla="*/ 31 w 143"/>
                <a:gd name="T33" fmla="*/ 33 h 167"/>
                <a:gd name="T34" fmla="*/ 56 w 143"/>
                <a:gd name="T35" fmla="*/ 22 h 167"/>
                <a:gd name="T36" fmla="*/ 82 w 143"/>
                <a:gd name="T37" fmla="*/ 33 h 167"/>
                <a:gd name="T38" fmla="*/ 86 w 143"/>
                <a:gd name="T39" fmla="*/ 73 h 167"/>
                <a:gd name="T40" fmla="*/ 71 w 143"/>
                <a:gd name="T41" fmla="*/ 107 h 167"/>
                <a:gd name="T42" fmla="*/ 82 w 143"/>
                <a:gd name="T43" fmla="*/ 153 h 167"/>
                <a:gd name="T44" fmla="*/ 83 w 143"/>
                <a:gd name="T45" fmla="*/ 154 h 167"/>
                <a:gd name="T46" fmla="*/ 106 w 143"/>
                <a:gd name="T47" fmla="*/ 160 h 167"/>
                <a:gd name="T48" fmla="*/ 125 w 143"/>
                <a:gd name="T49" fmla="*/ 165 h 167"/>
                <a:gd name="T50" fmla="*/ 131 w 143"/>
                <a:gd name="T51" fmla="*/ 167 h 167"/>
                <a:gd name="T52" fmla="*/ 140 w 143"/>
                <a:gd name="T53" fmla="*/ 162 h 167"/>
                <a:gd name="T54" fmla="*/ 136 w 143"/>
                <a:gd name="T55" fmla="*/ 14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67">
                  <a:moveTo>
                    <a:pt x="136" y="147"/>
                  </a:moveTo>
                  <a:cubicBezTo>
                    <a:pt x="128" y="142"/>
                    <a:pt x="118" y="140"/>
                    <a:pt x="109" y="139"/>
                  </a:cubicBezTo>
                  <a:cubicBezTo>
                    <a:pt x="104" y="138"/>
                    <a:pt x="98" y="137"/>
                    <a:pt x="95" y="136"/>
                  </a:cubicBezTo>
                  <a:cubicBezTo>
                    <a:pt x="89" y="131"/>
                    <a:pt x="88" y="121"/>
                    <a:pt x="89" y="118"/>
                  </a:cubicBezTo>
                  <a:cubicBezTo>
                    <a:pt x="96" y="109"/>
                    <a:pt x="103" y="93"/>
                    <a:pt x="106" y="78"/>
                  </a:cubicBezTo>
                  <a:cubicBezTo>
                    <a:pt x="112" y="53"/>
                    <a:pt x="110" y="34"/>
                    <a:pt x="99" y="20"/>
                  </a:cubicBezTo>
                  <a:cubicBezTo>
                    <a:pt x="83" y="0"/>
                    <a:pt x="58" y="1"/>
                    <a:pt x="56" y="1"/>
                  </a:cubicBezTo>
                  <a:cubicBezTo>
                    <a:pt x="54" y="1"/>
                    <a:pt x="30" y="0"/>
                    <a:pt x="14" y="20"/>
                  </a:cubicBezTo>
                  <a:cubicBezTo>
                    <a:pt x="3" y="34"/>
                    <a:pt x="0" y="53"/>
                    <a:pt x="6" y="78"/>
                  </a:cubicBezTo>
                  <a:cubicBezTo>
                    <a:pt x="10" y="93"/>
                    <a:pt x="17" y="109"/>
                    <a:pt x="24" y="118"/>
                  </a:cubicBezTo>
                  <a:cubicBezTo>
                    <a:pt x="25" y="121"/>
                    <a:pt x="24" y="132"/>
                    <a:pt x="18" y="136"/>
                  </a:cubicBezTo>
                  <a:cubicBezTo>
                    <a:pt x="13" y="140"/>
                    <a:pt x="12" y="146"/>
                    <a:pt x="16" y="151"/>
                  </a:cubicBezTo>
                  <a:cubicBezTo>
                    <a:pt x="18" y="154"/>
                    <a:pt x="21" y="155"/>
                    <a:pt x="24" y="155"/>
                  </a:cubicBezTo>
                  <a:cubicBezTo>
                    <a:pt x="26" y="155"/>
                    <a:pt x="29" y="155"/>
                    <a:pt x="31" y="153"/>
                  </a:cubicBezTo>
                  <a:cubicBezTo>
                    <a:pt x="45" y="142"/>
                    <a:pt x="49" y="118"/>
                    <a:pt x="41" y="107"/>
                  </a:cubicBezTo>
                  <a:cubicBezTo>
                    <a:pt x="36" y="99"/>
                    <a:pt x="30" y="85"/>
                    <a:pt x="27" y="73"/>
                  </a:cubicBezTo>
                  <a:cubicBezTo>
                    <a:pt x="23" y="55"/>
                    <a:pt x="24" y="42"/>
                    <a:pt x="31" y="33"/>
                  </a:cubicBezTo>
                  <a:cubicBezTo>
                    <a:pt x="39" y="22"/>
                    <a:pt x="55" y="22"/>
                    <a:pt x="56" y="22"/>
                  </a:cubicBezTo>
                  <a:cubicBezTo>
                    <a:pt x="58" y="22"/>
                    <a:pt x="73" y="22"/>
                    <a:pt x="82" y="33"/>
                  </a:cubicBezTo>
                  <a:cubicBezTo>
                    <a:pt x="89" y="42"/>
                    <a:pt x="90" y="55"/>
                    <a:pt x="86" y="73"/>
                  </a:cubicBezTo>
                  <a:cubicBezTo>
                    <a:pt x="83" y="85"/>
                    <a:pt x="77" y="99"/>
                    <a:pt x="71" y="107"/>
                  </a:cubicBezTo>
                  <a:cubicBezTo>
                    <a:pt x="63" y="118"/>
                    <a:pt x="67" y="142"/>
                    <a:pt x="82" y="153"/>
                  </a:cubicBezTo>
                  <a:cubicBezTo>
                    <a:pt x="82" y="153"/>
                    <a:pt x="83" y="154"/>
                    <a:pt x="83" y="154"/>
                  </a:cubicBezTo>
                  <a:cubicBezTo>
                    <a:pt x="90" y="158"/>
                    <a:pt x="98" y="159"/>
                    <a:pt x="106" y="160"/>
                  </a:cubicBezTo>
                  <a:cubicBezTo>
                    <a:pt x="113" y="161"/>
                    <a:pt x="121" y="162"/>
                    <a:pt x="125" y="165"/>
                  </a:cubicBezTo>
                  <a:cubicBezTo>
                    <a:pt x="127" y="166"/>
                    <a:pt x="129" y="167"/>
                    <a:pt x="131" y="167"/>
                  </a:cubicBezTo>
                  <a:cubicBezTo>
                    <a:pt x="134" y="167"/>
                    <a:pt x="138" y="165"/>
                    <a:pt x="140" y="162"/>
                  </a:cubicBezTo>
                  <a:cubicBezTo>
                    <a:pt x="143" y="157"/>
                    <a:pt x="141" y="150"/>
                    <a:pt x="136" y="1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43" name="Text Placeholder 2">
            <a:extLst>
              <a:ext uri="{FF2B5EF4-FFF2-40B4-BE49-F238E27FC236}">
                <a16:creationId xmlns:a16="http://schemas.microsoft.com/office/drawing/2014/main" id="{3526B907-7375-9648-B5AF-3051065E657F}"/>
              </a:ext>
            </a:extLst>
          </p:cNvPr>
          <p:cNvSpPr txBox="1">
            <a:spLocks/>
          </p:cNvSpPr>
          <p:nvPr/>
        </p:nvSpPr>
        <p:spPr>
          <a:xfrm>
            <a:off x="8633354" y="3039110"/>
            <a:ext cx="320634" cy="193173"/>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lang="en-US" sz="12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000" dirty="0">
                <a:latin typeface="Cousine" panose="02070409020205020404" pitchFamily="49" charset="0"/>
                <a:cs typeface="Cousine" panose="02070409020205020404" pitchFamily="49" charset="0"/>
              </a:rPr>
              <a:t>UX</a:t>
            </a:r>
          </a:p>
        </p:txBody>
      </p:sp>
      <p:sp>
        <p:nvSpPr>
          <p:cNvPr id="44" name="Text Placeholder 2">
            <a:extLst>
              <a:ext uri="{FF2B5EF4-FFF2-40B4-BE49-F238E27FC236}">
                <a16:creationId xmlns:a16="http://schemas.microsoft.com/office/drawing/2014/main" id="{1A8991B3-2C13-F34F-8E3F-5AF87832F3FE}"/>
              </a:ext>
            </a:extLst>
          </p:cNvPr>
          <p:cNvSpPr txBox="1">
            <a:spLocks/>
          </p:cNvSpPr>
          <p:nvPr/>
        </p:nvSpPr>
        <p:spPr>
          <a:xfrm>
            <a:off x="8633354" y="4265520"/>
            <a:ext cx="320634" cy="193173"/>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lang="en-US" sz="12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000" dirty="0">
                <a:latin typeface="Cousine" panose="02070409020205020404" pitchFamily="49" charset="0"/>
                <a:cs typeface="Cousine" panose="02070409020205020404" pitchFamily="49" charset="0"/>
              </a:rPr>
              <a:t>CX</a:t>
            </a:r>
          </a:p>
        </p:txBody>
      </p:sp>
      <p:sp>
        <p:nvSpPr>
          <p:cNvPr id="45" name="Text Placeholder 2">
            <a:extLst>
              <a:ext uri="{FF2B5EF4-FFF2-40B4-BE49-F238E27FC236}">
                <a16:creationId xmlns:a16="http://schemas.microsoft.com/office/drawing/2014/main" id="{6779712D-9B0C-174C-9BC9-BB3A861684B1}"/>
              </a:ext>
            </a:extLst>
          </p:cNvPr>
          <p:cNvSpPr txBox="1">
            <a:spLocks/>
          </p:cNvSpPr>
          <p:nvPr/>
        </p:nvSpPr>
        <p:spPr>
          <a:xfrm>
            <a:off x="8633354" y="5515807"/>
            <a:ext cx="320634" cy="193173"/>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lang="en-US" sz="12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000" dirty="0">
                <a:latin typeface="Cousine" panose="02070409020205020404" pitchFamily="49" charset="0"/>
                <a:cs typeface="Cousine" panose="02070409020205020404" pitchFamily="49" charset="0"/>
              </a:rPr>
              <a:t>SD</a:t>
            </a:r>
          </a:p>
        </p:txBody>
      </p:sp>
      <p:sp>
        <p:nvSpPr>
          <p:cNvPr id="46" name="Rectangle 45">
            <a:extLst>
              <a:ext uri="{FF2B5EF4-FFF2-40B4-BE49-F238E27FC236}">
                <a16:creationId xmlns:a16="http://schemas.microsoft.com/office/drawing/2014/main" id="{F5F56899-43A6-1843-8CA6-CA6EF8293D91}"/>
              </a:ext>
            </a:extLst>
          </p:cNvPr>
          <p:cNvSpPr/>
          <p:nvPr/>
        </p:nvSpPr>
        <p:spPr>
          <a:xfrm rot="5400000">
            <a:off x="8095314" y="2761315"/>
            <a:ext cx="6857998" cy="1335372"/>
          </a:xfrm>
          <a:prstGeom prst="rect">
            <a:avLst/>
          </a:prstGeom>
          <a:gradFill flip="none" rotWithShape="1">
            <a:gsLst>
              <a:gs pos="0">
                <a:schemeClr val="accent4">
                  <a:alpha val="29000"/>
                </a:schemeClr>
              </a:gs>
              <a:gs pos="46000">
                <a:schemeClr val="accent1">
                  <a:tint val="23500"/>
                  <a:satMod val="16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 Placeholder 11">
            <a:extLst>
              <a:ext uri="{FF2B5EF4-FFF2-40B4-BE49-F238E27FC236}">
                <a16:creationId xmlns:a16="http://schemas.microsoft.com/office/drawing/2014/main" id="{2450B714-1344-7545-AAE9-B8D4AD094B28}"/>
              </a:ext>
            </a:extLst>
          </p:cNvPr>
          <p:cNvSpPr txBox="1">
            <a:spLocks/>
          </p:cNvSpPr>
          <p:nvPr/>
        </p:nvSpPr>
        <p:spPr>
          <a:xfrm>
            <a:off x="914971" y="466344"/>
            <a:ext cx="3355848" cy="203200"/>
          </a:xfrm>
          <a:prstGeom prst="rect">
            <a:avLst/>
          </a:prstGeom>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b="1" kern="0" cap="all" spc="250" dirty="0">
                <a:solidFill>
                  <a:schemeClr val="accent5">
                    <a:lumMod val="60000"/>
                    <a:lumOff val="40000"/>
                  </a:schemeClr>
                </a:solidFill>
              </a:rPr>
              <a:t>Defining UX Design</a:t>
            </a:r>
            <a:endParaRPr lang="en-US" dirty="0"/>
          </a:p>
        </p:txBody>
      </p:sp>
    </p:spTree>
    <p:extLst>
      <p:ext uri="{BB962C8B-B14F-4D97-AF65-F5344CB8AC3E}">
        <p14:creationId xmlns:p14="http://schemas.microsoft.com/office/powerpoint/2010/main" val="427464454"/>
      </p:ext>
    </p:extLst>
  </p:cSld>
  <p:clrMapOvr>
    <a:masterClrMapping/>
  </p:clrMapOvr>
</p:sld>
</file>

<file path=ppt/theme/theme1.xml><?xml version="1.0" encoding="utf-8"?>
<a:theme xmlns:a="http://schemas.openxmlformats.org/drawingml/2006/main" name="DD Template Aug 2017 16x9">
  <a:themeElements>
    <a:clrScheme name="DD Rebrand Dec 2016">
      <a:dk1>
        <a:srgbClr val="000000"/>
      </a:dk1>
      <a:lt1>
        <a:srgbClr val="FFFFFF"/>
      </a:lt1>
      <a:dk2>
        <a:srgbClr val="000000"/>
      </a:dk2>
      <a:lt2>
        <a:srgbClr val="F7F5F3"/>
      </a:lt2>
      <a:accent1>
        <a:srgbClr val="86F200"/>
      </a:accent1>
      <a:accent2>
        <a:srgbClr val="34F0FF"/>
      </a:accent2>
      <a:accent3>
        <a:srgbClr val="FDD300"/>
      </a:accent3>
      <a:accent4>
        <a:srgbClr val="3EFAC5"/>
      </a:accent4>
      <a:accent5>
        <a:srgbClr val="787878"/>
      </a:accent5>
      <a:accent6>
        <a:srgbClr val="5A5A5A"/>
      </a:accent6>
      <a:hlink>
        <a:srgbClr val="3C3C3C"/>
      </a:hlink>
      <a:folHlink>
        <a:srgbClr val="1E1E1E"/>
      </a:folHlink>
    </a:clrScheme>
    <a:fontScheme name="DD Presentation Template Aug 2017">
      <a:majorFont>
        <a:latin typeface="Chronicle Display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D-PresentationTemplate_16x9.potx" id="{967E6CD1-D4EC-4E45-914F-38D28ADB4CB5}" vid="{EA5495E5-B3AA-4F83-9435-9912C36A8F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Submitter_x0020_Name xmlns="3a90c32c-a72d-43b1-b654-bba8c32019ef">
      <UserInfo>
        <DisplayName/>
        <AccountId xsi:nil="true"/>
        <AccountType/>
      </UserInfo>
    </Submitter_x0020_Name>
    <Market_x0020_Audience xmlns="3a90c32c-a72d-43b1-b654-bba8c32019ef" xsi:nil="true"/>
    <Interaction_x0020_Channels xmlns="3a90c32c-a72d-43b1-b654-bba8c32019ef"/>
    <Owned_x0020_by_x0020_Marketing_x0020_team xmlns="3a90c32c-a72d-43b1-b654-bba8c32019ef">true</Owned_x0020_by_x0020_Marketing_x0020_team>
    <Sector xmlns="3a90c32c-a72d-43b1-b654-bba8c32019ef"/>
    <Country xmlns="3a90c32c-a72d-43b1-b654-bba8c32019ef">UNITED STATES</Country>
    <Archive_x0020_Date xmlns="3a90c32c-a72d-43b1-b654-bba8c32019ef" xsi:nil="true"/>
    <Video_x0020_Type xmlns="3a90c32c-a72d-43b1-b654-bba8c32019ef"/>
    <Sub_x002d_Capability xmlns="3a90c32c-a72d-43b1-b654-bba8c32019ef"/>
    <IconOverlay xmlns="http://schemas.microsoft.com/sharepoint/v4" xsi:nil="true"/>
    <Description0 xmlns="3a90c32c-a72d-43b1-b654-bba8c32019ef">This is the official 16:9 Deloitte Digital PowerPoint template. Please install the DD Brand Fonts before you use the template. [DD Brand Asset]</Description0>
    <Client_x0020_Name xmlns="3a90c32c-a72d-43b1-b654-bba8c32019ef" xsi:nil="true"/>
    <Alliance_x0020__x002f__x0020_Technology xmlns="3a90c32c-a72d-43b1-b654-bba8c32019ef"/>
    <Date_x0020_of_x0020_Submission xmlns="3a90c32c-a72d-43b1-b654-bba8c32019ef" xsi:nil="true"/>
    <Tools_x002c__x0020_Frameworks xmlns="3a90c32c-a72d-43b1-b654-bba8c32019ef"/>
    <Special_x0020_Instructions xmlns="3a90c32c-a72d-43b1-b654-bba8c32019ef" xsi:nil="true"/>
    <Asset_x0020_Type xmlns="3a90c32c-a72d-43b1-b654-bba8c32019ef">
      <Value>Template / Time Saver / Accelerator / Framework</Value>
    </Asset_x0020_Type>
    <Exponential_x0020_Enablers xmlns="3a90c32c-a72d-43b1-b654-bba8c32019ef"/>
    <Asset_x0020_Sponsor_x0028_s_x0029_ xmlns="3a90c32c-a72d-43b1-b654-bba8c32019ef">
      <UserInfo>
        <DisplayName/>
        <AccountId xsi:nil="true"/>
        <AccountType/>
      </UserInfo>
    </Asset_x0020_Sponsor_x0028_s_x0029_>
    <Capability xmlns="3a90c32c-a72d-43b1-b654-bba8c32019ef"/>
    <List_x0020_any_x0020_additional_x0020_keywords_x0020_needed xmlns="3a90c32c-a72d-43b1-b654-bba8c32019ef" xsi:nil="true"/>
    <Client_x0020_audience xmlns="3a90c32c-a72d-43b1-b654-bba8c32019ef"/>
    <FormData xmlns="http://schemas.microsoft.com/sharepoint/v3">&lt;?xml version="1.0" encoding="utf-8"?&gt;&lt;FormVariables&gt;&lt;Version /&gt;&lt;/FormVariables&gt;</FormData>
    <Asset_x0020_Last_x0020_Modified_x0020_Date xmlns="3a90c32c-a72d-43b1-b654-bba8c32019ef">8/29/17</Asset_x0020_Last_x0020_Modified_x0020_Date>
    <Sort_x0020_Order xmlns="3a90c32c-a72d-43b1-b654-bba8c32019ef" xsi:nil="true"/>
    <Author_x0020_or_x0020_Owner_x0020_of_x0020_Asset xmlns="3a90c32c-a72d-43b1-b654-bba8c32019ef">
      <UserInfo>
        <DisplayName/>
        <AccountId xsi:nil="true"/>
        <AccountType/>
      </UserInfo>
    </Author_x0020_or_x0020_Owner_x0020_of_x0020_Asset>
    <Date_x0020_of_x0020_Archival xmlns="3a90c32c-a72d-43b1-b654-bba8c32019ef" xsi:nil="true"/>
    <Indsutry xmlns="3a90c32c-a72d-43b1-b654-bba8c32019ef"/>
    <Archive_x0020_Comments xmlns="3a90c32c-a72d-43b1-b654-bba8c32019ef" xsi:nil="true"/>
    <Studios xmlns="3a90c32c-a72d-43b1-b654-bba8c32019ef"/>
    <Methodology xmlns="3a90c32c-a72d-43b1-b654-bba8c32019ef" xsi:nil="true"/>
    <Approval_x0020_Requirements xmlns="3a90c32c-a72d-43b1-b654-bba8c32019ef">
      <Value>No approval required / public use approved</Value>
    </Approval_x0020_Requirements>
    <Owned_x0020_by_x0020_QMT_x0020_Team xmlns="3a90c32c-a72d-43b1-b654-bba8c32019ef">false</Owned_x0020_by_x0020_QMT_x0020_Team>
  </documentManagement>
</p:properties>
</file>

<file path=customXml/item2.xml><?xml version="1.0" encoding="utf-8"?>
<?mso-contentType ?>
<FormTemplates>
  <Display>DocumentLibraryForm</Display>
  <Edit>DocumentLibraryForm</Edit>
  <New>DocumentLibraryForm</New>
  <MobileDisplayFormUrl/>
  <MobileEditFormUrl/>
  <MobileNewFormUrl/>
</FormTemplates>
</file>

<file path=customXml/item3.xml><?xml version="1.0" encoding="utf-8"?>
<?mso-contentType ?>
<FormTemplates xmlns="http://schemas.microsoft.com/sharepoint/v3/contenttype/forms">
  <Display>NFListDisplayForm</Display>
  <Edit>NFListEditForm</Edit>
  <New>NFListEditForm</New>
</FormTemplates>
</file>

<file path=customXml/item4.xml><?xml version="1.0" encoding="utf-8"?>
<ct:contentTypeSchema xmlns:ct="http://schemas.microsoft.com/office/2006/metadata/contentType" xmlns:ma="http://schemas.microsoft.com/office/2006/metadata/properties/metaAttributes" ct:_="" ma:_="" ma:contentTypeName="Asset" ma:contentTypeID="0x0101009F82DE041937A7498CF31180CBB1B6F7" ma:contentTypeVersion="112" ma:contentTypeDescription="Create a new document." ma:contentTypeScope="" ma:versionID="1e7c8ad41bf0736be881d248d39f3438">
  <xsd:schema xmlns:xsd="http://www.w3.org/2001/XMLSchema" xmlns:xs="http://www.w3.org/2001/XMLSchema" xmlns:p="http://schemas.microsoft.com/office/2006/metadata/properties" xmlns:ns1="http://schemas.microsoft.com/sharepoint/v3" xmlns:ns2="3a90c32c-a72d-43b1-b654-bba8c32019ef" xmlns:ns3="http://schemas.microsoft.com/sharepoint/v4" targetNamespace="http://schemas.microsoft.com/office/2006/metadata/properties" ma:root="true" ma:fieldsID="84002aeb84d7b22351652843a82fdf9e" ns1:_="" ns2:_="" ns3:_="">
    <xsd:import namespace="http://schemas.microsoft.com/sharepoint/v3"/>
    <xsd:import namespace="3a90c32c-a72d-43b1-b654-bba8c32019ef"/>
    <xsd:import namespace="http://schemas.microsoft.com/sharepoint/v4"/>
    <xsd:element name="properties">
      <xsd:complexType>
        <xsd:sequence>
          <xsd:element name="documentManagement">
            <xsd:complexType>
              <xsd:all>
                <xsd:element ref="ns2:Submitter_x0020_Name" minOccurs="0"/>
                <xsd:element ref="ns2:Date_x0020_of_x0020_Submission" minOccurs="0"/>
                <xsd:element ref="ns2:Asset_x0020_Last_x0020_Modified_x0020_Date" minOccurs="0"/>
                <xsd:element ref="ns2:Description0" minOccurs="0"/>
                <xsd:element ref="ns2:Asset_x0020_Sponsor_x0028_s_x0029_" minOccurs="0"/>
                <xsd:element ref="ns2:Author_x0020_or_x0020_Owner_x0020_of_x0020_Asset" minOccurs="0"/>
                <xsd:element ref="ns2:Asset_x0020_Type" minOccurs="0"/>
                <xsd:element ref="ns2:Video_x0020_Type" minOccurs="0"/>
                <xsd:element ref="ns2:Capability" minOccurs="0"/>
                <xsd:element ref="ns2:Sub_x002d_Capability" minOccurs="0"/>
                <xsd:element ref="ns2:Alliance_x0020__x002f__x0020_Technology" minOccurs="0"/>
                <xsd:element ref="ns2:Tools_x002c__x0020_Frameworks" minOccurs="0"/>
                <xsd:element ref="ns2:Methodology" minOccurs="0"/>
                <xsd:element ref="ns2:Market_x0020_Audience" minOccurs="0"/>
                <xsd:element ref="ns2:Interaction_x0020_Channels" minOccurs="0"/>
                <xsd:element ref="ns2:Exponential_x0020_Enablers" minOccurs="0"/>
                <xsd:element ref="ns2:Approval_x0020_Requirements" minOccurs="0"/>
                <xsd:element ref="ns2:Client_x0020_Name" minOccurs="0"/>
                <xsd:element ref="ns2:Special_x0020_Instructions" minOccurs="0"/>
                <xsd:element ref="ns2:List_x0020_any_x0020_additional_x0020_keywords_x0020_needed" minOccurs="0"/>
                <xsd:element ref="ns2:Client_x0020_audience" minOccurs="0"/>
                <xsd:element ref="ns2:Owned_x0020_by_x0020_Marketing_x0020_team" minOccurs="0"/>
                <xsd:element ref="ns2:Owned_x0020_by_x0020_QMT_x0020_Team" minOccurs="0"/>
                <xsd:element ref="ns2:Archive_x0020_Date" minOccurs="0"/>
                <xsd:element ref="ns2:Date_x0020_of_x0020_Archival" minOccurs="0"/>
                <xsd:element ref="ns2:Archive_x0020_Comments" minOccurs="0"/>
                <xsd:element ref="ns2:Indsutry" minOccurs="0"/>
                <xsd:element ref="ns2:Sector" minOccurs="0"/>
                <xsd:element ref="ns1:FormData" minOccurs="0"/>
                <xsd:element ref="ns2:Country" minOccurs="0"/>
                <xsd:element ref="ns3:IconOverlay" minOccurs="0"/>
                <xsd:element ref="ns2:Studios" minOccurs="0"/>
                <xsd:element ref="ns2:Sort_x0020_Orde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FormData" ma:index="36" nillable="true" ma:displayName="Form Data" ma:hidden="true" ma:internalName="FormData" ma:readOnly="fals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a90c32c-a72d-43b1-b654-bba8c32019ef" elementFormDefault="qualified">
    <xsd:import namespace="http://schemas.microsoft.com/office/2006/documentManagement/types"/>
    <xsd:import namespace="http://schemas.microsoft.com/office/infopath/2007/PartnerControls"/>
    <xsd:element name="Submitter_x0020_Name" ma:index="8" nillable="true" ma:displayName="Submitter Name" ma:list="UserInfo" ma:SharePointGroup="0" ma:internalName="Submitter_x0020_Nam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ate_x0020_of_x0020_Submission" ma:index="9" nillable="true" ma:displayName="Date of Submission" ma:format="DateOnly" ma:internalName="Date_x0020_of_x0020_Submission">
      <xsd:simpleType>
        <xsd:restriction base="dms:DateTime"/>
      </xsd:simpleType>
    </xsd:element>
    <xsd:element name="Asset_x0020_Last_x0020_Modified_x0020_Date" ma:index="10" nillable="true" ma:displayName="Asset Last Modified Date" ma:internalName="Asset_x0020_Last_x0020_Modified_x0020_Date">
      <xsd:simpleType>
        <xsd:restriction base="dms:Text">
          <xsd:maxLength value="255"/>
        </xsd:restriction>
      </xsd:simpleType>
    </xsd:element>
    <xsd:element name="Description0" ma:index="11" nillable="true" ma:displayName="Description" ma:internalName="Description0">
      <xsd:simpleType>
        <xsd:restriction base="dms:Note">
          <xsd:maxLength value="255"/>
        </xsd:restriction>
      </xsd:simpleType>
    </xsd:element>
    <xsd:element name="Asset_x0020_Sponsor_x0028_s_x0029_" ma:index="12" nillable="true" ma:displayName="Asset Sponsor(s)" ma:list="UserInfo" ma:SharePointGroup="0" ma:internalName="Asset_x0020_Sponsor_x0028_s_x0029_"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uthor_x0020_or_x0020_Owner_x0020_of_x0020_Asset" ma:index="13" nillable="true" ma:displayName="Author or Owner of Asset" ma:list="UserInfo" ma:SharePointGroup="0" ma:internalName="Author_x0020_or_x0020_Owner_x0020_of_x0020_Asset"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sset_x0020_Type" ma:index="14" nillable="true" ma:displayName="Asset Type" ma:internalName="Asset_x0020_Type">
      <xsd:complexType>
        <xsd:complexContent>
          <xsd:extension base="dms:MultiChoice">
            <xsd:sequence>
              <xsd:element name="Value" maxOccurs="unbounded" minOccurs="0" nillable="true">
                <xsd:simpleType>
                  <xsd:restriction base="dms:Choice">
                    <xsd:enumeration value="Analyst Relations"/>
                    <xsd:enumeration value="Awards"/>
                    <xsd:enumeration value="Capability Overview"/>
                    <xsd:enumeration value="Client Logo"/>
                    <xsd:enumeration value="DD Logo"/>
                    <xsd:enumeration value="Deloitte Digital Service Line Overview"/>
                    <xsd:enumeration value="Engagement Letter"/>
                    <xsd:enumeration value="Frequently Used Slides"/>
                    <xsd:enumeration value="Graphic / Illustration"/>
                    <xsd:enumeration value="Guide / FAQs"/>
                    <xsd:enumeration value="Icon"/>
                    <xsd:enumeration value="Marketing material - Brochure"/>
                    <xsd:enumeration value="Marketing Material -  Placemat"/>
                    <xsd:enumeration value="Orals"/>
                    <xsd:enumeration value="Org structure / design"/>
                    <xsd:enumeration value="Photo"/>
                    <xsd:enumeration value="Project Management"/>
                    <xsd:enumeration value="Proposal / RFP"/>
                    <xsd:enumeration value="Prototype / Proof of Concept / Demo / Sample Work"/>
                    <xsd:enumeration value="Provocations"/>
                    <xsd:enumeration value="Qual / Case Study"/>
                    <xsd:enumeration value="Template / Time Saver / Accelerator / Framework"/>
                    <xsd:enumeration value="Vendor Assessment"/>
                    <xsd:enumeration value="Video"/>
                    <xsd:enumeration value="Workshop"/>
                  </xsd:restriction>
                </xsd:simpleType>
              </xsd:element>
            </xsd:sequence>
          </xsd:extension>
        </xsd:complexContent>
      </xsd:complexType>
    </xsd:element>
    <xsd:element name="Video_x0020_Type" ma:index="15" nillable="true" ma:displayName="Video Type" ma:internalName="Video_x0020_Type">
      <xsd:complexType>
        <xsd:complexContent>
          <xsd:extension base="dms:MultiChoice">
            <xsd:sequence>
              <xsd:element name="Value" maxOccurs="unbounded" minOccurs="0" nillable="true">
                <xsd:simpleType>
                  <xsd:restriction base="dms:Choice">
                    <xsd:enumeration value="Analyst Videos"/>
                    <xsd:enumeration value="Commercial Sample Work"/>
                    <xsd:enumeration value="Deloitte Digital Overview"/>
                    <xsd:enumeration value="Federal Sample Work"/>
                    <xsd:enumeration value="Leadership Communications"/>
                    <xsd:enumeration value="Other"/>
                    <xsd:enumeration value="Sales Pitch"/>
                    <xsd:enumeration value="Selling Instructions / Advice on How to Sell"/>
                  </xsd:restriction>
                </xsd:simpleType>
              </xsd:element>
            </xsd:sequence>
          </xsd:extension>
        </xsd:complexContent>
      </xsd:complexType>
    </xsd:element>
    <xsd:element name="Capability" ma:index="16" nillable="true" ma:displayName="Capability" ma:list="{0b1279e9-ec9c-4fa5-8ede-54a0987c2932}" ma:internalName="Capability" ma:readOnly="false" ma:showField="Title">
      <xsd:complexType>
        <xsd:complexContent>
          <xsd:extension base="dms:MultiChoiceLookup">
            <xsd:sequence>
              <xsd:element name="Value" type="dms:Lookup" maxOccurs="unbounded" minOccurs="0" nillable="true"/>
            </xsd:sequence>
          </xsd:extension>
        </xsd:complexContent>
      </xsd:complexType>
    </xsd:element>
    <xsd:element name="Sub_x002d_Capability" ma:index="17" nillable="true" ma:displayName="Sub-Capability" ma:list="{50de9b05-55a2-4933-a9a1-ab9f27c63ef4}" ma:internalName="Sub_x002d_Capability" ma:readOnly="false" ma:showField="Title">
      <xsd:complexType>
        <xsd:complexContent>
          <xsd:extension base="dms:MultiChoiceLookup">
            <xsd:sequence>
              <xsd:element name="Value" type="dms:Lookup" maxOccurs="unbounded" minOccurs="0" nillable="true"/>
            </xsd:sequence>
          </xsd:extension>
        </xsd:complexContent>
      </xsd:complexType>
    </xsd:element>
    <xsd:element name="Alliance_x0020__x002f__x0020_Technology" ma:index="18" nillable="true" ma:displayName="Alliance / Technology" ma:internalName="Alliance_x0020__x002f__x0020_Technology">
      <xsd:complexType>
        <xsd:complexContent>
          <xsd:extension base="dms:MultiChoice">
            <xsd:sequence>
              <xsd:element name="Value" maxOccurs="unbounded" minOccurs="0" nillable="true">
                <xsd:simpleType>
                  <xsd:restriction base="dms:Choice">
                    <xsd:enumeration value="Adobe"/>
                    <xsd:enumeration value="Apple"/>
                    <xsd:enumeration value="Apttus"/>
                    <xsd:enumeration value="AT&amp;T"/>
                    <xsd:enumeration value="AWS"/>
                    <xsd:enumeration value="bluekai"/>
                    <xsd:enumeration value="Boomi"/>
                    <xsd:enumeration value="Cisco"/>
                    <xsd:enumeration value="cloudcraze"/>
                    <xsd:enumeration value="Cloudera"/>
                    <xsd:enumeration value="Demandware"/>
                    <xsd:enumeration value="Facebook"/>
                    <xsd:enumeration value="GE Predix"/>
                    <xsd:enumeration value="Google"/>
                    <xsd:enumeration value="IBM"/>
                    <xsd:enumeration value="IBM WebSphere Commerce"/>
                    <xsd:enumeration value="Informatica"/>
                    <xsd:enumeration value="Magento"/>
                    <xsd:enumeration value="Medallia"/>
                    <xsd:enumeration value="Microsoft Dynamics"/>
                    <xsd:enumeration value="Mulesoft"/>
                    <xsd:enumeration value="nCino"/>
                    <xsd:enumeration value="NetSuite"/>
                    <xsd:enumeration value="Neustar"/>
                    <xsd:enumeration value="Open Text"/>
                    <xsd:enumeration value="Oracle"/>
                    <xsd:enumeration value="Oracle ATG"/>
                    <xsd:enumeration value="Oracle Customer"/>
                    <xsd:enumeration value="Oracle CX"/>
                    <xsd:enumeration value="Other"/>
                    <xsd:enumeration value="PTC"/>
                    <xsd:enumeration value="QlikView"/>
                    <xsd:enumeration value="Revolution"/>
                    <xsd:enumeration value="Salesforce"/>
                    <xsd:enumeration value="SAP"/>
                    <xsd:enumeration value="SAP Customer"/>
                    <xsd:enumeration value="SAP Data"/>
                    <xsd:enumeration value="SAP Hybris"/>
                    <xsd:enumeration value="SAP PI/PO"/>
                    <xsd:enumeration value="SharePoint"/>
                    <xsd:enumeration value="Sitecore"/>
                    <xsd:enumeration value="Sprinklr"/>
                    <xsd:enumeration value="Tableau"/>
                    <xsd:enumeration value="TURN"/>
                    <xsd:enumeration value="VMWare"/>
                    <xsd:enumeration value="Yammer"/>
                    <xsd:enumeration value="Zuora"/>
                  </xsd:restriction>
                </xsd:simpleType>
              </xsd:element>
            </xsd:sequence>
          </xsd:extension>
        </xsd:complexContent>
      </xsd:complexType>
    </xsd:element>
    <xsd:element name="Tools_x002c__x0020_Frameworks" ma:index="19" nillable="true" ma:displayName="Tools, Frameworks" ma:internalName="Tools_x002c__x0020_Frameworks">
      <xsd:complexType>
        <xsd:complexContent>
          <xsd:extension base="dms:MultiChoice">
            <xsd:sequence>
              <xsd:element name="Value" maxOccurs="unbounded" minOccurs="0" nillable="true">
                <xsd:simpleType>
                  <xsd:restriction base="dms:Choice">
                    <xsd:enumeration value="DX4"/>
                    <xsd:enumeration value="Applied Design"/>
                    <xsd:enumeration value="CloudMix"/>
                    <xsd:enumeration value="ConnectMe"/>
                    <xsd:enumeration value="CXV, Customer Experience Value"/>
                    <xsd:enumeration value="Digital at the Core"/>
                    <xsd:enumeration value="Digital Foundry"/>
                    <xsd:enumeration value="Digital HC"/>
                    <xsd:enumeration value="Digital Mix"/>
                    <xsd:enumeration value="Digital Transformation"/>
                    <xsd:enumeration value="IoT, Internet of Things"/>
                    <xsd:enumeration value="MarketMix"/>
                  </xsd:restriction>
                </xsd:simpleType>
              </xsd:element>
            </xsd:sequence>
          </xsd:extension>
        </xsd:complexContent>
      </xsd:complexType>
    </xsd:element>
    <xsd:element name="Methodology" ma:index="20" nillable="true" ma:displayName="Methodology" ma:format="Dropdown" ma:internalName="Methodology">
      <xsd:simpleType>
        <xsd:restriction base="dms:Choice">
          <xsd:enumeration value="Agile"/>
          <xsd:enumeration value="Hybrid Agile"/>
          <xsd:enumeration value="Waterfall"/>
        </xsd:restriction>
      </xsd:simpleType>
    </xsd:element>
    <xsd:element name="Market_x0020_Audience" ma:index="21" nillable="true" ma:displayName="Market Audience" ma:format="Dropdown" ma:internalName="Market_x0020_Audience">
      <xsd:simpleType>
        <xsd:restriction base="dms:Choice">
          <xsd:enumeration value="B2B"/>
          <xsd:enumeration value="B2C"/>
          <xsd:enumeration value="B2B2C"/>
          <xsd:enumeration value="E2E"/>
        </xsd:restriction>
      </xsd:simpleType>
    </xsd:element>
    <xsd:element name="Interaction_x0020_Channels" ma:index="22" nillable="true" ma:displayName="Interaction Channels" ma:internalName="Interaction_x0020_Channels">
      <xsd:complexType>
        <xsd:complexContent>
          <xsd:extension base="dms:MultiChoice">
            <xsd:sequence>
              <xsd:element name="Value" maxOccurs="unbounded" minOccurs="0" nillable="true">
                <xsd:simpleType>
                  <xsd:restriction base="dms:Choice">
                    <xsd:enumeration value="Contact Center"/>
                    <xsd:enumeration value="Email"/>
                    <xsd:enumeration value="Mobile"/>
                    <xsd:enumeration value="Retail"/>
                    <xsd:enumeration value="SMS/Chat"/>
                    <xsd:enumeration value="Social, Facebook"/>
                    <xsd:enumeration value="Social, Twitter"/>
                    <xsd:enumeration value="Web"/>
                  </xsd:restriction>
                </xsd:simpleType>
              </xsd:element>
            </xsd:sequence>
          </xsd:extension>
        </xsd:complexContent>
      </xsd:complexType>
    </xsd:element>
    <xsd:element name="Exponential_x0020_Enablers" ma:index="23" nillable="true" ma:displayName="Exponential Enablers" ma:internalName="Exponential_x0020_Enablers">
      <xsd:complexType>
        <xsd:complexContent>
          <xsd:extension base="dms:MultiChoice">
            <xsd:sequence>
              <xsd:element name="Value" maxOccurs="unbounded" minOccurs="0" nillable="true">
                <xsd:simpleType>
                  <xsd:restriction base="dms:Choice">
                    <xsd:enumeration value="Artificial Intelligence"/>
                    <xsd:enumeration value="Chatbots"/>
                    <xsd:enumeration value="Digital Reality – Augmented, Mixed, and Virtual"/>
                    <xsd:enumeration value="Robotics"/>
                    <xsd:enumeration value="Sensors"/>
                    <xsd:enumeration value="VR, Virtual Reality"/>
                  </xsd:restriction>
                </xsd:simpleType>
              </xsd:element>
            </xsd:sequence>
          </xsd:extension>
        </xsd:complexContent>
      </xsd:complexType>
    </xsd:element>
    <xsd:element name="Approval_x0020_Requirements" ma:index="24" nillable="true" ma:displayName="Approval Requirements" ma:internalName="Approval_x0020_Requirements">
      <xsd:complexType>
        <xsd:complexContent>
          <xsd:extension base="dms:MultiChoice">
            <xsd:sequence>
              <xsd:element name="Value" maxOccurs="unbounded" minOccurs="0" nillable="true">
                <xsd:simpleType>
                  <xsd:restriction base="dms:Choice">
                    <xsd:enumeration value="Internal use only"/>
                    <xsd:enumeration value="Must remove client names before using externally"/>
                    <xsd:enumeration value="Client logo cannot be used"/>
                    <xsd:enumeration value="Must contact LCSP and engagement Partner before using externally"/>
                    <xsd:enumeration value="No approval required / public use approved"/>
                  </xsd:restriction>
                </xsd:simpleType>
              </xsd:element>
            </xsd:sequence>
          </xsd:extension>
        </xsd:complexContent>
      </xsd:complexType>
    </xsd:element>
    <xsd:element name="Client_x0020_Name" ma:index="25" nillable="true" ma:displayName="Client Name" ma:internalName="Client_x0020_Name">
      <xsd:simpleType>
        <xsd:restriction base="dms:Text">
          <xsd:maxLength value="255"/>
        </xsd:restriction>
      </xsd:simpleType>
    </xsd:element>
    <xsd:element name="Special_x0020_Instructions" ma:index="26" nillable="true" ma:displayName="Special Instructions" ma:internalName="Special_x0020_Instructions">
      <xsd:simpleType>
        <xsd:restriction base="dms:Note">
          <xsd:maxLength value="255"/>
        </xsd:restriction>
      </xsd:simpleType>
    </xsd:element>
    <xsd:element name="List_x0020_any_x0020_additional_x0020_keywords_x0020_needed" ma:index="27" nillable="true" ma:displayName="List any additional keywords needed" ma:internalName="List_x0020_any_x0020_additional_x0020_keywords_x0020_needed">
      <xsd:simpleType>
        <xsd:restriction base="dms:Text">
          <xsd:maxLength value="255"/>
        </xsd:restriction>
      </xsd:simpleType>
    </xsd:element>
    <xsd:element name="Client_x0020_audience" ma:index="28" nillable="true" ma:displayName="Client audience" ma:internalName="Client_x0020_audience">
      <xsd:complexType>
        <xsd:complexContent>
          <xsd:extension base="dms:MultiChoice">
            <xsd:sequence>
              <xsd:element name="Value" maxOccurs="unbounded" minOccurs="0" nillable="true">
                <xsd:simpleType>
                  <xsd:restriction base="dms:Choice">
                    <xsd:enumeration value="CEO"/>
                    <xsd:enumeration value="CFO"/>
                    <xsd:enumeration value="Chief Data Officer"/>
                    <xsd:enumeration value="Chief Legal Officer"/>
                    <xsd:enumeration value="Chief Risk Officer"/>
                    <xsd:enumeration value="Chief Security Officer"/>
                    <xsd:enumeration value="Chief Strategy Officer"/>
                    <xsd:enumeration value="CHRO"/>
                    <xsd:enumeration value="CIO"/>
                    <xsd:enumeration value="CMO"/>
                    <xsd:enumeration value="CTO"/>
                    <xsd:enumeration value="Executive Tax Officer"/>
                    <xsd:enumeration value="Head of Applications and Development"/>
                    <xsd:enumeration value="Head of Infrastructure and Architecture"/>
                    <xsd:enumeration value="Head of Program Management"/>
                    <xsd:enumeration value="Head of Sales"/>
                    <xsd:enumeration value="Head of Supply Chain"/>
                    <xsd:enumeration value="Head of Testing / QA"/>
                    <xsd:enumeration value="Multiple C-Suite Audiences"/>
                  </xsd:restriction>
                </xsd:simpleType>
              </xsd:element>
            </xsd:sequence>
          </xsd:extension>
        </xsd:complexContent>
      </xsd:complexType>
    </xsd:element>
    <xsd:element name="Owned_x0020_by_x0020_Marketing_x0020_team" ma:index="29" nillable="true" ma:displayName="Owned by Marketing team" ma:default="0" ma:internalName="Owned_x0020_by_x0020_Marketing_x0020_team">
      <xsd:simpleType>
        <xsd:restriction base="dms:Boolean"/>
      </xsd:simpleType>
    </xsd:element>
    <xsd:element name="Owned_x0020_by_x0020_QMT_x0020_Team" ma:index="30" nillable="true" ma:displayName="Owned by QMT Team" ma:default="0" ma:internalName="Owned_x0020_by_x0020_QMT_x0020_Team">
      <xsd:simpleType>
        <xsd:restriction base="dms:Boolean"/>
      </xsd:simpleType>
    </xsd:element>
    <xsd:element name="Archive_x0020_Date" ma:index="31" nillable="true" ma:displayName="Archive Date" ma:format="DateOnly" ma:internalName="Archive_x0020_Date">
      <xsd:simpleType>
        <xsd:restriction base="dms:DateTime"/>
      </xsd:simpleType>
    </xsd:element>
    <xsd:element name="Date_x0020_of_x0020_Archival" ma:index="32" nillable="true" ma:displayName="Date of Archival" ma:format="DateOnly" ma:internalName="Date_x0020_of_x0020_Archival">
      <xsd:simpleType>
        <xsd:restriction base="dms:DateTime"/>
      </xsd:simpleType>
    </xsd:element>
    <xsd:element name="Archive_x0020_Comments" ma:index="33" nillable="true" ma:displayName="Archive Comments" ma:internalName="Archive_x0020_Comments">
      <xsd:simpleType>
        <xsd:restriction base="dms:Note">
          <xsd:maxLength value="255"/>
        </xsd:restriction>
      </xsd:simpleType>
    </xsd:element>
    <xsd:element name="Indsutry" ma:index="34" nillable="true" ma:displayName="Industry" ma:list="{3721280c-7d2a-46e3-a276-386afc3402af}" ma:internalName="Indsutry" ma:showField="Title">
      <xsd:complexType>
        <xsd:complexContent>
          <xsd:extension base="dms:MultiChoiceLookup">
            <xsd:sequence>
              <xsd:element name="Value" type="dms:Lookup" maxOccurs="unbounded" minOccurs="0" nillable="true"/>
            </xsd:sequence>
          </xsd:extension>
        </xsd:complexContent>
      </xsd:complexType>
    </xsd:element>
    <xsd:element name="Sector" ma:index="35" nillable="true" ma:displayName="Sector" ma:list="{9f959241-0de5-497f-93bc-6743dcc127fd}" ma:internalName="Sector" ma:showField="Title">
      <xsd:complexType>
        <xsd:complexContent>
          <xsd:extension base="dms:MultiChoiceLookup">
            <xsd:sequence>
              <xsd:element name="Value" type="dms:Lookup" maxOccurs="unbounded" minOccurs="0" nillable="true"/>
            </xsd:sequence>
          </xsd:extension>
        </xsd:complexContent>
      </xsd:complexType>
    </xsd:element>
    <xsd:element name="Country" ma:index="37" nillable="true" ma:displayName="Country" ma:default="UNITED STATES" ma:format="Dropdown" ma:internalName="Country">
      <xsd:simpleType>
        <xsd:restriction base="dms:Choice">
          <xsd:enumeration value="UNITED STATES"/>
          <xsd:enumeration value="AUSTRALIA"/>
          <xsd:enumeration value="BELGIUM"/>
          <xsd:enumeration value="CANADA"/>
          <xsd:enumeration value="CENTRAL EUROPE"/>
          <xsd:enumeration value="CHINA"/>
          <xsd:enumeration value="FRANCE"/>
          <xsd:enumeration value="GERMANY"/>
          <xsd:enumeration value="IRELAND"/>
          <xsd:enumeration value="ISRAEL"/>
          <xsd:enumeration value="ITALY"/>
          <xsd:enumeration value="JAPAN"/>
          <xsd:enumeration value="LUXEMBOURG"/>
          <xsd:enumeration value="MALTA"/>
          <xsd:enumeration value="MEXICO"/>
          <xsd:enumeration value="NETHERLANDS"/>
          <xsd:enumeration value="NEW ZEALAND"/>
          <xsd:enumeration value="NORDICS"/>
          <xsd:enumeration value="PORTUGAL"/>
          <xsd:enumeration value="SOUTH AFRICA"/>
          <xsd:enumeration value="SOUTHEAST ASIA"/>
          <xsd:enumeration value="SPAIN"/>
          <xsd:enumeration value="SWITZERLAND"/>
          <xsd:enumeration value="UNITED KINGDOM"/>
          <xsd:enumeration value="INDIA"/>
        </xsd:restriction>
      </xsd:simpleType>
    </xsd:element>
    <xsd:element name="Studios" ma:index="40" nillable="true" ma:displayName="Studios" ma:internalName="Studios">
      <xsd:complexType>
        <xsd:complexContent>
          <xsd:extension base="dms:MultiChoice">
            <xsd:sequence>
              <xsd:element name="Value" maxOccurs="unbounded" minOccurs="0" nillable="true">
                <xsd:simpleType>
                  <xsd:restriction base="dms:Choice">
                    <xsd:enumeration value="Digital Experience"/>
                    <xsd:enumeration value="Heat"/>
                    <xsd:enumeration value="HeatX"/>
                    <xsd:enumeration value="Greensboro Studio"/>
                    <xsd:enumeration value="Doblin"/>
                  </xsd:restriction>
                </xsd:simpleType>
              </xsd:element>
            </xsd:sequence>
          </xsd:extension>
        </xsd:complexContent>
      </xsd:complexType>
    </xsd:element>
    <xsd:element name="Sort_x0020_Order" ma:index="41" nillable="true" ma:displayName="Sort Order" ma:internalName="Sort_x0020_Order">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38"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Asset Nam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DE3A1B6-05E9-4C78-AFA4-D86EC54658AA}">
  <ds:schemaRefs>
    <ds:schemaRef ds:uri="http://purl.org/dc/terms/"/>
    <ds:schemaRef ds:uri="http://schemas.microsoft.com/office/2006/documentManagement/types"/>
    <ds:schemaRef ds:uri="http://schemas.microsoft.com/office/2006/metadata/properties"/>
    <ds:schemaRef ds:uri="http://schemas.microsoft.com/office/infopath/2007/PartnerControls"/>
    <ds:schemaRef ds:uri="http://purl.org/dc/elements/1.1/"/>
    <ds:schemaRef ds:uri="http://schemas.microsoft.com/sharepoint/v4"/>
    <ds:schemaRef ds:uri="3a90c32c-a72d-43b1-b654-bba8c32019ef"/>
    <ds:schemaRef ds:uri="http://schemas.openxmlformats.org/package/2006/metadata/core-properties"/>
    <ds:schemaRef ds:uri="http://schemas.microsoft.com/sharepoint/v3"/>
    <ds:schemaRef ds:uri="http://www.w3.org/XML/1998/namespace"/>
    <ds:schemaRef ds:uri="http://purl.org/dc/dcmitype/"/>
  </ds:schemaRefs>
</ds:datastoreItem>
</file>

<file path=customXml/itemProps2.xml><?xml version="1.0" encoding="utf-8"?>
<ds:datastoreItem xmlns:ds="http://schemas.openxmlformats.org/officeDocument/2006/customXml" ds:itemID="{B3E6E86D-4D38-43A0-9F87-A970FAEA1145}">
  <ds:schemaRefs/>
</ds:datastoreItem>
</file>

<file path=customXml/itemProps3.xml><?xml version="1.0" encoding="utf-8"?>
<ds:datastoreItem xmlns:ds="http://schemas.openxmlformats.org/officeDocument/2006/customXml" ds:itemID="{68A8E4BE-C77D-4873-BF82-DC5D216CCA96}">
  <ds:schemaRefs>
    <ds:schemaRef ds:uri="http://schemas.microsoft.com/sharepoint/v3/contenttype/forms"/>
  </ds:schemaRefs>
</ds:datastoreItem>
</file>

<file path=customXml/itemProps4.xml><?xml version="1.0" encoding="utf-8"?>
<ds:datastoreItem xmlns:ds="http://schemas.openxmlformats.org/officeDocument/2006/customXml" ds:itemID="{B19AF9BE-C9CF-43DE-AA01-F53081AFF5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90c32c-a72d-43b1-b654-bba8c32019ef"/>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DD Template Aug 2017 16x9</Template>
  <TotalTime>3496</TotalTime>
  <Words>3564</Words>
  <Application>Microsoft Macintosh PowerPoint</Application>
  <PresentationFormat>Widescreen</PresentationFormat>
  <Paragraphs>479</Paragraphs>
  <Slides>35</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Arial</vt:lpstr>
      <vt:lpstr>Calibri</vt:lpstr>
      <vt:lpstr>Chronicle Display Black</vt:lpstr>
      <vt:lpstr>Chronicle Display Light</vt:lpstr>
      <vt:lpstr>Courier</vt:lpstr>
      <vt:lpstr>Cousine</vt:lpstr>
      <vt:lpstr>Open Sans</vt:lpstr>
      <vt:lpstr>Open Sans Light</vt:lpstr>
      <vt:lpstr>DD Template Aug 2017 16x9</vt:lpstr>
      <vt:lpstr>UX and Wireframing 101</vt:lpstr>
      <vt:lpstr>Agenda</vt:lpstr>
      <vt:lpstr>Our team</vt:lpstr>
      <vt:lpstr>Think Fast!</vt:lpstr>
      <vt:lpstr>Think Fast!</vt:lpstr>
      <vt:lpstr>Think Fast!</vt:lpstr>
      <vt:lpstr>Think Fast!</vt:lpstr>
      <vt:lpstr>Think Fast!</vt:lpstr>
      <vt:lpstr>The Core of HCD </vt:lpstr>
      <vt:lpstr>UX in Practice</vt:lpstr>
      <vt:lpstr>UX Roles</vt:lpstr>
      <vt:lpstr>UX Roles</vt:lpstr>
      <vt:lpstr>UX Roles</vt:lpstr>
      <vt:lpstr>UX Roles</vt:lpstr>
      <vt:lpstr>Applying Systems Thinking</vt:lpstr>
      <vt:lpstr>“Double Diamond”</vt:lpstr>
      <vt:lpstr>Design in Waterfall</vt:lpstr>
      <vt:lpstr>Design in Agile &amp; Iterative Development</vt:lpstr>
      <vt:lpstr>Defining “Wireframe”</vt:lpstr>
      <vt:lpstr>Wireframe Lifecycle</vt:lpstr>
      <vt:lpstr>Wireframe Lifecycle</vt:lpstr>
      <vt:lpstr>PowerPoint Presentation</vt:lpstr>
      <vt:lpstr>Tools Used</vt:lpstr>
      <vt:lpstr>Sketching &amp; Ideation</vt:lpstr>
      <vt:lpstr>PowerPoint Presentation</vt:lpstr>
      <vt:lpstr>Crazy Eights  1. The Problem</vt:lpstr>
      <vt:lpstr>Crazy Eights  2. Ideate!</vt:lpstr>
      <vt:lpstr>Crazy Eights  3. Brainstorm</vt:lpstr>
      <vt:lpstr>Crazy Eights  4. Round 2</vt:lpstr>
      <vt:lpstr>Crazy Eights  5. Wrap Up</vt:lpstr>
      <vt:lpstr>PowerPoint Presentation</vt:lpstr>
      <vt:lpstr>PowerPoint Presentation</vt:lpstr>
      <vt:lpstr>Sound as UX</vt:lpstr>
      <vt:lpstr>Stay in Touch</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Deloitte  Digital Template</dc:title>
  <dc:subject/>
  <dc:creator>Finney, Patrick (US - Arlington)</dc:creator>
  <cp:keywords/>
  <dc:description/>
  <cp:lastModifiedBy>Kim, Josh (US - Arlington)</cp:lastModifiedBy>
  <cp:revision>130</cp:revision>
  <cp:lastPrinted>2019-04-16T21:55:45Z</cp:lastPrinted>
  <dcterms:created xsi:type="dcterms:W3CDTF">2018-10-02T21:37:37Z</dcterms:created>
  <dcterms:modified xsi:type="dcterms:W3CDTF">2019-04-23T15:54:55Z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0x0101009F82DE041937A7498CF31180CBB1B6F7</vt:lpwstr>
  </property>
</Properties>
</file>